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86" r:id="rId5"/>
    <p:sldId id="456" r:id="rId6"/>
    <p:sldId id="451" r:id="rId7"/>
    <p:sldId id="452" r:id="rId8"/>
    <p:sldId id="414" r:id="rId9"/>
    <p:sldId id="453" r:id="rId10"/>
    <p:sldId id="274" r:id="rId11"/>
    <p:sldId id="455" r:id="rId12"/>
    <p:sldId id="457" r:id="rId13"/>
    <p:sldId id="458" r:id="rId14"/>
    <p:sldId id="459" r:id="rId15"/>
    <p:sldId id="461" r:id="rId16"/>
    <p:sldId id="462" r:id="rId17"/>
    <p:sldId id="463" r:id="rId18"/>
    <p:sldId id="467" r:id="rId19"/>
    <p:sldId id="466" r:id="rId20"/>
    <p:sldId id="465" r:id="rId21"/>
    <p:sldId id="281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72E74"/>
    <a:srgbClr val="E2007A"/>
    <a:srgbClr val="FAD4E9"/>
    <a:srgbClr val="FFEFF8"/>
    <a:srgbClr val="707173"/>
    <a:srgbClr val="DBDCE7"/>
    <a:srgbClr val="ECECEC"/>
    <a:srgbClr val="89B638"/>
    <a:srgbClr val="27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6982E-050C-4596-A01B-07F2AC3EDD25}" v="198" dt="2025-12-08T14:16:27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7348" autoAdjust="0"/>
  </p:normalViewPr>
  <p:slideViewPr>
    <p:cSldViewPr snapToGrid="0" snapToObjects="1">
      <p:cViewPr varScale="1">
        <p:scale>
          <a:sx n="60" d="100"/>
          <a:sy n="60" d="100"/>
        </p:scale>
        <p:origin x="9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82520-95EE-48F1-8D2F-80A9037CAD51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0DDDF-4F01-4A36-9884-1851EB90F1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79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2B311-216A-5F94-4CAE-A7E8A46BC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C3D00C7-D4ED-59C6-7842-20F4117E3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13771CE-430F-9EB0-338C-280BF08BC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B78BE6-C1EB-E72C-0518-AF48EE69A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5FFE-9CCC-4B0A-AA51-6DC59962B91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94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w przypadku gdy przedmiotem jej działalności jest wytwarzanie: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energii elektrycznej, łączna moc zainstalowana elektryczna wszystkich instalacji odnawialnego źródła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energii: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umożliwia pokrycie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ciągu roku nie mniej niż 70%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potrzeb własnych spółdzielni energetycznej i jej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członków,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Ustawa OZE – nowelizacja  - UC99- Ustawa z 17 sierpnia 2023 r.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Prawo energetyczne – nowelizacja – UC74 – ustawa z 28 lipca 2023 r.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Dyrektor</a:t>
            </a:r>
            <a:r>
              <a:rPr lang="pl-PL" baseline="0" dirty="0"/>
              <a:t> </a:t>
            </a:r>
            <a:r>
              <a:rPr lang="pl-PL" baseline="0" dirty="0" err="1"/>
              <a:t>A.Korpol</a:t>
            </a:r>
            <a:endParaRPr lang="pl-PL" dirty="0"/>
          </a:p>
          <a:p>
            <a:endParaRPr lang="pl-PL" sz="1200" b="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0DDDF-4F01-4A36-9884-1851EB90F11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12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0FF84F4-69FF-754E-A913-921F3B499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29" y="582008"/>
            <a:ext cx="1820338" cy="18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5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32">
            <a:extLst>
              <a:ext uri="{FF2B5EF4-FFF2-40B4-BE49-F238E27FC236}">
                <a16:creationId xmlns:a16="http://schemas.microsoft.com/office/drawing/2014/main" id="{4818F550-8CF0-2946-8A04-FEF0EF8D1ED3}"/>
              </a:ext>
            </a:extLst>
          </p:cNvPr>
          <p:cNvSpPr txBox="1"/>
          <p:nvPr userDrawn="1"/>
        </p:nvSpPr>
        <p:spPr>
          <a:xfrm>
            <a:off x="165485" y="1365558"/>
            <a:ext cx="34869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b="1" dirty="0">
                <a:solidFill>
                  <a:srgbClr val="E2007A"/>
                </a:solidFill>
                <a:latin typeface="Titillium Web" panose="00000500000000000000" pitchFamily="2" charset="0"/>
              </a:rPr>
              <a:t>SPIS TREŚCI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2DE55BBC-B0F4-1A4B-9792-6AA0DC81BF4E}"/>
              </a:ext>
            </a:extLst>
          </p:cNvPr>
          <p:cNvCxnSpPr>
            <a:cxnSpLocks/>
          </p:cNvCxnSpPr>
          <p:nvPr userDrawn="1"/>
        </p:nvCxnSpPr>
        <p:spPr>
          <a:xfrm>
            <a:off x="265399" y="1799034"/>
            <a:ext cx="3082919" cy="0"/>
          </a:xfrm>
          <a:prstGeom prst="line">
            <a:avLst/>
          </a:prstGeom>
          <a:ln w="12700">
            <a:solidFill>
              <a:srgbClr val="E20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B0FF84F4-69FF-754E-A913-921F3B499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3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9A5BAA6-40F4-CD4B-893C-E1A3C877E30E}"/>
              </a:ext>
            </a:extLst>
          </p:cNvPr>
          <p:cNvSpPr/>
          <p:nvPr userDrawn="1"/>
        </p:nvSpPr>
        <p:spPr>
          <a:xfrm>
            <a:off x="-1" y="0"/>
            <a:ext cx="3348319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8AA2D4F4-63EB-1B4E-9DB8-42974FABA678}"/>
              </a:ext>
            </a:extLst>
          </p:cNvPr>
          <p:cNvSpPr txBox="1">
            <a:spLocks/>
          </p:cNvSpPr>
          <p:nvPr userDrawn="1"/>
        </p:nvSpPr>
        <p:spPr>
          <a:xfrm>
            <a:off x="132626" y="6316622"/>
            <a:ext cx="452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0648CA0-3DF0-994E-9934-451020DCC53F}" type="slidenum">
              <a:rPr lang="pl-PL" b="1" smtClean="0">
                <a:solidFill>
                  <a:srgbClr val="E2007A"/>
                </a:solidFill>
                <a:latin typeface="Titillium Bd" pitchFamily="2" charset="0"/>
              </a:rPr>
              <a:pPr algn="ctr"/>
              <a:t>‹#›</a:t>
            </a:fld>
            <a:endParaRPr lang="pl-PL" b="1" dirty="0">
              <a:solidFill>
                <a:srgbClr val="E2007A"/>
              </a:solidFill>
              <a:latin typeface="Titillium Bd" pitchFamily="2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9FC0094-4C32-B046-92F6-63D855EE9BD0}"/>
              </a:ext>
            </a:extLst>
          </p:cNvPr>
          <p:cNvSpPr txBox="1"/>
          <p:nvPr userDrawn="1"/>
        </p:nvSpPr>
        <p:spPr>
          <a:xfrm>
            <a:off x="717629" y="6376099"/>
            <a:ext cx="2420556" cy="2461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000" b="1" dirty="0">
                <a:solidFill>
                  <a:srgbClr val="E2007A"/>
                </a:solidFill>
                <a:latin typeface="Titillium Web" panose="00000500000000000000" pitchFamily="2" charset="0"/>
              </a:rPr>
              <a:t>Imię i nazwisko, miejscowość, data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2DE55BBC-B0F4-1A4B-9792-6AA0DC81BF4E}"/>
              </a:ext>
            </a:extLst>
          </p:cNvPr>
          <p:cNvCxnSpPr>
            <a:cxnSpLocks/>
          </p:cNvCxnSpPr>
          <p:nvPr userDrawn="1"/>
        </p:nvCxnSpPr>
        <p:spPr>
          <a:xfrm>
            <a:off x="265399" y="1799034"/>
            <a:ext cx="3082919" cy="0"/>
          </a:xfrm>
          <a:prstGeom prst="line">
            <a:avLst/>
          </a:prstGeom>
          <a:ln w="12700">
            <a:solidFill>
              <a:srgbClr val="E20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B0FF84F4-69FF-754E-A913-921F3B499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9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4E225F-9A4A-4E49-9736-8495ACF4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2AC-BFA7-1C46-831C-351CFCC7DCB5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623ACD6-27ED-8442-B87D-0D0847BE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2573E3-182E-A846-A619-B73D9C33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B9E2-7162-7747-8C62-AD6448AD2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28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dtytuł - 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BE7B83C4-F2D0-A6C8-770D-BD9B279E5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ytuł 16">
            <a:extLst>
              <a:ext uri="{FF2B5EF4-FFF2-40B4-BE49-F238E27FC236}">
                <a16:creationId xmlns:a16="http://schemas.microsoft.com/office/drawing/2014/main" id="{3652B7EB-235D-6521-1EF0-4852595E1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999" y="2384423"/>
            <a:ext cx="4050301" cy="1916115"/>
          </a:xfr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Prezentacja podtytuł</a:t>
            </a:r>
          </a:p>
        </p:txBody>
      </p:sp>
      <p:sp>
        <p:nvSpPr>
          <p:cNvPr id="20" name="Symbol zastępczy tekstu 19">
            <a:extLst>
              <a:ext uri="{FF2B5EF4-FFF2-40B4-BE49-F238E27FC236}">
                <a16:creationId xmlns:a16="http://schemas.microsoft.com/office/drawing/2014/main" id="{25D69560-C489-1E1F-FF50-CB0C504051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6273" y="4859338"/>
            <a:ext cx="4050301" cy="1282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800" dirty="0">
                <a:solidFill>
                  <a:schemeClr val="tx1"/>
                </a:solidFill>
                <a:latin typeface="+mn-lt"/>
              </a:rPr>
              <a:t>Slajd tytułowy</a:t>
            </a:r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654D0439-D93C-4E23-9647-9B0A883B08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0003" y="0"/>
            <a:ext cx="6011998" cy="685800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F1FC0FBB-061A-2547-7A90-932D877144BD}"/>
              </a:ext>
            </a:extLst>
          </p:cNvPr>
          <p:cNvGrpSpPr/>
          <p:nvPr userDrawn="1"/>
        </p:nvGrpSpPr>
        <p:grpSpPr>
          <a:xfrm>
            <a:off x="141230" y="158369"/>
            <a:ext cx="11804162" cy="6507601"/>
            <a:chOff x="141230" y="158369"/>
            <a:chExt cx="11804162" cy="6507601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DBB5A3CC-E682-703A-42BE-EEB269215263}"/>
                </a:ext>
              </a:extLst>
            </p:cNvPr>
            <p:cNvSpPr txBox="1"/>
            <p:nvPr/>
          </p:nvSpPr>
          <p:spPr>
            <a:xfrm>
              <a:off x="10117123" y="6373582"/>
              <a:ext cx="18282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300" b="1" dirty="0">
                  <a:solidFill>
                    <a:srgbClr val="E2007A"/>
                  </a:solidFill>
                </a:rPr>
                <a:t>tauron-dystrybucja.pl</a:t>
              </a:r>
            </a:p>
          </p:txBody>
        </p:sp>
        <p:pic>
          <p:nvPicPr>
            <p:cNvPr id="4" name="Obraz 3" descr="Obraz zawierający Grafika, Czcionka, logo, tekst&#10;&#10;Zawartość wygenerowana przez AI może być niepoprawna.">
              <a:extLst>
                <a:ext uri="{FF2B5EF4-FFF2-40B4-BE49-F238E27FC236}">
                  <a16:creationId xmlns:a16="http://schemas.microsoft.com/office/drawing/2014/main" id="{485BC33F-5DE2-CCB7-3463-8191FD9A8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30" y="158369"/>
              <a:ext cx="877504" cy="87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34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C6318E5E-4810-F5BF-7583-EEE40BD05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ytuł 37">
            <a:extLst>
              <a:ext uri="{FF2B5EF4-FFF2-40B4-BE49-F238E27FC236}">
                <a16:creationId xmlns:a16="http://schemas.microsoft.com/office/drawing/2014/main" id="{4B69B01B-8E43-9A0A-8DD0-62EA6E8BA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3924" y="307326"/>
            <a:ext cx="9964152" cy="6272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slajdu, podtytuł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76ED0223-7164-75A0-DD88-93B4D98E2390}"/>
              </a:ext>
            </a:extLst>
          </p:cNvPr>
          <p:cNvGrpSpPr/>
          <p:nvPr userDrawn="1"/>
        </p:nvGrpSpPr>
        <p:grpSpPr>
          <a:xfrm>
            <a:off x="141230" y="158369"/>
            <a:ext cx="11804162" cy="6507601"/>
            <a:chOff x="141230" y="158369"/>
            <a:chExt cx="11804162" cy="6507601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67E1645A-D273-A1E0-51BF-1887865F8863}"/>
                </a:ext>
              </a:extLst>
            </p:cNvPr>
            <p:cNvSpPr txBox="1"/>
            <p:nvPr/>
          </p:nvSpPr>
          <p:spPr>
            <a:xfrm>
              <a:off x="10117123" y="6373582"/>
              <a:ext cx="18282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300" b="1" dirty="0">
                  <a:solidFill>
                    <a:srgbClr val="E2007A"/>
                  </a:solidFill>
                </a:rPr>
                <a:t>tauron-dystrybucja.pl</a:t>
              </a:r>
            </a:p>
          </p:txBody>
        </p:sp>
        <p:pic>
          <p:nvPicPr>
            <p:cNvPr id="3" name="Obraz 2" descr="Obraz zawierający Grafika, Czcionka, logo, tekst&#10;&#10;Zawartość wygenerowana przez AI może być niepoprawna.">
              <a:extLst>
                <a:ext uri="{FF2B5EF4-FFF2-40B4-BE49-F238E27FC236}">
                  <a16:creationId xmlns:a16="http://schemas.microsoft.com/office/drawing/2014/main" id="{EF9F4723-D12E-1A4E-3F93-61CFDCE92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30" y="158369"/>
              <a:ext cx="877504" cy="87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25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ykres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89509C8-31E0-FDDA-2F67-BE62F64CD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37">
            <a:extLst>
              <a:ext uri="{FF2B5EF4-FFF2-40B4-BE49-F238E27FC236}">
                <a16:creationId xmlns:a16="http://schemas.microsoft.com/office/drawing/2014/main" id="{7C13F19C-9887-3075-CF1A-066A03849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3924" y="307326"/>
            <a:ext cx="9964152" cy="6272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slajdu, podtytuł</a:t>
            </a:r>
            <a:br>
              <a:rPr lang="pl-PL" dirty="0"/>
            </a:br>
            <a:r>
              <a:rPr lang="pl-PL" dirty="0"/>
              <a:t>Wykres</a:t>
            </a:r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0DB2F216-5D9C-7C11-8AA7-F47501F409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72701" y="1497907"/>
            <a:ext cx="4105375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Nagłówek / podpis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CB200516-43DA-827B-BEC3-5E3C9443E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2300" y="2448873"/>
            <a:ext cx="4105375" cy="135925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Opis paragrafu.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Nam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,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,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, </a:t>
            </a:r>
            <a:r>
              <a:rPr lang="pl-PL" dirty="0" err="1"/>
              <a:t>porta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 et ex. 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E017F461-472B-00AA-2216-2A442AEA459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91751" y="3936307"/>
            <a:ext cx="4105375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Nagłówek / podpis</a:t>
            </a:r>
          </a:p>
        </p:txBody>
      </p:sp>
      <p:sp>
        <p:nvSpPr>
          <p:cNvPr id="11" name="Symbol zastępczy tekstu 9">
            <a:extLst>
              <a:ext uri="{FF2B5EF4-FFF2-40B4-BE49-F238E27FC236}">
                <a16:creationId xmlns:a16="http://schemas.microsoft.com/office/drawing/2014/main" id="{6AC89F65-C4DA-7C28-C20A-4F66731AE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1350" y="4887274"/>
            <a:ext cx="4105375" cy="1359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Opis paragrafu.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Nam </a:t>
            </a:r>
            <a:r>
              <a:rPr lang="pl-PL" dirty="0" err="1"/>
              <a:t>volutpat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,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,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, </a:t>
            </a:r>
            <a:r>
              <a:rPr lang="pl-PL" dirty="0" err="1"/>
              <a:t>porta</a:t>
            </a:r>
            <a:r>
              <a:rPr lang="pl-PL" dirty="0"/>
              <a:t>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 et ex. </a:t>
            </a:r>
          </a:p>
        </p:txBody>
      </p:sp>
      <p:sp>
        <p:nvSpPr>
          <p:cNvPr id="13" name="Symbol zastępczy wykresu 12">
            <a:extLst>
              <a:ext uri="{FF2B5EF4-FFF2-40B4-BE49-F238E27FC236}">
                <a16:creationId xmlns:a16="http://schemas.microsoft.com/office/drawing/2014/main" id="{739AA1FA-A42D-0B4D-F639-3E310DDF02B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14425" y="1497907"/>
            <a:ext cx="5572125" cy="4748906"/>
          </a:xfrm>
        </p:spPr>
        <p:txBody>
          <a:bodyPr/>
          <a:lstStyle/>
          <a:p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22E6F1B-292D-F709-BD1D-8640FDB021C7}"/>
              </a:ext>
            </a:extLst>
          </p:cNvPr>
          <p:cNvGrpSpPr/>
          <p:nvPr userDrawn="1"/>
        </p:nvGrpSpPr>
        <p:grpSpPr>
          <a:xfrm>
            <a:off x="141230" y="158369"/>
            <a:ext cx="11804162" cy="6507601"/>
            <a:chOff x="141230" y="158369"/>
            <a:chExt cx="11804162" cy="6507601"/>
          </a:xfrm>
        </p:grpSpPr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2CEF853B-7405-1610-36FA-E81E9C98A9F8}"/>
                </a:ext>
              </a:extLst>
            </p:cNvPr>
            <p:cNvSpPr txBox="1"/>
            <p:nvPr/>
          </p:nvSpPr>
          <p:spPr>
            <a:xfrm>
              <a:off x="10117123" y="6373582"/>
              <a:ext cx="18282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300" b="1" dirty="0">
                  <a:solidFill>
                    <a:srgbClr val="E2007A"/>
                  </a:solidFill>
                </a:rPr>
                <a:t>tauron-dystrybucja.pl</a:t>
              </a:r>
            </a:p>
          </p:txBody>
        </p:sp>
        <p:pic>
          <p:nvPicPr>
            <p:cNvPr id="3" name="Obraz 2" descr="Obraz zawierający Grafika, Czcionka, logo, tekst&#10;&#10;Zawartość wygenerowana przez AI może być niepoprawna.">
              <a:extLst>
                <a:ext uri="{FF2B5EF4-FFF2-40B4-BE49-F238E27FC236}">
                  <a16:creationId xmlns:a16="http://schemas.microsoft.com/office/drawing/2014/main" id="{75601987-6DC0-5546-EB00-D453295B5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30" y="158369"/>
              <a:ext cx="877504" cy="87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8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E5FAE60-CBEF-A7A4-2323-E8DD9A218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00" y="-36000"/>
            <a:ext cx="12288000" cy="6912000"/>
          </a:xfrm>
          <a:prstGeom prst="rect">
            <a:avLst/>
          </a:prstGeom>
        </p:spPr>
      </p:pic>
      <p:pic>
        <p:nvPicPr>
          <p:cNvPr id="5" name="Obraz 4" descr="Obraz zawierający Grafika, Czcionka, logo, tekst&#10;&#10;Zawartość wygenerowana przez AI może być niepoprawna.">
            <a:extLst>
              <a:ext uri="{FF2B5EF4-FFF2-40B4-BE49-F238E27FC236}">
                <a16:creationId xmlns:a16="http://schemas.microsoft.com/office/drawing/2014/main" id="{5D43384E-B4B8-90CC-CF8A-6F5B4D6BD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2" y="452011"/>
            <a:ext cx="1414147" cy="141414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5C0D06C-B940-1507-AA6E-6CA178E60FE9}"/>
              </a:ext>
            </a:extLst>
          </p:cNvPr>
          <p:cNvSpPr txBox="1"/>
          <p:nvPr userDrawn="1"/>
        </p:nvSpPr>
        <p:spPr>
          <a:xfrm>
            <a:off x="632509" y="2504954"/>
            <a:ext cx="7581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+mn-lt"/>
              </a:rPr>
              <a:t>Dołącz do nas </a:t>
            </a:r>
          </a:p>
          <a:p>
            <a:r>
              <a:rPr lang="pl-PL" sz="5400" dirty="0">
                <a:solidFill>
                  <a:schemeClr val="bg1"/>
                </a:solidFill>
                <a:latin typeface="+mn-lt"/>
              </a:rPr>
              <a:t>ze swoją </a:t>
            </a:r>
            <a:r>
              <a:rPr lang="pl-PL" sz="5400" b="1" dirty="0">
                <a:solidFill>
                  <a:schemeClr val="bg1"/>
                </a:solidFill>
                <a:latin typeface="+mn-lt"/>
              </a:rPr>
              <a:t>energią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BD0F9D4-6BE3-8149-AFFB-2B51A464623B}"/>
              </a:ext>
            </a:extLst>
          </p:cNvPr>
          <p:cNvSpPr/>
          <p:nvPr userDrawn="1"/>
        </p:nvSpPr>
        <p:spPr>
          <a:xfrm>
            <a:off x="1546297" y="5444609"/>
            <a:ext cx="6769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Titillium" panose="00000500000000000000" pitchFamily="50" charset="-18"/>
              </a:rPr>
              <a:t>linkedin.com/</a:t>
            </a:r>
            <a:r>
              <a:rPr lang="pl-PL" sz="2800" dirty="0" err="1">
                <a:solidFill>
                  <a:schemeClr val="bg1"/>
                </a:solidFill>
                <a:latin typeface="Titillium" panose="00000500000000000000" pitchFamily="50" charset="-18"/>
              </a:rPr>
              <a:t>company</a:t>
            </a:r>
            <a:r>
              <a:rPr lang="pl-PL" sz="2800" dirty="0">
                <a:solidFill>
                  <a:schemeClr val="bg1"/>
                </a:solidFill>
                <a:latin typeface="Titillium" panose="00000500000000000000" pitchFamily="50" charset="-18"/>
              </a:rPr>
              <a:t>/</a:t>
            </a:r>
            <a:r>
              <a:rPr lang="pl-PL" sz="2800" dirty="0" err="1">
                <a:solidFill>
                  <a:schemeClr val="bg1"/>
                </a:solidFill>
                <a:latin typeface="Titillium" panose="00000500000000000000" pitchFamily="50" charset="-18"/>
              </a:rPr>
              <a:t>tauron</a:t>
            </a:r>
            <a:r>
              <a:rPr lang="pl-PL" sz="2800" dirty="0">
                <a:solidFill>
                  <a:schemeClr val="bg1"/>
                </a:solidFill>
                <a:latin typeface="Titillium" panose="00000500000000000000" pitchFamily="50" charset="-18"/>
              </a:rPr>
              <a:t>-dystrybucja/</a:t>
            </a:r>
          </a:p>
        </p:txBody>
      </p:sp>
      <p:pic>
        <p:nvPicPr>
          <p:cNvPr id="8" name="Picture 3" descr="in.gif">
            <a:extLst>
              <a:ext uri="{FF2B5EF4-FFF2-40B4-BE49-F238E27FC236}">
                <a16:creationId xmlns:a16="http://schemas.microsoft.com/office/drawing/2014/main" id="{AE6125B5-C898-D6E6-AF59-46B97193C6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6" y="5367525"/>
            <a:ext cx="827994" cy="70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2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9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3AEDF-04A0-1A84-B316-AB388E498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3F82022-15F5-7CB9-5BD4-9D270CA2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Społeczności energetyczne – współpraca </a:t>
            </a:r>
            <a:br>
              <a:rPr lang="pl-PL" b="1" dirty="0"/>
            </a:br>
            <a:r>
              <a:rPr lang="pl-PL" b="1" dirty="0"/>
              <a:t>z OSD</a:t>
            </a:r>
          </a:p>
        </p:txBody>
      </p:sp>
      <p:pic>
        <p:nvPicPr>
          <p:cNvPr id="1026" name="Picture 2" descr="Jak działają ogniwa słoneczne i z czego są zbudowane? | Blog 4sun">
            <a:extLst>
              <a:ext uri="{FF2B5EF4-FFF2-40B4-BE49-F238E27FC236}">
                <a16:creationId xmlns:a16="http://schemas.microsoft.com/office/drawing/2014/main" id="{E326BC87-6CDE-0D5C-62CE-D125BE8B9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4" r="7349"/>
          <a:stretch>
            <a:fillRect/>
          </a:stretch>
        </p:blipFill>
        <p:spPr bwMode="auto">
          <a:xfrm>
            <a:off x="6743702" y="0"/>
            <a:ext cx="5448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52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15F4F-A5A0-8132-4D49-D8B37308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0EDE7-3497-8A6D-A1ED-7662FB6A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Spółdzielnie Energetyczne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3C1D4C8-B651-4078-D97B-D1EB5BCC61B0}"/>
              </a:ext>
            </a:extLst>
          </p:cNvPr>
          <p:cNvSpPr/>
          <p:nvPr/>
        </p:nvSpPr>
        <p:spPr>
          <a:xfrm rot="16200000">
            <a:off x="-130521" y="2845634"/>
            <a:ext cx="4064402" cy="1060040"/>
          </a:xfrm>
          <a:prstGeom prst="rect">
            <a:avLst/>
          </a:prstGeom>
          <a:solidFill>
            <a:srgbClr val="ECECEC"/>
          </a:solidFill>
          <a:ln>
            <a:solidFill>
              <a:srgbClr val="FFE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Titillium" panose="00000500000000000000" pitchFamily="50" charset="-18"/>
              </a:rPr>
              <a:t>MODEL RELACJI UMOWNYCH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53DE37FC-9DF5-8068-D83C-B98A19FE50B4}"/>
              </a:ext>
            </a:extLst>
          </p:cNvPr>
          <p:cNvGrpSpPr/>
          <p:nvPr/>
        </p:nvGrpSpPr>
        <p:grpSpPr>
          <a:xfrm>
            <a:off x="3140297" y="1247625"/>
            <a:ext cx="6963165" cy="4430833"/>
            <a:chOff x="4403335" y="1614367"/>
            <a:chExt cx="6680906" cy="4164133"/>
          </a:xfrm>
        </p:grpSpPr>
        <p:sp>
          <p:nvSpPr>
            <p:cNvPr id="14" name="Prostokąt zaokrąglony 59">
              <a:extLst>
                <a:ext uri="{FF2B5EF4-FFF2-40B4-BE49-F238E27FC236}">
                  <a16:creationId xmlns:a16="http://schemas.microsoft.com/office/drawing/2014/main" id="{AF867546-E4DB-B53D-1DCE-DECBC6E075AB}"/>
                </a:ext>
              </a:extLst>
            </p:cNvPr>
            <p:cNvSpPr/>
            <p:nvPr/>
          </p:nvSpPr>
          <p:spPr>
            <a:xfrm>
              <a:off x="4406880" y="1660534"/>
              <a:ext cx="2786066" cy="1193024"/>
            </a:xfrm>
            <a:prstGeom prst="roundRect">
              <a:avLst/>
            </a:prstGeom>
            <a:solidFill>
              <a:srgbClr val="E2007A"/>
            </a:solidFill>
            <a:ln>
              <a:solidFill>
                <a:srgbClr val="E200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B7D2E7B8-C5F0-1006-76C7-6705AC39D1CA}"/>
                </a:ext>
              </a:extLst>
            </p:cNvPr>
            <p:cNvSpPr txBox="1"/>
            <p:nvPr/>
          </p:nvSpPr>
          <p:spPr>
            <a:xfrm>
              <a:off x="4505720" y="2053839"/>
              <a:ext cx="2528891" cy="31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/>
                <a:t>Sprzedawca</a:t>
              </a:r>
            </a:p>
          </p:txBody>
        </p:sp>
        <p:sp>
          <p:nvSpPr>
            <p:cNvPr id="16" name="Prostokąt zaokrąglony 61">
              <a:extLst>
                <a:ext uri="{FF2B5EF4-FFF2-40B4-BE49-F238E27FC236}">
                  <a16:creationId xmlns:a16="http://schemas.microsoft.com/office/drawing/2014/main" id="{CF47D71D-7AD8-6928-D13B-D212B827B211}"/>
                </a:ext>
              </a:extLst>
            </p:cNvPr>
            <p:cNvSpPr/>
            <p:nvPr/>
          </p:nvSpPr>
          <p:spPr>
            <a:xfrm>
              <a:off x="4454532" y="4336012"/>
              <a:ext cx="2524128" cy="1234340"/>
            </a:xfrm>
            <a:prstGeom prst="roundRect">
              <a:avLst/>
            </a:prstGeom>
            <a:solidFill>
              <a:srgbClr val="ECECEC"/>
            </a:solidFill>
            <a:ln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25EADB83-537B-38FA-7344-75CD1CCB8780}"/>
                </a:ext>
              </a:extLst>
            </p:cNvPr>
            <p:cNvSpPr txBox="1"/>
            <p:nvPr/>
          </p:nvSpPr>
          <p:spPr>
            <a:xfrm>
              <a:off x="4403335" y="4622678"/>
              <a:ext cx="2524127" cy="549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/>
                <a:t>Operator Systemu Dystrybucyjnego</a:t>
              </a:r>
            </a:p>
          </p:txBody>
        </p:sp>
        <p:sp>
          <p:nvSpPr>
            <p:cNvPr id="18" name="Prostokąt zaokrąglony 63">
              <a:extLst>
                <a:ext uri="{FF2B5EF4-FFF2-40B4-BE49-F238E27FC236}">
                  <a16:creationId xmlns:a16="http://schemas.microsoft.com/office/drawing/2014/main" id="{A0328A39-C051-48CB-39E6-CEF260C9DCE6}"/>
                </a:ext>
              </a:extLst>
            </p:cNvPr>
            <p:cNvSpPr/>
            <p:nvPr/>
          </p:nvSpPr>
          <p:spPr>
            <a:xfrm>
              <a:off x="8704787" y="1614367"/>
              <a:ext cx="2379454" cy="4164133"/>
            </a:xfrm>
            <a:prstGeom prst="roundRect">
              <a:avLst/>
            </a:prstGeom>
            <a:solidFill>
              <a:srgbClr val="FFEFF8">
                <a:alpha val="44000"/>
              </a:srgbClr>
            </a:solidFill>
            <a:ln>
              <a:solidFill>
                <a:srgbClr val="FF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D3C802CB-01BA-0AA6-4512-E193109ECD0C}"/>
                </a:ext>
              </a:extLst>
            </p:cNvPr>
            <p:cNvSpPr txBox="1"/>
            <p:nvPr/>
          </p:nvSpPr>
          <p:spPr>
            <a:xfrm>
              <a:off x="8704787" y="1891681"/>
              <a:ext cx="2379454" cy="31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/>
                <a:t>Spółdzielnia energetyczna </a:t>
              </a:r>
            </a:p>
          </p:txBody>
        </p:sp>
        <p:sp>
          <p:nvSpPr>
            <p:cNvPr id="20" name="Prostokąt zaokrąglony 65">
              <a:extLst>
                <a:ext uri="{FF2B5EF4-FFF2-40B4-BE49-F238E27FC236}">
                  <a16:creationId xmlns:a16="http://schemas.microsoft.com/office/drawing/2014/main" id="{099AD31F-FAB8-DC79-95F6-E0E9F5C4A513}"/>
                </a:ext>
              </a:extLst>
            </p:cNvPr>
            <p:cNvSpPr/>
            <p:nvPr/>
          </p:nvSpPr>
          <p:spPr>
            <a:xfrm>
              <a:off x="8961961" y="2408472"/>
              <a:ext cx="1905001" cy="725776"/>
            </a:xfrm>
            <a:prstGeom prst="roundRect">
              <a:avLst/>
            </a:prstGeom>
            <a:solidFill>
              <a:srgbClr val="FF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407AC3A3-D53D-4791-F32D-759531C73A14}"/>
                </a:ext>
              </a:extLst>
            </p:cNvPr>
            <p:cNvSpPr txBox="1"/>
            <p:nvPr/>
          </p:nvSpPr>
          <p:spPr>
            <a:xfrm>
              <a:off x="8958254" y="2474771"/>
              <a:ext cx="1905000" cy="549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/>
                <a:t>Członek spółdzielni </a:t>
              </a:r>
            </a:p>
            <a:p>
              <a:pPr algn="ctr"/>
              <a:r>
                <a:rPr lang="pl-PL" sz="1600"/>
                <a:t>odbiorca</a:t>
              </a:r>
            </a:p>
          </p:txBody>
        </p:sp>
        <p:sp>
          <p:nvSpPr>
            <p:cNvPr id="22" name="Prostokąt zaokrąglony 67">
              <a:extLst>
                <a:ext uri="{FF2B5EF4-FFF2-40B4-BE49-F238E27FC236}">
                  <a16:creationId xmlns:a16="http://schemas.microsoft.com/office/drawing/2014/main" id="{43B8A17A-4274-E35C-C9AC-76F043BA65FA}"/>
                </a:ext>
              </a:extLst>
            </p:cNvPr>
            <p:cNvSpPr/>
            <p:nvPr/>
          </p:nvSpPr>
          <p:spPr>
            <a:xfrm>
              <a:off x="8958253" y="3433913"/>
              <a:ext cx="1905001" cy="725776"/>
            </a:xfrm>
            <a:prstGeom prst="roundRect">
              <a:avLst/>
            </a:prstGeom>
            <a:solidFill>
              <a:srgbClr val="FFD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8E341E58-06B0-DB6E-60EE-C93FAF87008E}"/>
                </a:ext>
              </a:extLst>
            </p:cNvPr>
            <p:cNvSpPr txBox="1"/>
            <p:nvPr/>
          </p:nvSpPr>
          <p:spPr>
            <a:xfrm>
              <a:off x="8961138" y="3504413"/>
              <a:ext cx="1905000" cy="549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/>
                <a:t>Członek spółdzielni </a:t>
              </a:r>
            </a:p>
            <a:p>
              <a:pPr algn="ctr"/>
              <a:r>
                <a:rPr lang="pl-PL" sz="1600"/>
                <a:t>odbiorca / wytwórca</a:t>
              </a:r>
            </a:p>
          </p:txBody>
        </p:sp>
        <p:sp>
          <p:nvSpPr>
            <p:cNvPr id="24" name="Prostokąt zaokrąglony 69">
              <a:extLst>
                <a:ext uri="{FF2B5EF4-FFF2-40B4-BE49-F238E27FC236}">
                  <a16:creationId xmlns:a16="http://schemas.microsoft.com/office/drawing/2014/main" id="{866C1F95-D51C-CA67-BB3C-460BDE795CFA}"/>
                </a:ext>
              </a:extLst>
            </p:cNvPr>
            <p:cNvSpPr/>
            <p:nvPr/>
          </p:nvSpPr>
          <p:spPr>
            <a:xfrm>
              <a:off x="8958253" y="4577537"/>
              <a:ext cx="1905001" cy="725776"/>
            </a:xfrm>
            <a:prstGeom prst="roundRect">
              <a:avLst/>
            </a:prstGeom>
            <a:solidFill>
              <a:srgbClr val="FF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1B7BB3C6-4069-1D27-5755-8500D7814908}"/>
                </a:ext>
              </a:extLst>
            </p:cNvPr>
            <p:cNvSpPr txBox="1"/>
            <p:nvPr/>
          </p:nvSpPr>
          <p:spPr>
            <a:xfrm>
              <a:off x="8915391" y="4652239"/>
              <a:ext cx="1905000" cy="5495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/>
                <a:t>Członek spółdzielni </a:t>
              </a:r>
            </a:p>
            <a:p>
              <a:pPr algn="ctr"/>
              <a:r>
                <a:rPr lang="pl-PL" sz="1600"/>
                <a:t>wytwórca</a:t>
              </a:r>
            </a:p>
          </p:txBody>
        </p:sp>
        <p:sp>
          <p:nvSpPr>
            <p:cNvPr id="26" name="Strzałka w górę i w dół 71">
              <a:extLst>
                <a:ext uri="{FF2B5EF4-FFF2-40B4-BE49-F238E27FC236}">
                  <a16:creationId xmlns:a16="http://schemas.microsoft.com/office/drawing/2014/main" id="{F8FADE25-1732-0A09-4C76-FAD20BFA1F04}"/>
                </a:ext>
              </a:extLst>
            </p:cNvPr>
            <p:cNvSpPr/>
            <p:nvPr/>
          </p:nvSpPr>
          <p:spPr>
            <a:xfrm>
              <a:off x="5454659" y="2963688"/>
              <a:ext cx="604840" cy="1207406"/>
            </a:xfrm>
            <a:prstGeom prst="upDownArrow">
              <a:avLst/>
            </a:prstGeom>
            <a:noFill/>
            <a:ln>
              <a:solidFill>
                <a:srgbClr val="E200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6E3A0154-2765-5DAD-FF8A-CCE3E0052CAC}"/>
                </a:ext>
              </a:extLst>
            </p:cNvPr>
            <p:cNvSpPr txBox="1"/>
            <p:nvPr/>
          </p:nvSpPr>
          <p:spPr>
            <a:xfrm rot="16200000">
              <a:off x="5389830" y="3397040"/>
              <a:ext cx="762599" cy="354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/>
                <a:t>GUD-K</a:t>
              </a: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5D0AB556-05C8-1CD5-A81D-AB69C3A03026}"/>
                </a:ext>
              </a:extLst>
            </p:cNvPr>
            <p:cNvSpPr txBox="1"/>
            <p:nvPr/>
          </p:nvSpPr>
          <p:spPr>
            <a:xfrm rot="2042662">
              <a:off x="7799527" y="2412113"/>
              <a:ext cx="1408125" cy="34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/>
                <a:t>UK</a:t>
              </a:r>
            </a:p>
          </p:txBody>
        </p:sp>
        <p:cxnSp>
          <p:nvCxnSpPr>
            <p:cNvPr id="29" name="Łącznik prosty ze strzałką 28">
              <a:extLst>
                <a:ext uri="{FF2B5EF4-FFF2-40B4-BE49-F238E27FC236}">
                  <a16:creationId xmlns:a16="http://schemas.microsoft.com/office/drawing/2014/main" id="{076FA7B4-C0E6-6255-BC05-360CE704B851}"/>
                </a:ext>
              </a:extLst>
            </p:cNvPr>
            <p:cNvCxnSpPr/>
            <p:nvPr/>
          </p:nvCxnSpPr>
          <p:spPr>
            <a:xfrm>
              <a:off x="7235809" y="1807356"/>
              <a:ext cx="1725329" cy="1252190"/>
            </a:xfrm>
            <a:prstGeom prst="straightConnector1">
              <a:avLst/>
            </a:prstGeom>
            <a:ln>
              <a:solidFill>
                <a:srgbClr val="E2007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>
              <a:extLst>
                <a:ext uri="{FF2B5EF4-FFF2-40B4-BE49-F238E27FC236}">
                  <a16:creationId xmlns:a16="http://schemas.microsoft.com/office/drawing/2014/main" id="{A89FE1CA-2A32-125B-EA05-E665058A21EB}"/>
                </a:ext>
              </a:extLst>
            </p:cNvPr>
            <p:cNvCxnSpPr/>
            <p:nvPr/>
          </p:nvCxnSpPr>
          <p:spPr>
            <a:xfrm>
              <a:off x="7209639" y="2393888"/>
              <a:ext cx="1725329" cy="1252190"/>
            </a:xfrm>
            <a:prstGeom prst="straightConnector1">
              <a:avLst/>
            </a:prstGeom>
            <a:ln>
              <a:solidFill>
                <a:srgbClr val="E2007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>
              <a:extLst>
                <a:ext uri="{FF2B5EF4-FFF2-40B4-BE49-F238E27FC236}">
                  <a16:creationId xmlns:a16="http://schemas.microsoft.com/office/drawing/2014/main" id="{F9A3DFDE-CB1F-D91D-CA8D-8E3C8A88FD2D}"/>
                </a:ext>
              </a:extLst>
            </p:cNvPr>
            <p:cNvCxnSpPr/>
            <p:nvPr/>
          </p:nvCxnSpPr>
          <p:spPr>
            <a:xfrm>
              <a:off x="6916646" y="2931988"/>
              <a:ext cx="2207380" cy="1610012"/>
            </a:xfrm>
            <a:prstGeom prst="straightConnector1">
              <a:avLst/>
            </a:prstGeom>
            <a:ln>
              <a:solidFill>
                <a:srgbClr val="E2007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395D4194-D5EF-5AFE-1868-C8BECCCFA7FE}"/>
                </a:ext>
              </a:extLst>
            </p:cNvPr>
            <p:cNvSpPr txBox="1"/>
            <p:nvPr/>
          </p:nvSpPr>
          <p:spPr>
            <a:xfrm rot="2042662">
              <a:off x="7693808" y="2881172"/>
              <a:ext cx="1408125" cy="34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/>
                <a:t>UK</a:t>
              </a:r>
            </a:p>
          </p:txBody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6472F14D-A3DE-1CCE-8341-DB4877F6C8F2}"/>
                </a:ext>
              </a:extLst>
            </p:cNvPr>
            <p:cNvSpPr txBox="1"/>
            <p:nvPr/>
          </p:nvSpPr>
          <p:spPr>
            <a:xfrm rot="2042662">
              <a:off x="7481691" y="3521342"/>
              <a:ext cx="1408125" cy="34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UK</a:t>
              </a:r>
            </a:p>
          </p:txBody>
        </p:sp>
      </p:grp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D432DC30-5379-C912-71CB-D29D8DC857B2}"/>
              </a:ext>
            </a:extLst>
          </p:cNvPr>
          <p:cNvCxnSpPr/>
          <p:nvPr/>
        </p:nvCxnSpPr>
        <p:spPr>
          <a:xfrm>
            <a:off x="6065163" y="1296749"/>
            <a:ext cx="1626890" cy="13548"/>
          </a:xfrm>
          <a:prstGeom prst="straightConnector1">
            <a:avLst/>
          </a:prstGeom>
          <a:ln>
            <a:solidFill>
              <a:srgbClr val="E2007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DD6D267-8820-7D49-A4AB-717D9FDCA4DB}"/>
              </a:ext>
            </a:extLst>
          </p:cNvPr>
          <p:cNvSpPr txBox="1"/>
          <p:nvPr/>
        </p:nvSpPr>
        <p:spPr>
          <a:xfrm>
            <a:off x="6471175" y="1004385"/>
            <a:ext cx="146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UK*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543BB9CD-A5D6-EC3E-0FF2-362A661583F4}"/>
              </a:ext>
            </a:extLst>
          </p:cNvPr>
          <p:cNvSpPr/>
          <p:nvPr/>
        </p:nvSpPr>
        <p:spPr>
          <a:xfrm>
            <a:off x="3011840" y="5762771"/>
            <a:ext cx="526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>
                <a:latin typeface="Titillium" panose="00000500000000000000" pitchFamily="50" charset="-18"/>
              </a:rPr>
              <a:t>* „</a:t>
            </a:r>
            <a:r>
              <a:rPr lang="pl-PL" sz="1400">
                <a:latin typeface="Titillium" panose="00000500000000000000" pitchFamily="50" charset="-18"/>
              </a:rPr>
              <a:t>Umowa ramowa” bez rozliczeń finansowych </a:t>
            </a:r>
          </a:p>
        </p:txBody>
      </p: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CDB28049-0F9B-14FB-362F-4291AF90654D}"/>
              </a:ext>
            </a:extLst>
          </p:cNvPr>
          <p:cNvCxnSpPr>
            <a:cxnSpLocks/>
            <a:stCxn id="16" idx="3"/>
            <a:endCxn id="25" idx="1"/>
          </p:cNvCxnSpPr>
          <p:nvPr/>
        </p:nvCxnSpPr>
        <p:spPr>
          <a:xfrm flipV="1">
            <a:off x="5824426" y="4772451"/>
            <a:ext cx="2018555" cy="27830"/>
          </a:xfrm>
          <a:prstGeom prst="straightConnector1">
            <a:avLst/>
          </a:prstGeom>
          <a:ln>
            <a:solidFill>
              <a:srgbClr val="E2007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A0C05923-660C-6427-955A-1F1899731702}"/>
              </a:ext>
            </a:extLst>
          </p:cNvPr>
          <p:cNvSpPr txBox="1"/>
          <p:nvPr/>
        </p:nvSpPr>
        <p:spPr>
          <a:xfrm>
            <a:off x="6242922" y="4476630"/>
            <a:ext cx="146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UDw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863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46F8C-EB23-CA91-FC47-C48A8FD68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2EEC8D-53D7-3A88-DB6D-9D1B5F96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24" y="307326"/>
            <a:ext cx="9964152" cy="627287"/>
          </a:xfrm>
        </p:spPr>
        <p:txBody>
          <a:bodyPr>
            <a:normAutofit/>
          </a:bodyPr>
          <a:lstStyle/>
          <a:p>
            <a:r>
              <a:rPr lang="pl-PL" b="1" dirty="0"/>
              <a:t>Spółdzielnie Energetyczne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B38D4B8-3BA8-5E37-FFFE-58A03BA24F42}"/>
              </a:ext>
            </a:extLst>
          </p:cNvPr>
          <p:cNvSpPr txBox="1"/>
          <p:nvPr/>
        </p:nvSpPr>
        <p:spPr>
          <a:xfrm>
            <a:off x="5218861" y="1101676"/>
            <a:ext cx="4030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Titillium" panose="00000500000000000000" pitchFamily="50" charset="-18"/>
              </a:rPr>
              <a:t>Dane pomiarowe </a:t>
            </a:r>
            <a:r>
              <a:rPr lang="pl-PL" sz="1400" b="1" dirty="0">
                <a:latin typeface="Titillium" panose="00000500000000000000" pitchFamily="50" charset="-18"/>
              </a:rPr>
              <a:t>przed i po sumarycznym bilansowaniu dla poszczególnych członków </a:t>
            </a:r>
            <a:r>
              <a:rPr lang="pl-PL" sz="1400" dirty="0">
                <a:latin typeface="Titillium" panose="00000500000000000000" pitchFamily="50" charset="-18"/>
              </a:rPr>
              <a:t>spółdzielni </a:t>
            </a:r>
            <a:r>
              <a:rPr lang="pl-PL" sz="1400" b="1" dirty="0">
                <a:latin typeface="Titillium" panose="00000500000000000000" pitchFamily="50" charset="-18"/>
              </a:rPr>
              <a:t>oraz dla całej spółdzielni </a:t>
            </a:r>
            <a:r>
              <a:rPr lang="pl-PL" sz="1400" dirty="0">
                <a:latin typeface="Titillium" panose="00000500000000000000" pitchFamily="50" charset="-18"/>
              </a:rPr>
              <a:t>energetycznej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4FA1AC2A-3E96-AFA0-E071-E1E96CB8A243}"/>
              </a:ext>
            </a:extLst>
          </p:cNvPr>
          <p:cNvCxnSpPr/>
          <p:nvPr/>
        </p:nvCxnSpPr>
        <p:spPr>
          <a:xfrm>
            <a:off x="5152974" y="1886537"/>
            <a:ext cx="4246282" cy="19566"/>
          </a:xfrm>
          <a:prstGeom prst="straightConnector1">
            <a:avLst/>
          </a:prstGeom>
          <a:ln w="12700"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E121EA37-AC09-BEF2-B930-1AC5ACEB50D4}"/>
              </a:ext>
            </a:extLst>
          </p:cNvPr>
          <p:cNvCxnSpPr/>
          <p:nvPr/>
        </p:nvCxnSpPr>
        <p:spPr>
          <a:xfrm>
            <a:off x="10394066" y="4245468"/>
            <a:ext cx="0" cy="440537"/>
          </a:xfrm>
          <a:prstGeom prst="straightConnector1">
            <a:avLst/>
          </a:prstGeom>
          <a:ln w="12700"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E10BF0C-6158-2212-EE85-B33C62655809}"/>
              </a:ext>
            </a:extLst>
          </p:cNvPr>
          <p:cNvSpPr txBox="1"/>
          <p:nvPr/>
        </p:nvSpPr>
        <p:spPr>
          <a:xfrm>
            <a:off x="5525787" y="3086416"/>
            <a:ext cx="2552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Titillium" panose="00000500000000000000" pitchFamily="50" charset="-18"/>
              </a:rPr>
              <a:t>Dane pomiarowe </a:t>
            </a:r>
            <a:r>
              <a:rPr lang="pl-PL" sz="1400" b="1" dirty="0">
                <a:latin typeface="Titillium" panose="00000500000000000000" pitchFamily="50" charset="-18"/>
              </a:rPr>
              <a:t>przed i po sumarycznym bilansowaniu dla poszczególnych członków </a:t>
            </a:r>
            <a:r>
              <a:rPr lang="pl-PL" sz="1400" dirty="0">
                <a:latin typeface="Titillium" panose="00000500000000000000" pitchFamily="50" charset="-18"/>
              </a:rPr>
              <a:t>spółdzielni energetycznej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BB4BFCA-1C6F-3858-FE3D-68A381667C79}"/>
              </a:ext>
            </a:extLst>
          </p:cNvPr>
          <p:cNvSpPr txBox="1"/>
          <p:nvPr/>
        </p:nvSpPr>
        <p:spPr>
          <a:xfrm>
            <a:off x="9046342" y="3032042"/>
            <a:ext cx="2660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Titillium" panose="00000500000000000000" pitchFamily="50" charset="-18"/>
              </a:rPr>
              <a:t>Dane pomiarowe </a:t>
            </a:r>
            <a:r>
              <a:rPr lang="pl-PL" sz="1400" b="1" dirty="0">
                <a:latin typeface="Titillium" panose="00000500000000000000" pitchFamily="50" charset="-18"/>
              </a:rPr>
              <a:t>przed i po sumarycznym bilansowaniu dla poszczególnych członków</a:t>
            </a:r>
            <a:r>
              <a:rPr lang="pl-PL" sz="1400" dirty="0">
                <a:latin typeface="Titillium" panose="00000500000000000000" pitchFamily="50" charset="-18"/>
              </a:rPr>
              <a:t> spółdzielni </a:t>
            </a:r>
            <a:r>
              <a:rPr lang="pl-PL" sz="1400" b="1" dirty="0">
                <a:latin typeface="Titillium" panose="00000500000000000000" pitchFamily="50" charset="-18"/>
              </a:rPr>
              <a:t>oraz dla całej spółdzielni</a:t>
            </a:r>
            <a:r>
              <a:rPr lang="pl-PL" sz="1400" dirty="0">
                <a:latin typeface="Titillium" panose="00000500000000000000" pitchFamily="50" charset="-18"/>
              </a:rPr>
              <a:t> energetycznej</a:t>
            </a: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EF7CFBE6-6921-BDF1-6D17-3DBF077A3441}"/>
              </a:ext>
            </a:extLst>
          </p:cNvPr>
          <p:cNvCxnSpPr/>
          <p:nvPr/>
        </p:nvCxnSpPr>
        <p:spPr>
          <a:xfrm>
            <a:off x="10394066" y="2573447"/>
            <a:ext cx="0" cy="414721"/>
          </a:xfrm>
          <a:prstGeom prst="straightConnector1">
            <a:avLst/>
          </a:prstGeom>
          <a:ln w="12700"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049B1C1F-1703-5C7D-0408-990C7494E803}"/>
              </a:ext>
            </a:extLst>
          </p:cNvPr>
          <p:cNvCxnSpPr/>
          <p:nvPr/>
        </p:nvCxnSpPr>
        <p:spPr>
          <a:xfrm flipH="1">
            <a:off x="7982035" y="2259054"/>
            <a:ext cx="1351334" cy="913264"/>
          </a:xfrm>
          <a:prstGeom prst="straightConnector1">
            <a:avLst/>
          </a:prstGeom>
          <a:ln w="12700"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A38333E1-BA4C-D6F1-DD69-7B63E70EF1DC}"/>
              </a:ext>
            </a:extLst>
          </p:cNvPr>
          <p:cNvCxnSpPr/>
          <p:nvPr/>
        </p:nvCxnSpPr>
        <p:spPr>
          <a:xfrm flipH="1">
            <a:off x="6482514" y="4102079"/>
            <a:ext cx="793601" cy="583926"/>
          </a:xfrm>
          <a:prstGeom prst="straightConnector1">
            <a:avLst/>
          </a:prstGeom>
          <a:ln w="12700"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F83E5B08-CAE3-FC94-A9BB-A8475A945EFE}"/>
              </a:ext>
            </a:extLst>
          </p:cNvPr>
          <p:cNvCxnSpPr/>
          <p:nvPr/>
        </p:nvCxnSpPr>
        <p:spPr>
          <a:xfrm flipH="1">
            <a:off x="4856027" y="4102079"/>
            <a:ext cx="822112" cy="583926"/>
          </a:xfrm>
          <a:prstGeom prst="straightConnector1">
            <a:avLst/>
          </a:prstGeom>
          <a:ln w="12700"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zaokrąglony 34">
            <a:extLst>
              <a:ext uri="{FF2B5EF4-FFF2-40B4-BE49-F238E27FC236}">
                <a16:creationId xmlns:a16="http://schemas.microsoft.com/office/drawing/2014/main" id="{B3CF011E-FC2E-D330-4E5B-C873128B56BF}"/>
              </a:ext>
            </a:extLst>
          </p:cNvPr>
          <p:cNvSpPr/>
          <p:nvPr/>
        </p:nvSpPr>
        <p:spPr>
          <a:xfrm>
            <a:off x="3340508" y="1214326"/>
            <a:ext cx="1674024" cy="1363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Titillium" panose="00000500000000000000" pitchFamily="50" charset="-18"/>
              </a:rPr>
              <a:t>Operator Systemu Dystrybucyjnego</a:t>
            </a:r>
            <a:endParaRPr lang="pl-PL" sz="1050" dirty="0">
              <a:latin typeface="Titillium" panose="00000500000000000000" pitchFamily="50" charset="-18"/>
            </a:endParaRPr>
          </a:p>
        </p:txBody>
      </p:sp>
      <p:sp>
        <p:nvSpPr>
          <p:cNvPr id="27" name="Prostokąt zaokrąglony 37">
            <a:extLst>
              <a:ext uri="{FF2B5EF4-FFF2-40B4-BE49-F238E27FC236}">
                <a16:creationId xmlns:a16="http://schemas.microsoft.com/office/drawing/2014/main" id="{6C24E175-0B8A-B386-97E3-B9431BA98E25}"/>
              </a:ext>
            </a:extLst>
          </p:cNvPr>
          <p:cNvSpPr/>
          <p:nvPr/>
        </p:nvSpPr>
        <p:spPr>
          <a:xfrm>
            <a:off x="9565975" y="1101676"/>
            <a:ext cx="1583876" cy="1359121"/>
          </a:xfrm>
          <a:prstGeom prst="round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Titillium" panose="00000500000000000000" pitchFamily="50" charset="-18"/>
              </a:rPr>
              <a:t>Sprzedawca</a:t>
            </a:r>
          </a:p>
        </p:txBody>
      </p:sp>
      <p:sp>
        <p:nvSpPr>
          <p:cNvPr id="28" name="Prostokąt zaokrąglony 29">
            <a:extLst>
              <a:ext uri="{FF2B5EF4-FFF2-40B4-BE49-F238E27FC236}">
                <a16:creationId xmlns:a16="http://schemas.microsoft.com/office/drawing/2014/main" id="{ED4A94CA-9C7A-6685-FADF-8870CF1FD7B7}"/>
              </a:ext>
            </a:extLst>
          </p:cNvPr>
          <p:cNvSpPr/>
          <p:nvPr/>
        </p:nvSpPr>
        <p:spPr>
          <a:xfrm>
            <a:off x="9588533" y="4923830"/>
            <a:ext cx="1561318" cy="1338042"/>
          </a:xfrm>
          <a:prstGeom prst="roundRect">
            <a:avLst/>
          </a:prstGeom>
          <a:solidFill>
            <a:srgbClr val="FFC9E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100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3534D02-ACEA-D5E8-FD8F-178C74CB8B7A}"/>
              </a:ext>
            </a:extLst>
          </p:cNvPr>
          <p:cNvSpPr txBox="1"/>
          <p:nvPr/>
        </p:nvSpPr>
        <p:spPr>
          <a:xfrm>
            <a:off x="9675612" y="5274965"/>
            <a:ext cx="1389146" cy="523220"/>
          </a:xfrm>
          <a:prstGeom prst="rect">
            <a:avLst/>
          </a:prstGeom>
          <a:solidFill>
            <a:srgbClr val="FFC9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Titillium" panose="00000500000000000000" pitchFamily="50" charset="-18"/>
              </a:rPr>
              <a:t>Spółdzielnia</a:t>
            </a:r>
          </a:p>
          <a:p>
            <a:pPr algn="ctr"/>
            <a:r>
              <a:rPr lang="pl-PL" sz="1400" b="1" dirty="0">
                <a:latin typeface="Titillium" panose="00000500000000000000" pitchFamily="50" charset="-18"/>
              </a:rPr>
              <a:t>energetyczna</a:t>
            </a:r>
          </a:p>
        </p:txBody>
      </p:sp>
      <p:sp>
        <p:nvSpPr>
          <p:cNvPr id="30" name="Prostokąt zaokrąglony 31">
            <a:extLst>
              <a:ext uri="{FF2B5EF4-FFF2-40B4-BE49-F238E27FC236}">
                <a16:creationId xmlns:a16="http://schemas.microsoft.com/office/drawing/2014/main" id="{4D553DA9-0C19-2D93-D819-5A1DC368B048}"/>
              </a:ext>
            </a:extLst>
          </p:cNvPr>
          <p:cNvSpPr/>
          <p:nvPr/>
        </p:nvSpPr>
        <p:spPr>
          <a:xfrm>
            <a:off x="5858410" y="4871443"/>
            <a:ext cx="1526724" cy="1330264"/>
          </a:xfrm>
          <a:prstGeom prst="roundRect">
            <a:avLst/>
          </a:prstGeom>
          <a:solidFill>
            <a:srgbClr val="FFEF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Titillium" panose="00000500000000000000" pitchFamily="50" charset="-18"/>
              </a:rPr>
              <a:t>Członek spółdzielni</a:t>
            </a:r>
          </a:p>
        </p:txBody>
      </p:sp>
      <p:sp>
        <p:nvSpPr>
          <p:cNvPr id="31" name="Prostokąt zaokrąglony 39">
            <a:extLst>
              <a:ext uri="{FF2B5EF4-FFF2-40B4-BE49-F238E27FC236}">
                <a16:creationId xmlns:a16="http://schemas.microsoft.com/office/drawing/2014/main" id="{A31F17DE-AC84-A858-3A49-9F13310BC688}"/>
              </a:ext>
            </a:extLst>
          </p:cNvPr>
          <p:cNvSpPr/>
          <p:nvPr/>
        </p:nvSpPr>
        <p:spPr>
          <a:xfrm>
            <a:off x="4071582" y="4867885"/>
            <a:ext cx="1526724" cy="1330264"/>
          </a:xfrm>
          <a:prstGeom prst="roundRect">
            <a:avLst/>
          </a:prstGeom>
          <a:solidFill>
            <a:srgbClr val="FAD4E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Titillium" panose="00000500000000000000" pitchFamily="50" charset="-18"/>
              </a:rPr>
              <a:t>Członek spółdzielni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11460577-2A14-0A45-67DE-9C3D2FA20CAD}"/>
              </a:ext>
            </a:extLst>
          </p:cNvPr>
          <p:cNvSpPr/>
          <p:nvPr/>
        </p:nvSpPr>
        <p:spPr>
          <a:xfrm rot="16200000">
            <a:off x="-615006" y="3033449"/>
            <a:ext cx="4943526" cy="1060040"/>
          </a:xfrm>
          <a:prstGeom prst="rect">
            <a:avLst/>
          </a:prstGeom>
          <a:solidFill>
            <a:srgbClr val="ECECEC"/>
          </a:solidFill>
          <a:ln>
            <a:solidFill>
              <a:srgbClr val="FFE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Titillium" panose="00000500000000000000" pitchFamily="50" charset="-18"/>
              </a:rPr>
              <a:t>SCHEMAT PRZEKAZYWANIA DANYCH POMIAROWYCH</a:t>
            </a:r>
          </a:p>
        </p:txBody>
      </p:sp>
    </p:spTree>
    <p:extLst>
      <p:ext uri="{BB962C8B-B14F-4D97-AF65-F5344CB8AC3E}">
        <p14:creationId xmlns:p14="http://schemas.microsoft.com/office/powerpoint/2010/main" val="111892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07A3A-5B52-DE97-80A2-1D9ABC036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679138-7C6E-CEB1-BF9F-BAF52490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24" y="307326"/>
            <a:ext cx="9964152" cy="627287"/>
          </a:xfrm>
        </p:spPr>
        <p:txBody>
          <a:bodyPr>
            <a:normAutofit/>
          </a:bodyPr>
          <a:lstStyle/>
          <a:p>
            <a:r>
              <a:rPr lang="pl-PL" b="1" dirty="0"/>
              <a:t>Spółdzielnie Energetyczne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A2D14DD-7B12-0E3F-DC29-26442768E529}"/>
              </a:ext>
            </a:extLst>
          </p:cNvPr>
          <p:cNvSpPr/>
          <p:nvPr/>
        </p:nvSpPr>
        <p:spPr>
          <a:xfrm rot="16200000">
            <a:off x="-922076" y="3480171"/>
            <a:ext cx="5195161" cy="680222"/>
          </a:xfrm>
          <a:prstGeom prst="rect">
            <a:avLst/>
          </a:prstGeom>
          <a:solidFill>
            <a:srgbClr val="ECECEC"/>
          </a:solidFill>
          <a:ln>
            <a:solidFill>
              <a:srgbClr val="FFE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tillium" panose="00000500000000000000" pitchFamily="50" charset="-18"/>
              </a:rPr>
              <a:t>Skorzystaj z formularza na zabudowę LZO</a:t>
            </a:r>
            <a:endParaRPr lang="pl-PL" sz="2000" dirty="0">
              <a:solidFill>
                <a:schemeClr val="tx1"/>
              </a:solidFill>
              <a:latin typeface="Titillium" panose="00000500000000000000" pitchFamily="50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B914F0F-7A28-7D2F-9B80-F10F92230815}"/>
              </a:ext>
            </a:extLst>
          </p:cNvPr>
          <p:cNvSpPr txBox="1"/>
          <p:nvPr/>
        </p:nvSpPr>
        <p:spPr>
          <a:xfrm>
            <a:off x="2305250" y="3640010"/>
            <a:ext cx="37022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tillium" panose="00000500000000000000" pitchFamily="50" charset="-18"/>
              </a:rPr>
              <a:t>Po zgłoszeniu do OSD przez spółdzielnię energetyczną punktów PPE, następuje </a:t>
            </a:r>
            <a:r>
              <a:rPr lang="pl-PL" sz="1600" b="1" dirty="0">
                <a:latin typeface="Titillium" panose="00000500000000000000" pitchFamily="50" charset="-18"/>
              </a:rPr>
              <a:t>wymiana liczników na liczniki zdalnego odczytu</a:t>
            </a:r>
            <a:r>
              <a:rPr lang="pl-PL" sz="1600" dirty="0">
                <a:latin typeface="Titillium" panose="00000500000000000000" pitchFamily="50" charset="-18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Titillium" panose="000005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tillium" panose="00000500000000000000" pitchFamily="50" charset="-18"/>
              </a:rPr>
              <a:t>Ustawowo OSD ma na to zadanie 120 dni</a:t>
            </a:r>
            <a:r>
              <a:rPr lang="pl-PL" sz="1600" b="1" dirty="0">
                <a:latin typeface="Titillium" panose="00000500000000000000" pitchFamily="50" charset="-18"/>
              </a:rPr>
              <a:t>. </a:t>
            </a:r>
            <a:br>
              <a:rPr lang="pl-PL" sz="1600" b="1" dirty="0">
                <a:latin typeface="Titillium" panose="00000500000000000000" pitchFamily="50" charset="-18"/>
              </a:rPr>
            </a:br>
            <a:endParaRPr lang="pl-PL" sz="1600" b="1" dirty="0">
              <a:latin typeface="Titillium" panose="000005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Titillium" panose="00000500000000000000" pitchFamily="50" charset="-18"/>
              </a:rPr>
              <a:t>Należy zgłosić wszystkie PPE, nawet jeśli już posiadają LZO!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736965-78DE-D3E2-0AA5-D1757D5E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43" y="1350277"/>
            <a:ext cx="7884920" cy="191459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81C9C29-FC05-49B5-1E51-E37F3FD0753D}"/>
              </a:ext>
            </a:extLst>
          </p:cNvPr>
          <p:cNvSpPr txBox="1"/>
          <p:nvPr/>
        </p:nvSpPr>
        <p:spPr>
          <a:xfrm>
            <a:off x="2364243" y="957779"/>
            <a:ext cx="7884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E2007A"/>
                </a:solidFill>
                <a:latin typeface="Titillium" panose="00000500000000000000" pitchFamily="50" charset="-18"/>
              </a:rPr>
              <a:t>Po wpisie do KRS – zgłoś się do nas o zabudowę liczników zdalnego odczytu!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D52F7D-AC62-25D4-0AAC-AB64D9733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250" y="3593131"/>
            <a:ext cx="3950913" cy="25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DCDC1-16C2-2FF2-201D-A9943FD7D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3D3F09-BF7C-100E-E801-D70F6AF9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24" y="307326"/>
            <a:ext cx="9964152" cy="627287"/>
          </a:xfrm>
        </p:spPr>
        <p:txBody>
          <a:bodyPr>
            <a:normAutofit/>
          </a:bodyPr>
          <a:lstStyle/>
          <a:p>
            <a:r>
              <a:rPr lang="pl-PL" b="1" dirty="0"/>
              <a:t>Spółdzielnie Energetyczne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CEC4A4A-EE12-2B40-8B88-F9BEEB43F152}"/>
              </a:ext>
            </a:extLst>
          </p:cNvPr>
          <p:cNvSpPr/>
          <p:nvPr/>
        </p:nvSpPr>
        <p:spPr>
          <a:xfrm rot="16200000">
            <a:off x="-377113" y="3025843"/>
            <a:ext cx="4994614" cy="1129279"/>
          </a:xfrm>
          <a:prstGeom prst="rect">
            <a:avLst/>
          </a:prstGeom>
          <a:solidFill>
            <a:srgbClr val="ECECEC"/>
          </a:solidFill>
          <a:ln>
            <a:solidFill>
              <a:srgbClr val="FFE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  <a:latin typeface="Titillium" panose="00000500000000000000" pitchFamily="50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B9D0928-E7C3-5A77-98FF-C57F549B4CCD}"/>
              </a:ext>
            </a:extLst>
          </p:cNvPr>
          <p:cNvSpPr txBox="1"/>
          <p:nvPr/>
        </p:nvSpPr>
        <p:spPr>
          <a:xfrm rot="16200000">
            <a:off x="-397053" y="3236540"/>
            <a:ext cx="499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latin typeface="Titillium" panose="00000500000000000000" pitchFamily="50" charset="-18"/>
              </a:rPr>
              <a:t>eLicznik</a:t>
            </a:r>
            <a:r>
              <a:rPr lang="pl-PL" sz="2000" b="1" dirty="0">
                <a:latin typeface="Titillium" panose="00000500000000000000" pitchFamily="50" charset="-18"/>
              </a:rPr>
              <a:t> – funkcjonalność dla spółdzielni energetycznych</a:t>
            </a:r>
          </a:p>
        </p:txBody>
      </p:sp>
      <p:pic>
        <p:nvPicPr>
          <p:cNvPr id="10" name="Picture 2" descr="Z prawej strony znajduje duża dłoń zajmująca połowę obrazu a z lewej na różowym tle napis TAURON Dystrybucja oraz na szarym tle napis eLicznik KLASTER">
            <a:extLst>
              <a:ext uri="{FF2B5EF4-FFF2-40B4-BE49-F238E27FC236}">
                <a16:creationId xmlns:a16="http://schemas.microsoft.com/office/drawing/2014/main" id="{BFD6F40C-102F-BF7C-A71F-DF432018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5" y="1284813"/>
            <a:ext cx="3048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4D8C37-C301-1DB6-E66E-8FBD8B2313E8}"/>
              </a:ext>
            </a:extLst>
          </p:cNvPr>
          <p:cNvSpPr txBox="1"/>
          <p:nvPr/>
        </p:nvSpPr>
        <p:spPr>
          <a:xfrm>
            <a:off x="1113924" y="6248065"/>
            <a:ext cx="848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E2007A"/>
                </a:solidFill>
              </a:rPr>
              <a:t>Szczegółowe informacje: </a:t>
            </a:r>
            <a:br>
              <a:rPr lang="pl-PL" b="1" dirty="0">
                <a:solidFill>
                  <a:srgbClr val="E2007A"/>
                </a:solidFill>
              </a:rPr>
            </a:br>
            <a:r>
              <a:rPr lang="pl-PL" b="1" dirty="0">
                <a:solidFill>
                  <a:srgbClr val="E2007A"/>
                </a:solidFill>
              </a:rPr>
              <a:t>https://www.tauron-dystrybucja.pl/o-spolce/innowacje/projekt-proklaster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74C31D3-DD1B-7766-75FB-481D5047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57" y="1156134"/>
            <a:ext cx="4098488" cy="22241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C8FF300-450A-92DB-03EC-08F3A7B7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419" y="3651083"/>
            <a:ext cx="4069026" cy="235398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4E13F5D-67B0-C6A0-1240-2CD27DD80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356" y="3651083"/>
            <a:ext cx="4069025" cy="23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9F2FA-D0A6-5D2C-FA9B-577E92575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662731-4253-8141-AD5A-0CEE2830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Program Pilotażowy Spółdzielni Energetycznych na Dolnym Śląsku: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9C5B7D4-E54A-2F78-A446-CFAEED3B42FF}"/>
              </a:ext>
            </a:extLst>
          </p:cNvPr>
          <p:cNvSpPr/>
          <p:nvPr/>
        </p:nvSpPr>
        <p:spPr>
          <a:xfrm>
            <a:off x="1139696" y="0"/>
            <a:ext cx="838306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b="1" dirty="0">
              <a:solidFill>
                <a:srgbClr val="707173"/>
              </a:solidFill>
              <a:latin typeface="Titillium" panose="00000500000000000000" pitchFamily="50" charset="-18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2000" b="1" dirty="0">
              <a:latin typeface="Titillium" panose="00000500000000000000" pitchFamily="50" charset="-18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2000" b="1" dirty="0">
              <a:latin typeface="Titillium" panose="00000500000000000000" pitchFamily="50" charset="-18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dirty="0">
                <a:latin typeface="Titillium" panose="00000500000000000000" pitchFamily="50" charset="-18"/>
              </a:rPr>
              <a:t>16 maja 2025 roku w Legnicy przedstawiciele </a:t>
            </a:r>
            <a:r>
              <a:rPr lang="pl-PL" dirty="0" err="1">
                <a:latin typeface="Titillium" panose="00000500000000000000" pitchFamily="50" charset="-18"/>
              </a:rPr>
              <a:t>WFOŚiGW</a:t>
            </a:r>
            <a:r>
              <a:rPr lang="pl-PL" dirty="0">
                <a:latin typeface="Titillium" panose="00000500000000000000" pitchFamily="50" charset="-18"/>
              </a:rPr>
              <a:t> we Wrocławiu i TAURON Dystrybucji podpisali porozumienie, którego celem jest wspieranie rozwoju lokalnych społeczności energetycznych.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dirty="0">
                <a:latin typeface="Titillium" panose="00000500000000000000" pitchFamily="50" charset="-18"/>
              </a:rPr>
              <a:t>W ramach programu powstaną spółdzielnie energetyczne na terenie województwa dolnośląskiego. Na podstawie wniosków z realizacji pilotażu zostaną opracowane procedury techniczne i finansowe dla spółdzielni energetycznych w skali ogólnopolskiej.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b="1" dirty="0">
              <a:latin typeface="Titillium" panose="00000500000000000000" pitchFamily="50" charset="-18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DAD3AAB-9202-6BE8-4C60-0F79921E352C}"/>
              </a:ext>
            </a:extLst>
          </p:cNvPr>
          <p:cNvGrpSpPr/>
          <p:nvPr/>
        </p:nvGrpSpPr>
        <p:grpSpPr>
          <a:xfrm>
            <a:off x="1108390" y="3461970"/>
            <a:ext cx="7906038" cy="3124620"/>
            <a:chOff x="7781085" y="405499"/>
            <a:chExt cx="4961002" cy="2199778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0CC6A899-9575-2AFA-0531-C4CBACBC3017}"/>
                </a:ext>
              </a:extLst>
            </p:cNvPr>
            <p:cNvSpPr/>
            <p:nvPr/>
          </p:nvSpPr>
          <p:spPr>
            <a:xfrm>
              <a:off x="7781085" y="405499"/>
              <a:ext cx="3911519" cy="238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b="1" dirty="0">
                  <a:latin typeface="Titillium" panose="00000500000000000000" pitchFamily="50" charset="-18"/>
                </a:rPr>
                <a:t>Najważniejsze elementy Pilotażu:</a:t>
              </a:r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11FDEC06-4219-43E5-713E-B455134A8B8F}"/>
                </a:ext>
              </a:extLst>
            </p:cNvPr>
            <p:cNvSpPr/>
            <p:nvPr/>
          </p:nvSpPr>
          <p:spPr>
            <a:xfrm>
              <a:off x="8222311" y="1194238"/>
              <a:ext cx="3493168" cy="238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>
                  <a:latin typeface="Titillium" panose="00000500000000000000" pitchFamily="50" charset="-18"/>
                </a:rPr>
                <a:t>Umocnienie roli samorządów w transformacji energetycznej</a:t>
              </a: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65A11508-E229-B36E-BDF3-83BEB7A2BFAA}"/>
                </a:ext>
              </a:extLst>
            </p:cNvPr>
            <p:cNvSpPr/>
            <p:nvPr/>
          </p:nvSpPr>
          <p:spPr>
            <a:xfrm>
              <a:off x="8222311" y="1582563"/>
              <a:ext cx="3799890" cy="238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>
                  <a:latin typeface="Titillium" panose="00000500000000000000" pitchFamily="50" charset="-18"/>
                </a:rPr>
                <a:t>Udział oraz wsparcie Uniwersytetu Ekonomicznego we Wrocławiu</a:t>
              </a: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233DB3F-809C-EA3B-2CD2-A2676071C2E7}"/>
                </a:ext>
              </a:extLst>
            </p:cNvPr>
            <p:cNvSpPr/>
            <p:nvPr/>
          </p:nvSpPr>
          <p:spPr>
            <a:xfrm>
              <a:off x="8199436" y="1594088"/>
              <a:ext cx="3381048" cy="238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sz="1600" dirty="0">
                <a:latin typeface="Titillium" panose="00000500000000000000" pitchFamily="50" charset="-18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D0765C20-FEB6-4597-CDD4-1F46BBF6387D}"/>
                </a:ext>
              </a:extLst>
            </p:cNvPr>
            <p:cNvSpPr/>
            <p:nvPr/>
          </p:nvSpPr>
          <p:spPr>
            <a:xfrm>
              <a:off x="8222311" y="1961895"/>
              <a:ext cx="4519776" cy="238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>
                  <a:latin typeface="Titillium" panose="00000500000000000000" pitchFamily="50" charset="-18"/>
                </a:rPr>
                <a:t>Dedykowany program wsparcia finansowego oferowany przez </a:t>
              </a:r>
              <a:r>
                <a:rPr lang="pl-PL" sz="1600" dirty="0" err="1">
                  <a:latin typeface="Titillium" panose="00000500000000000000" pitchFamily="50" charset="-18"/>
                </a:rPr>
                <a:t>WFOŚiGW</a:t>
              </a:r>
              <a:endParaRPr lang="pl-PL" sz="1600" dirty="0">
                <a:latin typeface="Titillium" panose="00000500000000000000" pitchFamily="50" charset="-18"/>
              </a:endParaRP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24DA0F71-EF27-9CDB-3FE7-47DC9C2A4A1D}"/>
                </a:ext>
              </a:extLst>
            </p:cNvPr>
            <p:cNvSpPr/>
            <p:nvPr/>
          </p:nvSpPr>
          <p:spPr>
            <a:xfrm>
              <a:off x="8217897" y="2366930"/>
              <a:ext cx="3753051" cy="238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sz="1600" dirty="0">
                <a:latin typeface="Titillium" panose="00000500000000000000" pitchFamily="50" charset="-18"/>
              </a:endParaRP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E67AD50-B984-99BE-6EE4-80C975A6657A}"/>
              </a:ext>
            </a:extLst>
          </p:cNvPr>
          <p:cNvSpPr txBox="1"/>
          <p:nvPr/>
        </p:nvSpPr>
        <p:spPr>
          <a:xfrm>
            <a:off x="1811544" y="6186110"/>
            <a:ext cx="7402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Titillium" panose="00000500000000000000" pitchFamily="50" charset="-18"/>
              </a:rPr>
              <a:t>Dostarczone przez BOŚ  narzędzia analityczne, planistyczne i finansowe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2135FB0-2476-7A25-0772-F6D3E189C00C}"/>
              </a:ext>
            </a:extLst>
          </p:cNvPr>
          <p:cNvSpPr txBox="1"/>
          <p:nvPr/>
        </p:nvSpPr>
        <p:spPr>
          <a:xfrm>
            <a:off x="1811544" y="4078049"/>
            <a:ext cx="6771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Titillium" panose="00000500000000000000" pitchFamily="50" charset="-18"/>
              </a:rPr>
              <a:t>TAURON Dystrybucja zapewnia zaplecze techniczne i ekspertyzę sieciową</a:t>
            </a:r>
          </a:p>
        </p:txBody>
      </p:sp>
      <p:sp>
        <p:nvSpPr>
          <p:cNvPr id="40" name="Strzałka: pagon 39">
            <a:extLst>
              <a:ext uri="{FF2B5EF4-FFF2-40B4-BE49-F238E27FC236}">
                <a16:creationId xmlns:a16="http://schemas.microsoft.com/office/drawing/2014/main" id="{7379DBE3-4BDF-351D-91ED-B90086910018}"/>
              </a:ext>
            </a:extLst>
          </p:cNvPr>
          <p:cNvSpPr/>
          <p:nvPr/>
        </p:nvSpPr>
        <p:spPr>
          <a:xfrm>
            <a:off x="1574625" y="4086468"/>
            <a:ext cx="177002" cy="242316"/>
          </a:xfrm>
          <a:prstGeom prst="chevron">
            <a:avLst/>
          </a:prstGeom>
          <a:solidFill>
            <a:srgbClr val="E2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1" name="Strzałka: pagon 40">
            <a:extLst>
              <a:ext uri="{FF2B5EF4-FFF2-40B4-BE49-F238E27FC236}">
                <a16:creationId xmlns:a16="http://schemas.microsoft.com/office/drawing/2014/main" id="{3D65D263-A5FC-984E-7A42-2A8A8693C920}"/>
              </a:ext>
            </a:extLst>
          </p:cNvPr>
          <p:cNvSpPr/>
          <p:nvPr/>
        </p:nvSpPr>
        <p:spPr>
          <a:xfrm>
            <a:off x="1550023" y="4632422"/>
            <a:ext cx="177002" cy="242316"/>
          </a:xfrm>
          <a:prstGeom prst="chevron">
            <a:avLst/>
          </a:prstGeom>
          <a:solidFill>
            <a:srgbClr val="E2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Strzałka: pagon 41">
            <a:extLst>
              <a:ext uri="{FF2B5EF4-FFF2-40B4-BE49-F238E27FC236}">
                <a16:creationId xmlns:a16="http://schemas.microsoft.com/office/drawing/2014/main" id="{59E6EA6A-0533-995E-BE79-855676C668D7}"/>
              </a:ext>
            </a:extLst>
          </p:cNvPr>
          <p:cNvSpPr/>
          <p:nvPr/>
        </p:nvSpPr>
        <p:spPr>
          <a:xfrm>
            <a:off x="1550023" y="5184008"/>
            <a:ext cx="177002" cy="242316"/>
          </a:xfrm>
          <a:prstGeom prst="chevron">
            <a:avLst/>
          </a:prstGeom>
          <a:solidFill>
            <a:srgbClr val="E2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Strzałka: pagon 42">
            <a:extLst>
              <a:ext uri="{FF2B5EF4-FFF2-40B4-BE49-F238E27FC236}">
                <a16:creationId xmlns:a16="http://schemas.microsoft.com/office/drawing/2014/main" id="{B040FABA-E9A2-73D0-9FA9-DB0D3F0A805A}"/>
              </a:ext>
            </a:extLst>
          </p:cNvPr>
          <p:cNvSpPr/>
          <p:nvPr/>
        </p:nvSpPr>
        <p:spPr>
          <a:xfrm>
            <a:off x="1550023" y="5752241"/>
            <a:ext cx="177002" cy="242316"/>
          </a:xfrm>
          <a:prstGeom prst="chevron">
            <a:avLst/>
          </a:prstGeom>
          <a:solidFill>
            <a:srgbClr val="E2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Strzałka: pagon 43">
            <a:extLst>
              <a:ext uri="{FF2B5EF4-FFF2-40B4-BE49-F238E27FC236}">
                <a16:creationId xmlns:a16="http://schemas.microsoft.com/office/drawing/2014/main" id="{5DFA136B-BFE1-02FE-5675-43DF5EA59833}"/>
              </a:ext>
            </a:extLst>
          </p:cNvPr>
          <p:cNvSpPr/>
          <p:nvPr/>
        </p:nvSpPr>
        <p:spPr>
          <a:xfrm>
            <a:off x="1550023" y="6213782"/>
            <a:ext cx="177002" cy="242316"/>
          </a:xfrm>
          <a:prstGeom prst="chevron">
            <a:avLst/>
          </a:prstGeom>
          <a:solidFill>
            <a:srgbClr val="E2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6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1E0FA1-49EE-53A0-058D-6F94E0D9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761254-F4AD-6F77-749B-7D7100FF4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729" b="2610"/>
          <a:stretch>
            <a:fillRect/>
          </a:stretch>
        </p:blipFill>
        <p:spPr>
          <a:xfrm>
            <a:off x="0" y="0"/>
            <a:ext cx="12103100" cy="66929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51572F5-AF54-957B-DF50-3F3D9C64B93F}"/>
              </a:ext>
            </a:extLst>
          </p:cNvPr>
          <p:cNvSpPr/>
          <p:nvPr/>
        </p:nvSpPr>
        <p:spPr>
          <a:xfrm>
            <a:off x="12039600" y="6616700"/>
            <a:ext cx="63500" cy="12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20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6975-5FEE-6567-5911-90AEFB39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E36AD-EADA-F106-9407-28F913C3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24" y="307326"/>
            <a:ext cx="9964152" cy="627287"/>
          </a:xfrm>
        </p:spPr>
        <p:txBody>
          <a:bodyPr>
            <a:normAutofit/>
          </a:bodyPr>
          <a:lstStyle/>
          <a:p>
            <a:r>
              <a:rPr lang="pl-PL" dirty="0"/>
              <a:t>ANKIETA SPOŁECZNOŚCI ENERGETYCZNYCH</a:t>
            </a:r>
          </a:p>
        </p:txBody>
      </p:sp>
      <p:grpSp>
        <p:nvGrpSpPr>
          <p:cNvPr id="123" name="Group 4">
            <a:extLst>
              <a:ext uri="{FF2B5EF4-FFF2-40B4-BE49-F238E27FC236}">
                <a16:creationId xmlns:a16="http://schemas.microsoft.com/office/drawing/2014/main" id="{7E472095-87DF-E9D5-F142-B4F51637EFBE}"/>
              </a:ext>
            </a:extLst>
          </p:cNvPr>
          <p:cNvGrpSpPr/>
          <p:nvPr/>
        </p:nvGrpSpPr>
        <p:grpSpPr>
          <a:xfrm>
            <a:off x="140447" y="968145"/>
            <a:ext cx="4983792" cy="2834787"/>
            <a:chOff x="0" y="0"/>
            <a:chExt cx="922528" cy="524735"/>
          </a:xfrm>
        </p:grpSpPr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2D79587F-53B2-B165-D7FD-001F7779FD4D}"/>
                </a:ext>
              </a:extLst>
            </p:cNvPr>
            <p:cNvSpPr/>
            <p:nvPr/>
          </p:nvSpPr>
          <p:spPr>
            <a:xfrm>
              <a:off x="0" y="0"/>
              <a:ext cx="922528" cy="524735"/>
            </a:xfrm>
            <a:custGeom>
              <a:avLst/>
              <a:gdLst/>
              <a:ahLst/>
              <a:cxnLst/>
              <a:rect l="l" t="t" r="r" b="b"/>
              <a:pathLst>
                <a:path w="922528" h="524735">
                  <a:moveTo>
                    <a:pt x="20227" y="0"/>
                  </a:moveTo>
                  <a:lnTo>
                    <a:pt x="902301" y="0"/>
                  </a:lnTo>
                  <a:cubicBezTo>
                    <a:pt x="913472" y="0"/>
                    <a:pt x="922528" y="9056"/>
                    <a:pt x="922528" y="20227"/>
                  </a:cubicBezTo>
                  <a:lnTo>
                    <a:pt x="922528" y="504508"/>
                  </a:lnTo>
                  <a:cubicBezTo>
                    <a:pt x="922528" y="515679"/>
                    <a:pt x="913472" y="524735"/>
                    <a:pt x="902301" y="524735"/>
                  </a:cubicBezTo>
                  <a:lnTo>
                    <a:pt x="20227" y="524735"/>
                  </a:lnTo>
                  <a:cubicBezTo>
                    <a:pt x="9056" y="524735"/>
                    <a:pt x="0" y="515679"/>
                    <a:pt x="0" y="504508"/>
                  </a:cubicBezTo>
                  <a:lnTo>
                    <a:pt x="0" y="20227"/>
                  </a:lnTo>
                  <a:cubicBezTo>
                    <a:pt x="0" y="9056"/>
                    <a:pt x="9056" y="0"/>
                    <a:pt x="202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pl-PL" sz="1200"/>
            </a:p>
          </p:txBody>
        </p:sp>
        <p:sp>
          <p:nvSpPr>
            <p:cNvPr id="125" name="TextBox 6">
              <a:extLst>
                <a:ext uri="{FF2B5EF4-FFF2-40B4-BE49-F238E27FC236}">
                  <a16:creationId xmlns:a16="http://schemas.microsoft.com/office/drawing/2014/main" id="{022F9E63-B379-8059-F5B9-4643178CA783}"/>
                </a:ext>
              </a:extLst>
            </p:cNvPr>
            <p:cNvSpPr txBox="1"/>
            <p:nvPr/>
          </p:nvSpPr>
          <p:spPr>
            <a:xfrm>
              <a:off x="0" y="9525"/>
              <a:ext cx="922528" cy="5152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20"/>
                </a:lnSpc>
              </a:pPr>
              <a:endParaRPr sz="1200"/>
            </a:p>
          </p:txBody>
        </p:sp>
      </p:grpSp>
      <p:pic>
        <p:nvPicPr>
          <p:cNvPr id="126" name="Picture 7">
            <a:extLst>
              <a:ext uri="{FF2B5EF4-FFF2-40B4-BE49-F238E27FC236}">
                <a16:creationId xmlns:a16="http://schemas.microsoft.com/office/drawing/2014/main" id="{4E2F855B-874A-B289-B40A-74EFA980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86" y="1497748"/>
            <a:ext cx="2005092" cy="2005092"/>
          </a:xfrm>
          <a:prstGeom prst="rect">
            <a:avLst/>
          </a:prstGeom>
        </p:spPr>
      </p:pic>
      <p:grpSp>
        <p:nvGrpSpPr>
          <p:cNvPr id="130" name="Group 11">
            <a:extLst>
              <a:ext uri="{FF2B5EF4-FFF2-40B4-BE49-F238E27FC236}">
                <a16:creationId xmlns:a16="http://schemas.microsoft.com/office/drawing/2014/main" id="{8E80418F-63C0-2415-2FF1-70F7E9972683}"/>
              </a:ext>
            </a:extLst>
          </p:cNvPr>
          <p:cNvGrpSpPr>
            <a:grpSpLocks noChangeAspect="1"/>
          </p:cNvGrpSpPr>
          <p:nvPr/>
        </p:nvGrpSpPr>
        <p:grpSpPr>
          <a:xfrm>
            <a:off x="9377716" y="2479559"/>
            <a:ext cx="322825" cy="426218"/>
            <a:chOff x="0" y="0"/>
            <a:chExt cx="2263902" cy="2988976"/>
          </a:xfrm>
        </p:grpSpPr>
        <p:sp>
          <p:nvSpPr>
            <p:cNvPr id="131" name="Freeform 12" descr="Obraz zawierający symbol, Grafika, Czcionka, logo  Zawartość wygenerowana przez AI może być niepoprawna.">
              <a:extLst>
                <a:ext uri="{FF2B5EF4-FFF2-40B4-BE49-F238E27FC236}">
                  <a16:creationId xmlns:a16="http://schemas.microsoft.com/office/drawing/2014/main" id="{62AD6620-36B6-C863-B214-34F85FBE440C}"/>
                </a:ext>
              </a:extLst>
            </p:cNvPr>
            <p:cNvSpPr/>
            <p:nvPr/>
          </p:nvSpPr>
          <p:spPr>
            <a:xfrm>
              <a:off x="0" y="0"/>
              <a:ext cx="2263902" cy="2988945"/>
            </a:xfrm>
            <a:custGeom>
              <a:avLst/>
              <a:gdLst/>
              <a:ahLst/>
              <a:cxnLst/>
              <a:rect l="l" t="t" r="r" b="b"/>
              <a:pathLst>
                <a:path w="2263902" h="2988945">
                  <a:moveTo>
                    <a:pt x="0" y="0"/>
                  </a:moveTo>
                  <a:lnTo>
                    <a:pt x="2263902" y="0"/>
                  </a:lnTo>
                  <a:lnTo>
                    <a:pt x="2263902" y="2988945"/>
                  </a:lnTo>
                  <a:lnTo>
                    <a:pt x="0" y="2988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"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  <p:grpSp>
        <p:nvGrpSpPr>
          <p:cNvPr id="132" name="Group 13">
            <a:extLst>
              <a:ext uri="{FF2B5EF4-FFF2-40B4-BE49-F238E27FC236}">
                <a16:creationId xmlns:a16="http://schemas.microsoft.com/office/drawing/2014/main" id="{8D8714DE-9AC4-1858-5E16-97002BEBB5BD}"/>
              </a:ext>
            </a:extLst>
          </p:cNvPr>
          <p:cNvGrpSpPr>
            <a:grpSpLocks noChangeAspect="1"/>
          </p:cNvGrpSpPr>
          <p:nvPr/>
        </p:nvGrpSpPr>
        <p:grpSpPr>
          <a:xfrm>
            <a:off x="9353025" y="1668987"/>
            <a:ext cx="341977" cy="533885"/>
            <a:chOff x="0" y="0"/>
            <a:chExt cx="2331112" cy="3639264"/>
          </a:xfrm>
        </p:grpSpPr>
        <p:sp>
          <p:nvSpPr>
            <p:cNvPr id="133" name="Freeform 14" descr="Obraz zawierający Grafika, zrzut ekranu, Czcionka, design  Zawartość wygenerowana przez AI może być niepoprawna.">
              <a:extLst>
                <a:ext uri="{FF2B5EF4-FFF2-40B4-BE49-F238E27FC236}">
                  <a16:creationId xmlns:a16="http://schemas.microsoft.com/office/drawing/2014/main" id="{0D9B8A37-1CAB-A9D4-F48D-2933B07D18EB}"/>
                </a:ext>
              </a:extLst>
            </p:cNvPr>
            <p:cNvSpPr/>
            <p:nvPr/>
          </p:nvSpPr>
          <p:spPr>
            <a:xfrm>
              <a:off x="0" y="0"/>
              <a:ext cx="2331085" cy="3639312"/>
            </a:xfrm>
            <a:custGeom>
              <a:avLst/>
              <a:gdLst/>
              <a:ahLst/>
              <a:cxnLst/>
              <a:rect l="l" t="t" r="r" b="b"/>
              <a:pathLst>
                <a:path w="2331085" h="3639312">
                  <a:moveTo>
                    <a:pt x="0" y="0"/>
                  </a:moveTo>
                  <a:lnTo>
                    <a:pt x="2331085" y="0"/>
                  </a:lnTo>
                  <a:lnTo>
                    <a:pt x="2331085" y="3639312"/>
                  </a:lnTo>
                  <a:lnTo>
                    <a:pt x="0" y="3639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 b="1"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  <p:grpSp>
        <p:nvGrpSpPr>
          <p:cNvPr id="134" name="Group 15">
            <a:extLst>
              <a:ext uri="{FF2B5EF4-FFF2-40B4-BE49-F238E27FC236}">
                <a16:creationId xmlns:a16="http://schemas.microsoft.com/office/drawing/2014/main" id="{10F3D5FB-5C00-0E28-970E-F5AD030977B1}"/>
              </a:ext>
            </a:extLst>
          </p:cNvPr>
          <p:cNvGrpSpPr>
            <a:grpSpLocks noChangeAspect="1"/>
          </p:cNvGrpSpPr>
          <p:nvPr/>
        </p:nvGrpSpPr>
        <p:grpSpPr>
          <a:xfrm>
            <a:off x="9338714" y="5280212"/>
            <a:ext cx="391757" cy="387141"/>
            <a:chOff x="0" y="0"/>
            <a:chExt cx="2562620" cy="2532420"/>
          </a:xfrm>
        </p:grpSpPr>
        <p:sp>
          <p:nvSpPr>
            <p:cNvPr id="135" name="Freeform 16" descr="Obraz zawierający symbol, Grafika, logo, Czcionka  Zawartość wygenerowana przez AI może być niepoprawna.">
              <a:extLst>
                <a:ext uri="{FF2B5EF4-FFF2-40B4-BE49-F238E27FC236}">
                  <a16:creationId xmlns:a16="http://schemas.microsoft.com/office/drawing/2014/main" id="{36CB6046-E986-E055-C547-A7BB598B71EF}"/>
                </a:ext>
              </a:extLst>
            </p:cNvPr>
            <p:cNvSpPr/>
            <p:nvPr/>
          </p:nvSpPr>
          <p:spPr>
            <a:xfrm>
              <a:off x="0" y="0"/>
              <a:ext cx="2562606" cy="2532380"/>
            </a:xfrm>
            <a:custGeom>
              <a:avLst/>
              <a:gdLst/>
              <a:ahLst/>
              <a:cxnLst/>
              <a:rect l="l" t="t" r="r" b="b"/>
              <a:pathLst>
                <a:path w="2562606" h="2532380">
                  <a:moveTo>
                    <a:pt x="0" y="0"/>
                  </a:moveTo>
                  <a:lnTo>
                    <a:pt x="2562606" y="0"/>
                  </a:lnTo>
                  <a:lnTo>
                    <a:pt x="2562606" y="2532380"/>
                  </a:lnTo>
                  <a:lnTo>
                    <a:pt x="0" y="253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  <p:grpSp>
        <p:nvGrpSpPr>
          <p:cNvPr id="136" name="Group 17">
            <a:extLst>
              <a:ext uri="{FF2B5EF4-FFF2-40B4-BE49-F238E27FC236}">
                <a16:creationId xmlns:a16="http://schemas.microsoft.com/office/drawing/2014/main" id="{7FE1B518-C8CC-B5A1-7BB6-DA8DA61F90F3}"/>
              </a:ext>
            </a:extLst>
          </p:cNvPr>
          <p:cNvGrpSpPr>
            <a:grpSpLocks noChangeAspect="1"/>
          </p:cNvGrpSpPr>
          <p:nvPr/>
        </p:nvGrpSpPr>
        <p:grpSpPr>
          <a:xfrm>
            <a:off x="9358101" y="3202609"/>
            <a:ext cx="341805" cy="342377"/>
            <a:chOff x="0" y="0"/>
            <a:chExt cx="2078548" cy="2082024"/>
          </a:xfrm>
        </p:grpSpPr>
        <p:sp>
          <p:nvSpPr>
            <p:cNvPr id="137" name="Freeform 18" descr="Obraz zawierający Grafika, Wielobarwność, Czcionka, design  Zawartość wygenerowana przez AI może być niepoprawna.">
              <a:extLst>
                <a:ext uri="{FF2B5EF4-FFF2-40B4-BE49-F238E27FC236}">
                  <a16:creationId xmlns:a16="http://schemas.microsoft.com/office/drawing/2014/main" id="{C7694644-CFDE-0F6B-8BFA-7CB6DA13E9CA}"/>
                </a:ext>
              </a:extLst>
            </p:cNvPr>
            <p:cNvSpPr/>
            <p:nvPr/>
          </p:nvSpPr>
          <p:spPr>
            <a:xfrm>
              <a:off x="0" y="0"/>
              <a:ext cx="2078609" cy="2082038"/>
            </a:xfrm>
            <a:custGeom>
              <a:avLst/>
              <a:gdLst/>
              <a:ahLst/>
              <a:cxnLst/>
              <a:rect l="l" t="t" r="r" b="b"/>
              <a:pathLst>
                <a:path w="2078609" h="2082038">
                  <a:moveTo>
                    <a:pt x="0" y="0"/>
                  </a:moveTo>
                  <a:lnTo>
                    <a:pt x="2078609" y="0"/>
                  </a:lnTo>
                  <a:lnTo>
                    <a:pt x="2078609" y="2082038"/>
                  </a:lnTo>
                  <a:lnTo>
                    <a:pt x="0" y="208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2"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  <p:grpSp>
        <p:nvGrpSpPr>
          <p:cNvPr id="138" name="Group 19">
            <a:extLst>
              <a:ext uri="{FF2B5EF4-FFF2-40B4-BE49-F238E27FC236}">
                <a16:creationId xmlns:a16="http://schemas.microsoft.com/office/drawing/2014/main" id="{6E9E9693-156F-0F8F-D204-CD91D8FE347A}"/>
              </a:ext>
            </a:extLst>
          </p:cNvPr>
          <p:cNvGrpSpPr>
            <a:grpSpLocks noChangeAspect="1"/>
          </p:cNvGrpSpPr>
          <p:nvPr/>
        </p:nvGrpSpPr>
        <p:grpSpPr>
          <a:xfrm>
            <a:off x="9334230" y="3866961"/>
            <a:ext cx="459675" cy="358622"/>
            <a:chOff x="0" y="0"/>
            <a:chExt cx="2810528" cy="2192676"/>
          </a:xfrm>
        </p:grpSpPr>
        <p:sp>
          <p:nvSpPr>
            <p:cNvPr id="139" name="Freeform 20" descr="Obraz zawierający Wielobarwność, Grafika, linia, zrzut ekranu  Zawartość wygenerowana przez AI może być niepoprawna.">
              <a:extLst>
                <a:ext uri="{FF2B5EF4-FFF2-40B4-BE49-F238E27FC236}">
                  <a16:creationId xmlns:a16="http://schemas.microsoft.com/office/drawing/2014/main" id="{B80611EF-56D3-32E0-AB2E-103184E64E9D}"/>
                </a:ext>
              </a:extLst>
            </p:cNvPr>
            <p:cNvSpPr/>
            <p:nvPr/>
          </p:nvSpPr>
          <p:spPr>
            <a:xfrm>
              <a:off x="0" y="0"/>
              <a:ext cx="2810510" cy="2192655"/>
            </a:xfrm>
            <a:custGeom>
              <a:avLst/>
              <a:gdLst/>
              <a:ahLst/>
              <a:cxnLst/>
              <a:rect l="l" t="t" r="r" b="b"/>
              <a:pathLst>
                <a:path w="2810510" h="2192655">
                  <a:moveTo>
                    <a:pt x="0" y="0"/>
                  </a:moveTo>
                  <a:lnTo>
                    <a:pt x="2810510" y="0"/>
                  </a:lnTo>
                  <a:lnTo>
                    <a:pt x="2810510" y="2192655"/>
                  </a:lnTo>
                  <a:lnTo>
                    <a:pt x="0" y="2192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  <p:grpSp>
        <p:nvGrpSpPr>
          <p:cNvPr id="140" name="Group 21">
            <a:extLst>
              <a:ext uri="{FF2B5EF4-FFF2-40B4-BE49-F238E27FC236}">
                <a16:creationId xmlns:a16="http://schemas.microsoft.com/office/drawing/2014/main" id="{A40A205F-53CA-3DD2-9089-AD5B7127550B}"/>
              </a:ext>
            </a:extLst>
          </p:cNvPr>
          <p:cNvGrpSpPr>
            <a:grpSpLocks noChangeAspect="1"/>
          </p:cNvGrpSpPr>
          <p:nvPr/>
        </p:nvGrpSpPr>
        <p:grpSpPr>
          <a:xfrm>
            <a:off x="9416256" y="4617338"/>
            <a:ext cx="376882" cy="376255"/>
            <a:chOff x="0" y="0"/>
            <a:chExt cx="2253452" cy="2249708"/>
          </a:xfrm>
        </p:grpSpPr>
        <p:sp>
          <p:nvSpPr>
            <p:cNvPr id="141" name="Freeform 22" descr="Obraz zawierający Grafika, symbol, Czcionka, projekt graficzny  Zawartość wygenerowana przez AI może być niepoprawna.">
              <a:extLst>
                <a:ext uri="{FF2B5EF4-FFF2-40B4-BE49-F238E27FC236}">
                  <a16:creationId xmlns:a16="http://schemas.microsoft.com/office/drawing/2014/main" id="{B6299E4E-22A5-5325-40DF-6F6C3445D45D}"/>
                </a:ext>
              </a:extLst>
            </p:cNvPr>
            <p:cNvSpPr/>
            <p:nvPr/>
          </p:nvSpPr>
          <p:spPr>
            <a:xfrm>
              <a:off x="0" y="0"/>
              <a:ext cx="2253488" cy="2249678"/>
            </a:xfrm>
            <a:custGeom>
              <a:avLst/>
              <a:gdLst/>
              <a:ahLst/>
              <a:cxnLst/>
              <a:rect l="l" t="t" r="r" b="b"/>
              <a:pathLst>
                <a:path w="2253488" h="2249678">
                  <a:moveTo>
                    <a:pt x="0" y="0"/>
                  </a:moveTo>
                  <a:lnTo>
                    <a:pt x="2253488" y="0"/>
                  </a:lnTo>
                  <a:lnTo>
                    <a:pt x="2253488" y="2249678"/>
                  </a:lnTo>
                  <a:lnTo>
                    <a:pt x="0" y="2249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1" b="-1"/>
              </a:stretch>
            </a:blipFill>
          </p:spPr>
          <p:txBody>
            <a:bodyPr/>
            <a:lstStyle/>
            <a:p>
              <a:endParaRPr lang="pl-PL" sz="1200"/>
            </a:p>
          </p:txBody>
        </p:sp>
      </p:grpSp>
      <p:sp>
        <p:nvSpPr>
          <p:cNvPr id="142" name="TextBox 24">
            <a:extLst>
              <a:ext uri="{FF2B5EF4-FFF2-40B4-BE49-F238E27FC236}">
                <a16:creationId xmlns:a16="http://schemas.microsoft.com/office/drawing/2014/main" id="{A789FF13-4558-A324-C59A-3990B50D7628}"/>
              </a:ext>
            </a:extLst>
          </p:cNvPr>
          <p:cNvSpPr txBox="1"/>
          <p:nvPr/>
        </p:nvSpPr>
        <p:spPr>
          <a:xfrm>
            <a:off x="9238321" y="1199213"/>
            <a:ext cx="2700042" cy="1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33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Czego</a:t>
            </a:r>
            <a:r>
              <a:rPr lang="en-US" sz="1333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333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oczekują</a:t>
            </a:r>
            <a:r>
              <a:rPr lang="en-US" sz="1333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SPE od OSD?</a:t>
            </a:r>
          </a:p>
        </p:txBody>
      </p:sp>
      <p:sp>
        <p:nvSpPr>
          <p:cNvPr id="143" name="TextBox 25">
            <a:extLst>
              <a:ext uri="{FF2B5EF4-FFF2-40B4-BE49-F238E27FC236}">
                <a16:creationId xmlns:a16="http://schemas.microsoft.com/office/drawing/2014/main" id="{F73D43DB-E581-0BB3-8244-024B3910B555}"/>
              </a:ext>
            </a:extLst>
          </p:cNvPr>
          <p:cNvSpPr txBox="1"/>
          <p:nvPr/>
        </p:nvSpPr>
        <p:spPr>
          <a:xfrm>
            <a:off x="9963431" y="1634371"/>
            <a:ext cx="197493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dirty="0" err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Obecności</a:t>
            </a:r>
            <a:r>
              <a:rPr lang="en-US" sz="1200" b="1" dirty="0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Przedstawicieli</a:t>
            </a:r>
            <a:r>
              <a:rPr lang="en-US" sz="1200" b="1" dirty="0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TD S.A. na </a:t>
            </a:r>
            <a:r>
              <a:rPr lang="en-US" sz="1200" b="1" dirty="0" err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konferencjach</a:t>
            </a:r>
            <a:r>
              <a:rPr lang="en-US" sz="1200" b="1" dirty="0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spotkaniach</a:t>
            </a:r>
            <a:r>
              <a:rPr lang="en-US" sz="1200" b="1" dirty="0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branżowych</a:t>
            </a:r>
            <a:endParaRPr lang="en-US" sz="1200" b="1" dirty="0">
              <a:solidFill>
                <a:srgbClr val="000000"/>
              </a:solidFill>
              <a:latin typeface="Titillium Web 1 Bold"/>
              <a:ea typeface="Titillium Web 1 Bold"/>
              <a:cs typeface="Titillium Web 1 Bold"/>
              <a:sym typeface="Titillium Web 1 Bold"/>
            </a:endParaRPr>
          </a:p>
        </p:txBody>
      </p:sp>
      <p:sp>
        <p:nvSpPr>
          <p:cNvPr id="144" name="TextBox 26">
            <a:extLst>
              <a:ext uri="{FF2B5EF4-FFF2-40B4-BE49-F238E27FC236}">
                <a16:creationId xmlns:a16="http://schemas.microsoft.com/office/drawing/2014/main" id="{F1B01969-D207-C416-63DA-33491E0E8EAE}"/>
              </a:ext>
            </a:extLst>
          </p:cNvPr>
          <p:cNvSpPr txBox="1"/>
          <p:nvPr/>
        </p:nvSpPr>
        <p:spPr>
          <a:xfrm>
            <a:off x="9963431" y="3734135"/>
            <a:ext cx="197493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Skrócenia czasu oczekiwania na odpowiedzi do zadanych pytań</a:t>
            </a:r>
          </a:p>
        </p:txBody>
      </p:sp>
      <p:sp>
        <p:nvSpPr>
          <p:cNvPr id="145" name="TextBox 27">
            <a:extLst>
              <a:ext uri="{FF2B5EF4-FFF2-40B4-BE49-F238E27FC236}">
                <a16:creationId xmlns:a16="http://schemas.microsoft.com/office/drawing/2014/main" id="{5EBB5B57-1458-70DB-59EB-C4182555733B}"/>
              </a:ext>
            </a:extLst>
          </p:cNvPr>
          <p:cNvSpPr txBox="1"/>
          <p:nvPr/>
        </p:nvSpPr>
        <p:spPr>
          <a:xfrm>
            <a:off x="9950956" y="2489852"/>
            <a:ext cx="197493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Szkoleń i webinarów dla SPE, JST</a:t>
            </a:r>
          </a:p>
        </p:txBody>
      </p:sp>
      <p:grpSp>
        <p:nvGrpSpPr>
          <p:cNvPr id="146" name="Group 28">
            <a:extLst>
              <a:ext uri="{FF2B5EF4-FFF2-40B4-BE49-F238E27FC236}">
                <a16:creationId xmlns:a16="http://schemas.microsoft.com/office/drawing/2014/main" id="{8A15426D-7524-37D9-A07D-3D429504E379}"/>
              </a:ext>
            </a:extLst>
          </p:cNvPr>
          <p:cNvGrpSpPr/>
          <p:nvPr/>
        </p:nvGrpSpPr>
        <p:grpSpPr>
          <a:xfrm>
            <a:off x="5772897" y="2513008"/>
            <a:ext cx="2928771" cy="2559305"/>
            <a:chOff x="0" y="0"/>
            <a:chExt cx="590302" cy="515835"/>
          </a:xfrm>
        </p:grpSpPr>
        <p:sp>
          <p:nvSpPr>
            <p:cNvPr id="147" name="Freeform 29">
              <a:extLst>
                <a:ext uri="{FF2B5EF4-FFF2-40B4-BE49-F238E27FC236}">
                  <a16:creationId xmlns:a16="http://schemas.microsoft.com/office/drawing/2014/main" id="{EC3A15F3-99F3-2FA7-8B1C-9545A1B9F513}"/>
                </a:ext>
              </a:extLst>
            </p:cNvPr>
            <p:cNvSpPr/>
            <p:nvPr/>
          </p:nvSpPr>
          <p:spPr>
            <a:xfrm>
              <a:off x="0" y="0"/>
              <a:ext cx="590302" cy="515835"/>
            </a:xfrm>
            <a:custGeom>
              <a:avLst/>
              <a:gdLst/>
              <a:ahLst/>
              <a:cxnLst/>
              <a:rect l="l" t="t" r="r" b="b"/>
              <a:pathLst>
                <a:path w="590302" h="515835">
                  <a:moveTo>
                    <a:pt x="34419" y="0"/>
                  </a:moveTo>
                  <a:lnTo>
                    <a:pt x="555882" y="0"/>
                  </a:lnTo>
                  <a:cubicBezTo>
                    <a:pt x="574892" y="0"/>
                    <a:pt x="590302" y="15410"/>
                    <a:pt x="590302" y="34419"/>
                  </a:cubicBezTo>
                  <a:lnTo>
                    <a:pt x="590302" y="481415"/>
                  </a:lnTo>
                  <a:cubicBezTo>
                    <a:pt x="590302" y="500425"/>
                    <a:pt x="574892" y="515835"/>
                    <a:pt x="555882" y="515835"/>
                  </a:cubicBezTo>
                  <a:lnTo>
                    <a:pt x="34419" y="515835"/>
                  </a:lnTo>
                  <a:cubicBezTo>
                    <a:pt x="25291" y="515835"/>
                    <a:pt x="16536" y="512208"/>
                    <a:pt x="10081" y="505754"/>
                  </a:cubicBezTo>
                  <a:cubicBezTo>
                    <a:pt x="3626" y="499299"/>
                    <a:pt x="0" y="490544"/>
                    <a:pt x="0" y="481415"/>
                  </a:cubicBezTo>
                  <a:lnTo>
                    <a:pt x="0" y="34419"/>
                  </a:lnTo>
                  <a:cubicBezTo>
                    <a:pt x="0" y="15410"/>
                    <a:pt x="15410" y="0"/>
                    <a:pt x="344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pl-PL" sz="1200"/>
            </a:p>
          </p:txBody>
        </p:sp>
        <p:sp>
          <p:nvSpPr>
            <p:cNvPr id="148" name="TextBox 30">
              <a:extLst>
                <a:ext uri="{FF2B5EF4-FFF2-40B4-BE49-F238E27FC236}">
                  <a16:creationId xmlns:a16="http://schemas.microsoft.com/office/drawing/2014/main" id="{1B137A02-7CE4-4158-FC05-4BCF7ECE7D78}"/>
                </a:ext>
              </a:extLst>
            </p:cNvPr>
            <p:cNvSpPr txBox="1"/>
            <p:nvPr/>
          </p:nvSpPr>
          <p:spPr>
            <a:xfrm>
              <a:off x="0" y="0"/>
              <a:ext cx="590302" cy="5158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endParaRPr sz="1200"/>
            </a:p>
          </p:txBody>
        </p:sp>
      </p:grpSp>
      <p:sp>
        <p:nvSpPr>
          <p:cNvPr id="149" name="Freeform 31">
            <a:extLst>
              <a:ext uri="{FF2B5EF4-FFF2-40B4-BE49-F238E27FC236}">
                <a16:creationId xmlns:a16="http://schemas.microsoft.com/office/drawing/2014/main" id="{8358F72A-1CC6-F95B-953F-5185A693D074}"/>
              </a:ext>
            </a:extLst>
          </p:cNvPr>
          <p:cNvSpPr/>
          <p:nvPr/>
        </p:nvSpPr>
        <p:spPr>
          <a:xfrm>
            <a:off x="5990911" y="3032353"/>
            <a:ext cx="397988" cy="397988"/>
          </a:xfrm>
          <a:custGeom>
            <a:avLst/>
            <a:gdLst/>
            <a:ahLst/>
            <a:cxnLst/>
            <a:rect l="l" t="t" r="r" b="b"/>
            <a:pathLst>
              <a:path w="596982" h="596982">
                <a:moveTo>
                  <a:pt x="0" y="0"/>
                </a:moveTo>
                <a:lnTo>
                  <a:pt x="596982" y="0"/>
                </a:lnTo>
                <a:lnTo>
                  <a:pt x="596982" y="596982"/>
                </a:lnTo>
                <a:lnTo>
                  <a:pt x="0" y="5969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1200"/>
          </a:p>
        </p:txBody>
      </p:sp>
      <p:sp>
        <p:nvSpPr>
          <p:cNvPr id="150" name="Freeform 32">
            <a:extLst>
              <a:ext uri="{FF2B5EF4-FFF2-40B4-BE49-F238E27FC236}">
                <a16:creationId xmlns:a16="http://schemas.microsoft.com/office/drawing/2014/main" id="{00FAA165-46DA-75D4-367A-049121F77404}"/>
              </a:ext>
            </a:extLst>
          </p:cNvPr>
          <p:cNvSpPr/>
          <p:nvPr/>
        </p:nvSpPr>
        <p:spPr>
          <a:xfrm>
            <a:off x="6067418" y="4400289"/>
            <a:ext cx="320409" cy="384299"/>
          </a:xfrm>
          <a:custGeom>
            <a:avLst/>
            <a:gdLst/>
            <a:ahLst/>
            <a:cxnLst/>
            <a:rect l="l" t="t" r="r" b="b"/>
            <a:pathLst>
              <a:path w="480614" h="576449">
                <a:moveTo>
                  <a:pt x="0" y="0"/>
                </a:moveTo>
                <a:lnTo>
                  <a:pt x="480614" y="0"/>
                </a:lnTo>
                <a:lnTo>
                  <a:pt x="480614" y="576449"/>
                </a:lnTo>
                <a:lnTo>
                  <a:pt x="0" y="576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1200"/>
          </a:p>
        </p:txBody>
      </p:sp>
      <p:sp>
        <p:nvSpPr>
          <p:cNvPr id="151" name="Freeform 33">
            <a:extLst>
              <a:ext uri="{FF2B5EF4-FFF2-40B4-BE49-F238E27FC236}">
                <a16:creationId xmlns:a16="http://schemas.microsoft.com/office/drawing/2014/main" id="{2B8BF424-B8C7-D3FB-BC1E-A5D3D281A3DC}"/>
              </a:ext>
            </a:extLst>
          </p:cNvPr>
          <p:cNvSpPr/>
          <p:nvPr/>
        </p:nvSpPr>
        <p:spPr>
          <a:xfrm>
            <a:off x="6012558" y="3660412"/>
            <a:ext cx="325497" cy="508590"/>
          </a:xfrm>
          <a:custGeom>
            <a:avLst/>
            <a:gdLst/>
            <a:ahLst/>
            <a:cxnLst/>
            <a:rect l="l" t="t" r="r" b="b"/>
            <a:pathLst>
              <a:path w="488246" h="762885">
                <a:moveTo>
                  <a:pt x="0" y="0"/>
                </a:moveTo>
                <a:lnTo>
                  <a:pt x="488246" y="0"/>
                </a:lnTo>
                <a:lnTo>
                  <a:pt x="488246" y="762885"/>
                </a:lnTo>
                <a:lnTo>
                  <a:pt x="0" y="762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1200"/>
          </a:p>
        </p:txBody>
      </p:sp>
      <p:sp>
        <p:nvSpPr>
          <p:cNvPr id="152" name="TextBox 34">
            <a:extLst>
              <a:ext uri="{FF2B5EF4-FFF2-40B4-BE49-F238E27FC236}">
                <a16:creationId xmlns:a16="http://schemas.microsoft.com/office/drawing/2014/main" id="{57C42AE7-6BFF-3114-2AE7-7A9B12997E80}"/>
              </a:ext>
            </a:extLst>
          </p:cNvPr>
          <p:cNvSpPr txBox="1"/>
          <p:nvPr/>
        </p:nvSpPr>
        <p:spPr>
          <a:xfrm>
            <a:off x="6479155" y="4397602"/>
            <a:ext cx="21325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9" b="1">
                <a:solidFill>
                  <a:srgbClr val="E2007A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30% SPE zabiega o bezpieczeństwo energetyczne</a:t>
            </a:r>
          </a:p>
        </p:txBody>
      </p:sp>
      <p:sp>
        <p:nvSpPr>
          <p:cNvPr id="153" name="TextBox 35">
            <a:extLst>
              <a:ext uri="{FF2B5EF4-FFF2-40B4-BE49-F238E27FC236}">
                <a16:creationId xmlns:a16="http://schemas.microsoft.com/office/drawing/2014/main" id="{BEA65F8F-5B33-B44D-7E5D-FEB041838105}"/>
              </a:ext>
            </a:extLst>
          </p:cNvPr>
          <p:cNvSpPr txBox="1"/>
          <p:nvPr/>
        </p:nvSpPr>
        <p:spPr>
          <a:xfrm>
            <a:off x="6490272" y="3053548"/>
            <a:ext cx="158231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9" b="1">
                <a:solidFill>
                  <a:srgbClr val="E2007A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90% SPE zakłada rozwój magazynów energii</a:t>
            </a:r>
          </a:p>
        </p:txBody>
      </p:sp>
      <p:sp>
        <p:nvSpPr>
          <p:cNvPr id="154" name="TextBox 36">
            <a:extLst>
              <a:ext uri="{FF2B5EF4-FFF2-40B4-BE49-F238E27FC236}">
                <a16:creationId xmlns:a16="http://schemas.microsoft.com/office/drawing/2014/main" id="{12C5D2C6-DFCA-F393-24D1-04426BAADF18}"/>
              </a:ext>
            </a:extLst>
          </p:cNvPr>
          <p:cNvSpPr txBox="1"/>
          <p:nvPr/>
        </p:nvSpPr>
        <p:spPr>
          <a:xfrm>
            <a:off x="6490271" y="3625048"/>
            <a:ext cx="219124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9" b="1">
                <a:solidFill>
                  <a:srgbClr val="E2007A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80% SPE osiąga zakładany poziom zużycia energii z własnych instalacji</a:t>
            </a:r>
          </a:p>
        </p:txBody>
      </p:sp>
      <p:sp>
        <p:nvSpPr>
          <p:cNvPr id="155" name="TextBox 37">
            <a:extLst>
              <a:ext uri="{FF2B5EF4-FFF2-40B4-BE49-F238E27FC236}">
                <a16:creationId xmlns:a16="http://schemas.microsoft.com/office/drawing/2014/main" id="{3E9F1365-7364-03A7-EF7D-C3A1C5E53954}"/>
              </a:ext>
            </a:extLst>
          </p:cNvPr>
          <p:cNvSpPr txBox="1"/>
          <p:nvPr/>
        </p:nvSpPr>
        <p:spPr>
          <a:xfrm>
            <a:off x="5835092" y="2673219"/>
            <a:ext cx="2700042" cy="1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33" b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Magazyny energii- wyniki ankiety</a:t>
            </a:r>
          </a:p>
        </p:txBody>
      </p:sp>
      <p:sp>
        <p:nvSpPr>
          <p:cNvPr id="156" name="TextBox 38">
            <a:extLst>
              <a:ext uri="{FF2B5EF4-FFF2-40B4-BE49-F238E27FC236}">
                <a16:creationId xmlns:a16="http://schemas.microsoft.com/office/drawing/2014/main" id="{76B3DD2D-04C4-ED1F-BDA1-9901E6D69FCE}"/>
              </a:ext>
            </a:extLst>
          </p:cNvPr>
          <p:cNvSpPr txBox="1"/>
          <p:nvPr/>
        </p:nvSpPr>
        <p:spPr>
          <a:xfrm>
            <a:off x="235443" y="4128009"/>
            <a:ext cx="4793802" cy="156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0"/>
              </a:lnSpc>
            </a:pP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Ocena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Współpracy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Społeczności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Energetycznych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z TD S.A.</a:t>
            </a:r>
          </a:p>
        </p:txBody>
      </p:sp>
      <p:sp>
        <p:nvSpPr>
          <p:cNvPr id="157" name="TextBox 39">
            <a:extLst>
              <a:ext uri="{FF2B5EF4-FFF2-40B4-BE49-F238E27FC236}">
                <a16:creationId xmlns:a16="http://schemas.microsoft.com/office/drawing/2014/main" id="{9A493FA3-6DAB-6AF1-DE1F-F7854CD02FE2}"/>
              </a:ext>
            </a:extLst>
          </p:cNvPr>
          <p:cNvSpPr txBox="1"/>
          <p:nvPr/>
        </p:nvSpPr>
        <p:spPr>
          <a:xfrm>
            <a:off x="9935841" y="5185028"/>
            <a:ext cx="203606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Jasnej i przejrzystej informacji co do możliwości przyłączeniowych</a:t>
            </a:r>
          </a:p>
        </p:txBody>
      </p:sp>
      <p:sp>
        <p:nvSpPr>
          <p:cNvPr id="158" name="TextBox 40">
            <a:extLst>
              <a:ext uri="{FF2B5EF4-FFF2-40B4-BE49-F238E27FC236}">
                <a16:creationId xmlns:a16="http://schemas.microsoft.com/office/drawing/2014/main" id="{9742F805-7912-0658-99A8-B374DEDE8298}"/>
              </a:ext>
            </a:extLst>
          </p:cNvPr>
          <p:cNvSpPr txBox="1"/>
          <p:nvPr/>
        </p:nvSpPr>
        <p:spPr>
          <a:xfrm>
            <a:off x="9963431" y="4576739"/>
            <a:ext cx="203606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dirty="0" err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Polepszenia</a:t>
            </a:r>
            <a:r>
              <a:rPr lang="en-US" sz="1200" b="1" dirty="0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komunikacji</a:t>
            </a:r>
            <a:r>
              <a:rPr lang="en-US" sz="1200" b="1" dirty="0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br>
              <a:rPr lang="pl-PL" sz="1200" b="1" dirty="0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</a:br>
            <a:r>
              <a:rPr lang="en-US" sz="1200" b="1" dirty="0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z </a:t>
            </a:r>
            <a:r>
              <a:rPr lang="en-US" sz="1200" b="1" dirty="0" err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Pracownikami</a:t>
            </a:r>
            <a:endParaRPr lang="en-US" sz="1200" b="1" dirty="0">
              <a:solidFill>
                <a:srgbClr val="000000"/>
              </a:solidFill>
              <a:latin typeface="Titillium Web 1 Bold"/>
              <a:ea typeface="Titillium Web 1 Bold"/>
              <a:cs typeface="Titillium Web 1 Bold"/>
              <a:sym typeface="Titillium Web 1 Bold"/>
            </a:endParaRPr>
          </a:p>
        </p:txBody>
      </p:sp>
      <p:sp>
        <p:nvSpPr>
          <p:cNvPr id="159" name="TextBox 41">
            <a:extLst>
              <a:ext uri="{FF2B5EF4-FFF2-40B4-BE49-F238E27FC236}">
                <a16:creationId xmlns:a16="http://schemas.microsoft.com/office/drawing/2014/main" id="{8B35AA2B-74CC-DBD8-C754-DB09177B2C29}"/>
              </a:ext>
            </a:extLst>
          </p:cNvPr>
          <p:cNvSpPr txBox="1"/>
          <p:nvPr/>
        </p:nvSpPr>
        <p:spPr>
          <a:xfrm>
            <a:off x="9902302" y="3139109"/>
            <a:ext cx="203606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>
                <a:solidFill>
                  <a:srgbClr val="000000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Traktowania na równi SPE osób fizycznych z SPE JST</a:t>
            </a:r>
          </a:p>
        </p:txBody>
      </p:sp>
      <p:sp>
        <p:nvSpPr>
          <p:cNvPr id="160" name="TextBox 42">
            <a:extLst>
              <a:ext uri="{FF2B5EF4-FFF2-40B4-BE49-F238E27FC236}">
                <a16:creationId xmlns:a16="http://schemas.microsoft.com/office/drawing/2014/main" id="{0CDE9107-7FE4-410B-79DA-9F15DB83C819}"/>
              </a:ext>
            </a:extLst>
          </p:cNvPr>
          <p:cNvSpPr txBox="1"/>
          <p:nvPr/>
        </p:nvSpPr>
        <p:spPr>
          <a:xfrm>
            <a:off x="253215" y="1016081"/>
            <a:ext cx="4758255" cy="156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0"/>
              </a:lnSpc>
            </a:pP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Oczekiwana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forma </a:t>
            </a: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wsparcia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Społeczności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Energetycznych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</a:t>
            </a:r>
            <a:r>
              <a:rPr lang="en-US" sz="1067" b="1" dirty="0" err="1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przez</a:t>
            </a:r>
            <a:r>
              <a:rPr lang="en-US" sz="1067" b="1" dirty="0">
                <a:solidFill>
                  <a:srgbClr val="272E74"/>
                </a:solidFill>
                <a:latin typeface="Titillium Web 1 Bold"/>
                <a:ea typeface="Titillium Web 1 Bold"/>
                <a:cs typeface="Titillium Web 1 Bold"/>
                <a:sym typeface="Titillium Web 1 Bold"/>
              </a:rPr>
              <a:t> TD S.A.</a:t>
            </a:r>
          </a:p>
        </p:txBody>
      </p:sp>
      <p:sp>
        <p:nvSpPr>
          <p:cNvPr id="161" name="TextBox 44">
            <a:extLst>
              <a:ext uri="{FF2B5EF4-FFF2-40B4-BE49-F238E27FC236}">
                <a16:creationId xmlns:a16="http://schemas.microsoft.com/office/drawing/2014/main" id="{6D77256C-C293-7461-033D-37433F79F3F3}"/>
              </a:ext>
            </a:extLst>
          </p:cNvPr>
          <p:cNvSpPr txBox="1"/>
          <p:nvPr/>
        </p:nvSpPr>
        <p:spPr>
          <a:xfrm>
            <a:off x="2384718" y="1268726"/>
            <a:ext cx="1133881" cy="24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Wsparcie w kontaktach z instytucjami</a:t>
            </a:r>
          </a:p>
        </p:txBody>
      </p:sp>
      <p:sp>
        <p:nvSpPr>
          <p:cNvPr id="162" name="TextBox 45">
            <a:extLst>
              <a:ext uri="{FF2B5EF4-FFF2-40B4-BE49-F238E27FC236}">
                <a16:creationId xmlns:a16="http://schemas.microsoft.com/office/drawing/2014/main" id="{EEB2C6F1-6760-73FE-296F-000F7F4EC028}"/>
              </a:ext>
            </a:extLst>
          </p:cNvPr>
          <p:cNvSpPr txBox="1"/>
          <p:nvPr/>
        </p:nvSpPr>
        <p:spPr>
          <a:xfrm>
            <a:off x="3518599" y="1900924"/>
            <a:ext cx="996041" cy="24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Organizacja szkoleń i warsztatów</a:t>
            </a:r>
          </a:p>
        </p:txBody>
      </p:sp>
      <p:sp>
        <p:nvSpPr>
          <p:cNvPr id="163" name="TextBox 46">
            <a:extLst>
              <a:ext uri="{FF2B5EF4-FFF2-40B4-BE49-F238E27FC236}">
                <a16:creationId xmlns:a16="http://schemas.microsoft.com/office/drawing/2014/main" id="{A66020F7-9C6E-AE7A-82FE-73D86F225CE9}"/>
              </a:ext>
            </a:extLst>
          </p:cNvPr>
          <p:cNvSpPr txBox="1"/>
          <p:nvPr/>
        </p:nvSpPr>
        <p:spPr>
          <a:xfrm>
            <a:off x="3315211" y="2993304"/>
            <a:ext cx="846832" cy="24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 dirty="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Promocja i </a:t>
            </a:r>
            <a:r>
              <a:rPr lang="en-US" sz="800" dirty="0" err="1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edukacja</a:t>
            </a:r>
            <a:endParaRPr lang="en-US" sz="800" dirty="0">
              <a:solidFill>
                <a:srgbClr val="000000"/>
              </a:solidFill>
              <a:latin typeface="Titillium Web 1"/>
              <a:ea typeface="Titillium Web 1"/>
              <a:cs typeface="Titillium Web 1"/>
              <a:sym typeface="Titillium Web 1"/>
            </a:endParaRPr>
          </a:p>
        </p:txBody>
      </p:sp>
      <p:sp>
        <p:nvSpPr>
          <p:cNvPr id="164" name="TextBox 47">
            <a:extLst>
              <a:ext uri="{FF2B5EF4-FFF2-40B4-BE49-F238E27FC236}">
                <a16:creationId xmlns:a16="http://schemas.microsoft.com/office/drawing/2014/main" id="{5A5D1DE5-070F-49A4-4F9F-5758CAFB18F4}"/>
              </a:ext>
            </a:extLst>
          </p:cNvPr>
          <p:cNvSpPr txBox="1"/>
          <p:nvPr/>
        </p:nvSpPr>
        <p:spPr>
          <a:xfrm>
            <a:off x="1839435" y="3506911"/>
            <a:ext cx="1248706" cy="247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 dirty="0" err="1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Wsparcie</a:t>
            </a:r>
            <a:r>
              <a:rPr lang="en-US" sz="800" dirty="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 w </a:t>
            </a:r>
            <a:r>
              <a:rPr lang="en-US" sz="800" dirty="0" err="1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tworzeniu</a:t>
            </a:r>
            <a:r>
              <a:rPr lang="en-US" sz="800" dirty="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modeli</a:t>
            </a:r>
            <a:r>
              <a:rPr lang="en-US" sz="800" dirty="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współpracy</a:t>
            </a:r>
            <a:endParaRPr lang="en-US" sz="800" dirty="0">
              <a:solidFill>
                <a:srgbClr val="000000"/>
              </a:solidFill>
              <a:latin typeface="Titillium Web 1"/>
              <a:ea typeface="Titillium Web 1"/>
              <a:cs typeface="Titillium Web 1"/>
              <a:sym typeface="Titillium Web 1"/>
            </a:endParaRPr>
          </a:p>
        </p:txBody>
      </p:sp>
      <p:sp>
        <p:nvSpPr>
          <p:cNvPr id="165" name="TextBox 48">
            <a:extLst>
              <a:ext uri="{FF2B5EF4-FFF2-40B4-BE49-F238E27FC236}">
                <a16:creationId xmlns:a16="http://schemas.microsoft.com/office/drawing/2014/main" id="{9417106B-EBFA-593D-9DB6-56BBCDC129CE}"/>
              </a:ext>
            </a:extLst>
          </p:cNvPr>
          <p:cNvSpPr txBox="1"/>
          <p:nvPr/>
        </p:nvSpPr>
        <p:spPr>
          <a:xfrm>
            <a:off x="276434" y="2834646"/>
            <a:ext cx="1282878" cy="24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Udział w pilotażach i projektach innowacyjnych</a:t>
            </a:r>
          </a:p>
        </p:txBody>
      </p:sp>
      <p:sp>
        <p:nvSpPr>
          <p:cNvPr id="166" name="TextBox 49">
            <a:extLst>
              <a:ext uri="{FF2B5EF4-FFF2-40B4-BE49-F238E27FC236}">
                <a16:creationId xmlns:a16="http://schemas.microsoft.com/office/drawing/2014/main" id="{46A289F5-40CF-6247-DB33-4B64478AA91E}"/>
              </a:ext>
            </a:extLst>
          </p:cNvPr>
          <p:cNvSpPr txBox="1"/>
          <p:nvPr/>
        </p:nvSpPr>
        <p:spPr>
          <a:xfrm>
            <a:off x="1384960" y="1715063"/>
            <a:ext cx="348703" cy="119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 dirty="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Inne</a:t>
            </a:r>
          </a:p>
        </p:txBody>
      </p:sp>
      <p:sp>
        <p:nvSpPr>
          <p:cNvPr id="168" name="TextBox 51">
            <a:extLst>
              <a:ext uri="{FF2B5EF4-FFF2-40B4-BE49-F238E27FC236}">
                <a16:creationId xmlns:a16="http://schemas.microsoft.com/office/drawing/2014/main" id="{0C63E6A9-8286-36D1-62DB-C53F11B72362}"/>
              </a:ext>
            </a:extLst>
          </p:cNvPr>
          <p:cNvSpPr txBox="1"/>
          <p:nvPr/>
        </p:nvSpPr>
        <p:spPr>
          <a:xfrm>
            <a:off x="3315212" y="2005903"/>
            <a:ext cx="278049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20%</a:t>
            </a:r>
          </a:p>
        </p:txBody>
      </p:sp>
      <p:sp>
        <p:nvSpPr>
          <p:cNvPr id="169" name="TextBox 52">
            <a:extLst>
              <a:ext uri="{FF2B5EF4-FFF2-40B4-BE49-F238E27FC236}">
                <a16:creationId xmlns:a16="http://schemas.microsoft.com/office/drawing/2014/main" id="{EB9B9E4C-60C0-A706-F83A-A25F61C4FFD6}"/>
              </a:ext>
            </a:extLst>
          </p:cNvPr>
          <p:cNvSpPr txBox="1"/>
          <p:nvPr/>
        </p:nvSpPr>
        <p:spPr>
          <a:xfrm>
            <a:off x="1720977" y="1738626"/>
            <a:ext cx="278049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24%</a:t>
            </a:r>
          </a:p>
        </p:txBody>
      </p:sp>
      <p:sp>
        <p:nvSpPr>
          <p:cNvPr id="170" name="TextBox 53">
            <a:extLst>
              <a:ext uri="{FF2B5EF4-FFF2-40B4-BE49-F238E27FC236}">
                <a16:creationId xmlns:a16="http://schemas.microsoft.com/office/drawing/2014/main" id="{EBC467AA-4FBD-8ED5-DFC0-74AF7E316761}"/>
              </a:ext>
            </a:extLst>
          </p:cNvPr>
          <p:cNvSpPr txBox="1"/>
          <p:nvPr/>
        </p:nvSpPr>
        <p:spPr>
          <a:xfrm>
            <a:off x="2685922" y="1544189"/>
            <a:ext cx="278049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8%</a:t>
            </a:r>
          </a:p>
        </p:txBody>
      </p:sp>
      <p:sp>
        <p:nvSpPr>
          <p:cNvPr id="171" name="TextBox 54">
            <a:extLst>
              <a:ext uri="{FF2B5EF4-FFF2-40B4-BE49-F238E27FC236}">
                <a16:creationId xmlns:a16="http://schemas.microsoft.com/office/drawing/2014/main" id="{252C3C09-99C7-C442-D7C2-4DB33A63C72E}"/>
              </a:ext>
            </a:extLst>
          </p:cNvPr>
          <p:cNvSpPr txBox="1"/>
          <p:nvPr/>
        </p:nvSpPr>
        <p:spPr>
          <a:xfrm>
            <a:off x="3176187" y="2964132"/>
            <a:ext cx="278049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16%</a:t>
            </a:r>
          </a:p>
        </p:txBody>
      </p:sp>
      <p:sp>
        <p:nvSpPr>
          <p:cNvPr id="172" name="TextBox 55">
            <a:extLst>
              <a:ext uri="{FF2B5EF4-FFF2-40B4-BE49-F238E27FC236}">
                <a16:creationId xmlns:a16="http://schemas.microsoft.com/office/drawing/2014/main" id="{F5423256-614B-1205-FB63-5D02A93F35BC}"/>
              </a:ext>
            </a:extLst>
          </p:cNvPr>
          <p:cNvSpPr txBox="1"/>
          <p:nvPr/>
        </p:nvSpPr>
        <p:spPr>
          <a:xfrm>
            <a:off x="2332191" y="3335749"/>
            <a:ext cx="278049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16%</a:t>
            </a:r>
          </a:p>
        </p:txBody>
      </p:sp>
      <p:sp>
        <p:nvSpPr>
          <p:cNvPr id="173" name="TextBox 56">
            <a:extLst>
              <a:ext uri="{FF2B5EF4-FFF2-40B4-BE49-F238E27FC236}">
                <a16:creationId xmlns:a16="http://schemas.microsoft.com/office/drawing/2014/main" id="{2F4DD963-231C-3F9B-8F84-2D1FFCF4E4A8}"/>
              </a:ext>
            </a:extLst>
          </p:cNvPr>
          <p:cNvSpPr txBox="1"/>
          <p:nvPr/>
        </p:nvSpPr>
        <p:spPr>
          <a:xfrm>
            <a:off x="1561387" y="2834645"/>
            <a:ext cx="278049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Titillium Web 1"/>
                <a:ea typeface="Titillium Web 1"/>
                <a:cs typeface="Titillium Web 1"/>
                <a:sym typeface="Titillium Web 1"/>
              </a:rPr>
              <a:t>16%</a:t>
            </a:r>
          </a:p>
        </p:txBody>
      </p:sp>
      <p:sp>
        <p:nvSpPr>
          <p:cNvPr id="177" name="AutoShape 60">
            <a:extLst>
              <a:ext uri="{FF2B5EF4-FFF2-40B4-BE49-F238E27FC236}">
                <a16:creationId xmlns:a16="http://schemas.microsoft.com/office/drawing/2014/main" id="{C6C3A5CD-38CD-AA9A-3EEF-4162399734E1}"/>
              </a:ext>
            </a:extLst>
          </p:cNvPr>
          <p:cNvSpPr/>
          <p:nvPr/>
        </p:nvSpPr>
        <p:spPr>
          <a:xfrm>
            <a:off x="5135826" y="1080697"/>
            <a:ext cx="678209" cy="1484920"/>
          </a:xfrm>
          <a:prstGeom prst="line">
            <a:avLst/>
          </a:prstGeom>
          <a:ln w="38100" cap="flat">
            <a:solidFill>
              <a:srgbClr val="272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1200"/>
          </a:p>
        </p:txBody>
      </p:sp>
      <p:sp>
        <p:nvSpPr>
          <p:cNvPr id="178" name="AutoShape 61">
            <a:extLst>
              <a:ext uri="{FF2B5EF4-FFF2-40B4-BE49-F238E27FC236}">
                <a16:creationId xmlns:a16="http://schemas.microsoft.com/office/drawing/2014/main" id="{E2926F15-F302-7736-0B4D-BFEA77D318B5}"/>
              </a:ext>
            </a:extLst>
          </p:cNvPr>
          <p:cNvSpPr/>
          <p:nvPr/>
        </p:nvSpPr>
        <p:spPr>
          <a:xfrm flipV="1">
            <a:off x="5165082" y="5032981"/>
            <a:ext cx="679905" cy="1733578"/>
          </a:xfrm>
          <a:prstGeom prst="line">
            <a:avLst/>
          </a:prstGeom>
          <a:ln w="38100" cap="flat">
            <a:solidFill>
              <a:srgbClr val="272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1200"/>
          </a:p>
        </p:txBody>
      </p:sp>
      <p:sp>
        <p:nvSpPr>
          <p:cNvPr id="179" name="AutoShape 62">
            <a:extLst>
              <a:ext uri="{FF2B5EF4-FFF2-40B4-BE49-F238E27FC236}">
                <a16:creationId xmlns:a16="http://schemas.microsoft.com/office/drawing/2014/main" id="{C229CA0B-AB30-074A-92EB-CB9AE177FFA2}"/>
              </a:ext>
            </a:extLst>
          </p:cNvPr>
          <p:cNvSpPr/>
          <p:nvPr/>
        </p:nvSpPr>
        <p:spPr>
          <a:xfrm flipV="1">
            <a:off x="8736065" y="3719376"/>
            <a:ext cx="393043" cy="0"/>
          </a:xfrm>
          <a:prstGeom prst="line">
            <a:avLst/>
          </a:prstGeom>
          <a:ln w="38100" cap="flat">
            <a:solidFill>
              <a:srgbClr val="272E7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l-PL" sz="1200"/>
          </a:p>
        </p:txBody>
      </p:sp>
      <p:pic>
        <p:nvPicPr>
          <p:cNvPr id="181" name="Obraz 180">
            <a:extLst>
              <a:ext uri="{FF2B5EF4-FFF2-40B4-BE49-F238E27FC236}">
                <a16:creationId xmlns:a16="http://schemas.microsoft.com/office/drawing/2014/main" id="{7AA835E3-E750-7FB5-DBCF-909FEAF935A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1728" b="1328"/>
          <a:stretch>
            <a:fillRect/>
          </a:stretch>
        </p:blipFill>
        <p:spPr>
          <a:xfrm>
            <a:off x="-18758" y="-30152"/>
            <a:ext cx="12018250" cy="67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9121B-3FF2-B73A-4AC4-370CF5DB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 Społeczności Energetycznych - Co zamierzamy osiągnąć?</a:t>
            </a:r>
          </a:p>
        </p:txBody>
      </p:sp>
      <p:pic>
        <p:nvPicPr>
          <p:cNvPr id="54" name="Obraz 53">
            <a:extLst>
              <a:ext uri="{FF2B5EF4-FFF2-40B4-BE49-F238E27FC236}">
                <a16:creationId xmlns:a16="http://schemas.microsoft.com/office/drawing/2014/main" id="{160F802B-8C99-2AD6-88EE-DAFD9EBA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3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7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1">
            <a:extLst>
              <a:ext uri="{FF2B5EF4-FFF2-40B4-BE49-F238E27FC236}">
                <a16:creationId xmlns:a16="http://schemas.microsoft.com/office/drawing/2014/main" id="{1F8D8AE4-8C17-7AE0-44AA-94F02998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24" y="307326"/>
            <a:ext cx="9964152" cy="627287"/>
          </a:xfrm>
        </p:spPr>
        <p:txBody>
          <a:bodyPr/>
          <a:lstStyle/>
          <a:p>
            <a:r>
              <a:rPr lang="pl-PL" b="1" dirty="0"/>
              <a:t>Społeczności energetyczne – współpraca z OSD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0EB267A-0552-C61F-2F56-C82AC422F071}"/>
              </a:ext>
            </a:extLst>
          </p:cNvPr>
          <p:cNvSpPr/>
          <p:nvPr/>
        </p:nvSpPr>
        <p:spPr>
          <a:xfrm>
            <a:off x="317501" y="1648892"/>
            <a:ext cx="11772895" cy="56090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Titillium" panose="00000500000000000000" pitchFamily="50" charset="-18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30DDB57-3024-470A-A345-C90FA55079B3}"/>
              </a:ext>
            </a:extLst>
          </p:cNvPr>
          <p:cNvSpPr txBox="1">
            <a:spLocks/>
          </p:cNvSpPr>
          <p:nvPr/>
        </p:nvSpPr>
        <p:spPr>
          <a:xfrm>
            <a:off x="3168854" y="1704363"/>
            <a:ext cx="7146737" cy="44996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640" defTabSz="130274">
              <a:defRPr/>
            </a:pPr>
            <a:r>
              <a:rPr lang="pl-PL" sz="2800" b="1" dirty="0">
                <a:latin typeface="Titillium Web" panose="00000500000000000000" pitchFamily="2" charset="-18"/>
                <a:cs typeface="Arial" panose="020B0604020202020204" pitchFamily="34" charset="0"/>
              </a:rPr>
              <a:t>Społeczności energetyczne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82CA66C-B4A2-C64F-1B89-E7E27DC5A2DC}"/>
              </a:ext>
            </a:extLst>
          </p:cNvPr>
          <p:cNvSpPr/>
          <p:nvPr/>
        </p:nvSpPr>
        <p:spPr>
          <a:xfrm>
            <a:off x="1686867" y="4238684"/>
            <a:ext cx="1712412" cy="468774"/>
          </a:xfrm>
          <a:prstGeom prst="rect">
            <a:avLst/>
          </a:prstGeom>
          <a:solidFill>
            <a:srgbClr val="272D7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CBCFE4-2933-F13A-864D-53EDC1467142}"/>
              </a:ext>
            </a:extLst>
          </p:cNvPr>
          <p:cNvCxnSpPr/>
          <p:nvPr/>
        </p:nvCxnSpPr>
        <p:spPr>
          <a:xfrm>
            <a:off x="2543073" y="2212974"/>
            <a:ext cx="0" cy="1984451"/>
          </a:xfrm>
          <a:prstGeom prst="straightConnector1">
            <a:avLst/>
          </a:prstGeom>
          <a:ln>
            <a:solidFill>
              <a:srgbClr val="272D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5DEECC34-F91D-722B-D67C-65ED475AEFF0}"/>
              </a:ext>
            </a:extLst>
          </p:cNvPr>
          <p:cNvCxnSpPr>
            <a:cxnSpLocks/>
          </p:cNvCxnSpPr>
          <p:nvPr/>
        </p:nvCxnSpPr>
        <p:spPr>
          <a:xfrm>
            <a:off x="6096000" y="2220741"/>
            <a:ext cx="0" cy="3197848"/>
          </a:xfrm>
          <a:prstGeom prst="straightConnector1">
            <a:avLst/>
          </a:prstGeom>
          <a:ln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FCABF614-64D1-4FD2-EDA4-665660C6B0B2}"/>
              </a:ext>
            </a:extLst>
          </p:cNvPr>
          <p:cNvCxnSpPr>
            <a:cxnSpLocks/>
          </p:cNvCxnSpPr>
          <p:nvPr/>
        </p:nvCxnSpPr>
        <p:spPr>
          <a:xfrm>
            <a:off x="9863259" y="2220741"/>
            <a:ext cx="0" cy="22216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7B0BF70-54D0-6C35-84C4-BAF1117E8E9A}"/>
              </a:ext>
            </a:extLst>
          </p:cNvPr>
          <p:cNvSpPr txBox="1"/>
          <p:nvPr/>
        </p:nvSpPr>
        <p:spPr>
          <a:xfrm>
            <a:off x="1665459" y="4276290"/>
            <a:ext cx="1755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itillium" panose="00000500000000000000" pitchFamily="50" charset="-18"/>
              </a:rPr>
              <a:t>Klastry energii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DBB669-6D5A-07A1-3460-A7D8649F8039}"/>
              </a:ext>
            </a:extLst>
          </p:cNvPr>
          <p:cNvSpPr txBox="1"/>
          <p:nvPr/>
        </p:nvSpPr>
        <p:spPr>
          <a:xfrm>
            <a:off x="4622525" y="5395801"/>
            <a:ext cx="3347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itillium" panose="00000500000000000000" pitchFamily="50" charset="-18"/>
              </a:rPr>
              <a:t>Obywatelska społeczność energetyczna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6F5804A-F9E0-3221-9E88-89B5E6E82BCD}"/>
              </a:ext>
            </a:extLst>
          </p:cNvPr>
          <p:cNvSpPr txBox="1"/>
          <p:nvPr/>
        </p:nvSpPr>
        <p:spPr>
          <a:xfrm>
            <a:off x="9011241" y="4453294"/>
            <a:ext cx="238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itillium" panose="00000500000000000000" pitchFamily="50" charset="-18"/>
              </a:rPr>
              <a:t>Spółdzielnie energetyczne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A76161D-7736-689B-4DC3-85FB612E9312}"/>
              </a:ext>
            </a:extLst>
          </p:cNvPr>
          <p:cNvSpPr/>
          <p:nvPr/>
        </p:nvSpPr>
        <p:spPr>
          <a:xfrm>
            <a:off x="8882456" y="4442353"/>
            <a:ext cx="1961605" cy="770239"/>
          </a:xfrm>
          <a:prstGeom prst="rect">
            <a:avLst/>
          </a:pr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71A198E-B1C1-EC65-9C16-856BDD0D7381}"/>
              </a:ext>
            </a:extLst>
          </p:cNvPr>
          <p:cNvSpPr/>
          <p:nvPr/>
        </p:nvSpPr>
        <p:spPr>
          <a:xfrm>
            <a:off x="4511160" y="5387412"/>
            <a:ext cx="3169680" cy="770239"/>
          </a:xfrm>
          <a:prstGeom prst="rect">
            <a:avLst/>
          </a:prstGeom>
          <a:solidFill>
            <a:srgbClr val="E2007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31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92542-5357-7D08-7EBF-FE7FD702B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11F17752-56BD-14E1-C361-50B5C281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Społeczności energetyczne – współpraca z OSD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3D943A8-B6C3-BAFC-C5C4-AB7A4BEF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4" y="1536238"/>
            <a:ext cx="8770971" cy="4164453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080B5EC2-B558-6382-D60D-AA66106E0475}"/>
              </a:ext>
            </a:extLst>
          </p:cNvPr>
          <p:cNvSpPr/>
          <p:nvPr/>
        </p:nvSpPr>
        <p:spPr>
          <a:xfrm>
            <a:off x="4385485" y="2005293"/>
            <a:ext cx="1261708" cy="364174"/>
          </a:xfrm>
          <a:prstGeom prst="rect">
            <a:avLst/>
          </a:prstGeom>
          <a:noFill/>
          <a:ln w="38100">
            <a:solidFill>
              <a:srgbClr val="E200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82492CDC-F69C-132F-6D17-54F500792C42}"/>
              </a:ext>
            </a:extLst>
          </p:cNvPr>
          <p:cNvCxnSpPr>
            <a:cxnSpLocks/>
          </p:cNvCxnSpPr>
          <p:nvPr/>
        </p:nvCxnSpPr>
        <p:spPr>
          <a:xfrm flipH="1">
            <a:off x="5100832" y="1333127"/>
            <a:ext cx="947048" cy="611647"/>
          </a:xfrm>
          <a:prstGeom prst="straightConnector1">
            <a:avLst/>
          </a:prstGeom>
          <a:ln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2C280E0-E1D7-53FC-9CC3-0152EB21669A}"/>
              </a:ext>
            </a:extLst>
          </p:cNvPr>
          <p:cNvSpPr txBox="1"/>
          <p:nvPr/>
        </p:nvSpPr>
        <p:spPr>
          <a:xfrm>
            <a:off x="6047880" y="1159403"/>
            <a:ext cx="2544806" cy="584775"/>
          </a:xfrm>
          <a:prstGeom prst="rect">
            <a:avLst/>
          </a:prstGeom>
          <a:solidFill>
            <a:srgbClr val="E2007A"/>
          </a:solidFill>
          <a:ln>
            <a:solidFill>
              <a:srgbClr val="E2007A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Titillium" panose="00000500000000000000" pitchFamily="50" charset="-18"/>
              </a:rPr>
              <a:t>Wybierz zakładkę Dla Klientów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498A563-5600-4C5B-4EF7-30538BF24D3B}"/>
              </a:ext>
            </a:extLst>
          </p:cNvPr>
          <p:cNvSpPr/>
          <p:nvPr/>
        </p:nvSpPr>
        <p:spPr>
          <a:xfrm>
            <a:off x="7928008" y="4135348"/>
            <a:ext cx="1937996" cy="702086"/>
          </a:xfrm>
          <a:prstGeom prst="rect">
            <a:avLst/>
          </a:prstGeom>
          <a:noFill/>
          <a:ln w="38100">
            <a:solidFill>
              <a:srgbClr val="E200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D32E93D3-B134-77F4-DC73-A551A3F5BD4D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8020586" y="4837434"/>
            <a:ext cx="876420" cy="1066368"/>
          </a:xfrm>
          <a:prstGeom prst="straightConnector1">
            <a:avLst/>
          </a:prstGeom>
          <a:ln>
            <a:solidFill>
              <a:srgbClr val="E20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A89F568-451F-E793-1B53-BD4DCF13CCB1}"/>
              </a:ext>
            </a:extLst>
          </p:cNvPr>
          <p:cNvSpPr txBox="1"/>
          <p:nvPr/>
        </p:nvSpPr>
        <p:spPr>
          <a:xfrm>
            <a:off x="6748183" y="5970162"/>
            <a:ext cx="2544806" cy="584775"/>
          </a:xfrm>
          <a:prstGeom prst="rect">
            <a:avLst/>
          </a:prstGeom>
          <a:solidFill>
            <a:srgbClr val="E2007A"/>
          </a:solidFill>
          <a:ln>
            <a:solidFill>
              <a:srgbClr val="E2007A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Titillium" panose="00000500000000000000" pitchFamily="50" charset="-18"/>
              </a:rPr>
              <a:t>Wybierz zakładkę społeczności energetyczne</a:t>
            </a:r>
          </a:p>
        </p:txBody>
      </p:sp>
    </p:spTree>
    <p:extLst>
      <p:ext uri="{BB962C8B-B14F-4D97-AF65-F5344CB8AC3E}">
        <p14:creationId xmlns:p14="http://schemas.microsoft.com/office/powerpoint/2010/main" val="369712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54C3C-83CB-C2FE-4D00-3B32811AA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6EC67E12-C69D-EB97-296A-7F110C3A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23" y="307326"/>
            <a:ext cx="10429147" cy="627287"/>
          </a:xfrm>
        </p:spPr>
        <p:txBody>
          <a:bodyPr/>
          <a:lstStyle/>
          <a:p>
            <a:r>
              <a:rPr lang="pl-PL" b="1" dirty="0"/>
              <a:t>Społeczności energetyczne – współpraca z OSD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BF843F-2A6E-03BA-CBF2-348E7B85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9" y="3785184"/>
            <a:ext cx="8436495" cy="27654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93BDCB6-9460-D5A6-1E50-E23299D67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92" y="1244364"/>
            <a:ext cx="7884920" cy="24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DAA5DB1-12B0-0983-F217-E4A9906184ED}"/>
              </a:ext>
            </a:extLst>
          </p:cNvPr>
          <p:cNvSpPr/>
          <p:nvPr/>
        </p:nvSpPr>
        <p:spPr>
          <a:xfrm>
            <a:off x="0" y="0"/>
            <a:ext cx="1430867" cy="23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12255" y="169139"/>
          <a:ext cx="11555695" cy="6127479"/>
        </p:xfrm>
        <a:graphic>
          <a:graphicData uri="http://schemas.openxmlformats.org/drawingml/2006/table">
            <a:tbl>
              <a:tblPr/>
              <a:tblGrid>
                <a:gridCol w="2017059">
                  <a:extLst>
                    <a:ext uri="{9D8B030D-6E8A-4147-A177-3AD203B41FA5}">
                      <a16:colId xmlns:a16="http://schemas.microsoft.com/office/drawing/2014/main" val="4012845577"/>
                    </a:ext>
                  </a:extLst>
                </a:gridCol>
                <a:gridCol w="3532472">
                  <a:extLst>
                    <a:ext uri="{9D8B030D-6E8A-4147-A177-3AD203B41FA5}">
                      <a16:colId xmlns:a16="http://schemas.microsoft.com/office/drawing/2014/main" val="2382836051"/>
                    </a:ext>
                  </a:extLst>
                </a:gridCol>
                <a:gridCol w="3253339">
                  <a:extLst>
                    <a:ext uri="{9D8B030D-6E8A-4147-A177-3AD203B41FA5}">
                      <a16:colId xmlns:a16="http://schemas.microsoft.com/office/drawing/2014/main" val="3187019059"/>
                    </a:ext>
                  </a:extLst>
                </a:gridCol>
                <a:gridCol w="2752825">
                  <a:extLst>
                    <a:ext uri="{9D8B030D-6E8A-4147-A177-3AD203B41FA5}">
                      <a16:colId xmlns:a16="http://schemas.microsoft.com/office/drawing/2014/main" val="2885016026"/>
                    </a:ext>
                  </a:extLst>
                </a:gridCol>
              </a:tblGrid>
              <a:tr h="2769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WYSZCZEGÓLNIENIE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KLASTER ENERGII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OBYWATELSKA</a:t>
                      </a:r>
                      <a:r>
                        <a:rPr lang="pl-PL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 SPOŁECZNOŚĆ ENERGETYCZNA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itillium" panose="00000500000000000000" pitchFamily="50" charset="-18"/>
                      </a:endParaRP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SPÓŁDZIELNIA ENERGETYCZNA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79000"/>
                  </a:ext>
                </a:extLst>
              </a:tr>
              <a:tr h="1651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Podstawa prawna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ustawa o OZE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ustawa Prawo energetyczne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ustawa  o OZE, ustawa Prawo spółdzielcze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129232"/>
                  </a:ext>
                </a:extLst>
              </a:tr>
              <a:tr h="1651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Zdolność prawna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Nie,  porozumienie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Tak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Tak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64844"/>
                  </a:ext>
                </a:extLst>
              </a:tr>
              <a:tr h="4670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Cel główny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Równoważenie wytwarzania i zapotrzebowania na energię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Tania energia, korzyści środowiskowe, gospodarcze (ale nie zysk finansowy), społeczne dla swoich udziałowców, członków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Autokonsumpcja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tillium" panose="00000500000000000000" pitchFamily="50" charset="-18"/>
                      </a:endParaRP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034061"/>
                  </a:ext>
                </a:extLst>
              </a:tr>
              <a:tr h="6730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Możliwe wykorzystanie własnej</a:t>
                      </a:r>
                      <a:b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energii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Współpraca w zakresie wytwarzania, magazynowania, równoważenia zapotrzebowania, dystrybucji energii elektrycznej lub paliw lub ciepła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Wytwarzanie, zużywanie, dystrybucja, sprzedaż, obrót, 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agregacja, magazynowanie, efektywność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energetyczna,</a:t>
                      </a:r>
                      <a:r>
                        <a:rPr lang="pl-PL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 usługi systemowe, elastyczność,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 usługi ładowania pojazdów elektrycznych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Zużywanie na potrzeby własne spółdzielni i jej członków, równoważenie zapotrzebowania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energii,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83567"/>
                  </a:ext>
                </a:extLst>
              </a:tr>
              <a:tr h="1651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Rejestr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Rejestr URE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Rejestr URE 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Rejestr KOWR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91729"/>
                  </a:ext>
                </a:extLst>
              </a:tr>
              <a:tr h="9414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Typ uczestników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Stroną jest co najmniej:</a:t>
                      </a:r>
                      <a:b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JST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 lub spółka kapitałowa utworzona przez JST lub spółka kapitałowa, której udział JST w kapitale zakładowym spółki, jest większy niż 50%.</a:t>
                      </a:r>
                      <a:r>
                        <a:rPr lang="pl-PL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Ponadto: osoby fizyczne, osoby prawne, jednostki naukowe, instytuty badawcze, przedsiębiorcy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Osoby fizyczne, osoby prawne, JST,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przedsiębiorcy, działalność jako spółdzielnia,</a:t>
                      </a:r>
                      <a:r>
                        <a:rPr lang="pl-PL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 spółdzielnia mieszkaniowa, wspólnota mieszkaniowa, stowarzyszenie, spółdzielnia rolników, spółka osobowa z wyłączeniem spółki partnerskiej.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tillium" panose="00000500000000000000" pitchFamily="50" charset="-18"/>
                      </a:endParaRP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Osoby fizyczne, osoby prawne, JST,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przedsiębiorcy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42019"/>
                  </a:ext>
                </a:extLst>
              </a:tr>
              <a:tr h="3276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Minimalna/maksymalna liczba uczestników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2 / brak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2  / brak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10 osób fizycznych lub 3 osoby</a:t>
                      </a:r>
                      <a:b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prawne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/ brak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212233"/>
                  </a:ext>
                </a:extLst>
              </a:tr>
              <a:tr h="6730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Reprezentacja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Koordynator klastra energii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Uprawnienia decyzyjne</a:t>
                      </a:r>
                      <a:r>
                        <a:rPr lang="pl-PL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: o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soby fizyczne, osoby prawne, mikro lub mali przedsiębiorcy, JST.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Zarząd spółdzielni energetycznej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881234"/>
                  </a:ext>
                </a:extLst>
              </a:tr>
              <a:tr h="4670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Obszar działalności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W ramach jednego kraju, OSD, </a:t>
                      </a:r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1 powiat lub 5 sąsiadujących gmin/ poniżej 110kV.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W ramach 1 OSD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W ramach jednego OSD, </a:t>
                      </a:r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gminy wiejskiej lub miejsko-wiejskiej lub 3 gminy wiejskie, miejsko-wiejskie sąsiadujące ze sobą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175772"/>
                  </a:ext>
                </a:extLst>
              </a:tr>
              <a:tr h="1651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Źródła wytwórcze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Dowolne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Dowolne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OZE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71144"/>
                  </a:ext>
                </a:extLst>
              </a:tr>
              <a:tr h="4670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Min/max.  moc zainstalowana instalacji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Brak / brak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Brak / brak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Brak / </a:t>
                      </a:r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10 MW energii elektrycznej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lub 30 MW energii cieplnej albo 40 mln m3 biogazu lub 20 mln m3 </a:t>
                      </a:r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biometanu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tillium" panose="00000500000000000000" pitchFamily="50" charset="-18"/>
                      </a:endParaRP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38721"/>
                  </a:ext>
                </a:extLst>
              </a:tr>
              <a:tr h="7066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Minimalny udział energii z własnej</a:t>
                      </a:r>
                      <a:b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instalacji w zużyciu przez</a:t>
                      </a:r>
                      <a:b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społeczność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Brak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Brak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70%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93197"/>
                  </a:ext>
                </a:extLst>
              </a:tr>
              <a:tr h="4670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Zwolnienia z opłat / system opustów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Brak opłat: OZE, kogeneracyjnej, ulga na opłacie dystrybucyjnej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E2007A"/>
                          </a:solidFill>
                          <a:effectLst/>
                          <a:latin typeface="Titillium" panose="00000500000000000000" pitchFamily="50" charset="-18"/>
                        </a:rPr>
                        <a:t>Brak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Opust 0,6, brak opłat: za rozliczenie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i akcyzę, opłata za świadczenie usług dystrybucji częściowe zwolnienie</a:t>
                      </a:r>
                    </a:p>
                  </a:txBody>
                  <a:tcPr marL="2533" marR="2533" marT="2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17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5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9CBE-9126-91A0-19A3-CC94D1A84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0403D6A4-0352-89F5-42BA-A2260DC9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Obywatelska Społeczność Energetyczna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6A69BAC-C011-8644-4DFD-A7AFCB55F1B9}"/>
              </a:ext>
            </a:extLst>
          </p:cNvPr>
          <p:cNvSpPr/>
          <p:nvPr/>
        </p:nvSpPr>
        <p:spPr>
          <a:xfrm>
            <a:off x="204572" y="1571321"/>
            <a:ext cx="11616376" cy="64926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3A4F0D6-A0E7-6915-C283-DA371FF3BE53}"/>
              </a:ext>
            </a:extLst>
          </p:cNvPr>
          <p:cNvSpPr/>
          <p:nvPr/>
        </p:nvSpPr>
        <p:spPr>
          <a:xfrm>
            <a:off x="204572" y="2526801"/>
            <a:ext cx="2698014" cy="2062103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pl-PL" sz="1600" b="1" dirty="0">
                <a:latin typeface="Titillium" panose="00000500000000000000" pitchFamily="50" charset="-18"/>
              </a:rPr>
              <a:t>opiera się na dobrowolnym i otwartym uczestnictwie</a:t>
            </a:r>
            <a:r>
              <a:rPr lang="pl-PL" sz="1600" dirty="0">
                <a:latin typeface="Titillium" panose="00000500000000000000" pitchFamily="50" charset="-18"/>
              </a:rPr>
              <a:t> </a:t>
            </a:r>
            <a:br>
              <a:rPr lang="pl-PL" sz="1600" dirty="0">
                <a:latin typeface="Titillium" panose="00000500000000000000" pitchFamily="50" charset="-18"/>
              </a:rPr>
            </a:br>
            <a:r>
              <a:rPr lang="pl-PL" sz="1600" dirty="0">
                <a:latin typeface="Titillium" panose="00000500000000000000" pitchFamily="50" charset="-18"/>
              </a:rPr>
              <a:t>skutecznie kontrolowanym przez członków lub udziałowców będących osobami fizycznymi, JST, w tym gminami, lub małymi przedsiębiorstwami;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CF62168-659F-9D45-E2D6-348592D9444B}"/>
              </a:ext>
            </a:extLst>
          </p:cNvPr>
          <p:cNvSpPr/>
          <p:nvPr/>
        </p:nvSpPr>
        <p:spPr>
          <a:xfrm>
            <a:off x="2988423" y="2526801"/>
            <a:ext cx="2740614" cy="2308324"/>
          </a:xfrm>
          <a:prstGeom prst="rect">
            <a:avLst/>
          </a:prstGeom>
          <a:solidFill>
            <a:srgbClr val="D2D0D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pl-PL" sz="1600" b="1" dirty="0">
                <a:latin typeface="Titillium" panose="00000500000000000000" pitchFamily="50" charset="-18"/>
              </a:rPr>
              <a:t>ma za główny cel  zapewnienie korzyści  środowiskowych, </a:t>
            </a:r>
            <a:r>
              <a:rPr lang="pl-PL" sz="1600" dirty="0">
                <a:latin typeface="Titillium" panose="00000500000000000000" pitchFamily="50" charset="-18"/>
              </a:rPr>
              <a:t>gospodarczych lub społecznych korzyści dla swoich członków lub obszarów lokalnych, na których prowadzi ona działalność;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1F5CCF0E-8958-FEB0-32E9-2823A3131C6B}"/>
              </a:ext>
            </a:extLst>
          </p:cNvPr>
          <p:cNvSpPr/>
          <p:nvPr/>
        </p:nvSpPr>
        <p:spPr>
          <a:xfrm>
            <a:off x="5878842" y="2535451"/>
            <a:ext cx="2962422" cy="2554545"/>
          </a:xfrm>
          <a:prstGeom prst="rect">
            <a:avLst/>
          </a:prstGeom>
          <a:solidFill>
            <a:srgbClr val="AFABAB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pl-PL" sz="1600" dirty="0">
                <a:latin typeface="Titillium" panose="00000500000000000000" pitchFamily="50" charset="-18"/>
              </a:rPr>
              <a:t>może zajmować się </a:t>
            </a:r>
            <a:r>
              <a:rPr lang="pl-PL" sz="1600" b="1" dirty="0">
                <a:latin typeface="Titillium" panose="00000500000000000000" pitchFamily="50" charset="-18"/>
              </a:rPr>
              <a:t>wytwarzaniem, dystrybucją</a:t>
            </a:r>
            <a:r>
              <a:rPr lang="pl-PL" sz="1600" dirty="0">
                <a:latin typeface="Titillium" panose="00000500000000000000" pitchFamily="50" charset="-18"/>
              </a:rPr>
              <a:t>, </a:t>
            </a:r>
            <a:r>
              <a:rPr lang="pl-PL" sz="1600" b="1" dirty="0">
                <a:latin typeface="Titillium" panose="00000500000000000000" pitchFamily="50" charset="-18"/>
              </a:rPr>
              <a:t>sprzedażą</a:t>
            </a:r>
            <a:r>
              <a:rPr lang="pl-PL" sz="1600" dirty="0">
                <a:latin typeface="Titillium" panose="00000500000000000000" pitchFamily="50" charset="-18"/>
              </a:rPr>
              <a:t>, </a:t>
            </a:r>
            <a:r>
              <a:rPr lang="pl-PL" sz="1600" b="1" dirty="0">
                <a:latin typeface="Titillium" panose="00000500000000000000" pitchFamily="50" charset="-18"/>
              </a:rPr>
              <a:t>agregacją lub magazynowaniem </a:t>
            </a:r>
            <a:r>
              <a:rPr lang="pl-PL" sz="1600" dirty="0">
                <a:latin typeface="Titillium" panose="00000500000000000000" pitchFamily="50" charset="-18"/>
              </a:rPr>
              <a:t>energii, efektywnością</a:t>
            </a:r>
            <a:r>
              <a:rPr lang="pl-PL" sz="1600" b="1" dirty="0">
                <a:latin typeface="Titillium" panose="00000500000000000000" pitchFamily="50" charset="-18"/>
              </a:rPr>
              <a:t> </a:t>
            </a:r>
            <a:r>
              <a:rPr lang="pl-PL" sz="1600" dirty="0">
                <a:latin typeface="Titillium" panose="00000500000000000000" pitchFamily="50" charset="-18"/>
              </a:rPr>
              <a:t>energetyczną lub </a:t>
            </a:r>
            <a:r>
              <a:rPr lang="pl-PL" sz="1600" b="1" dirty="0">
                <a:latin typeface="Titillium" panose="00000500000000000000" pitchFamily="50" charset="-18"/>
              </a:rPr>
              <a:t>ładowania pojazdów elektrycznych </a:t>
            </a:r>
            <a:r>
              <a:rPr lang="pl-PL" sz="1600" dirty="0">
                <a:latin typeface="Titillium" panose="00000500000000000000" pitchFamily="50" charset="-18"/>
              </a:rPr>
              <a:t>lub świadczeniem innych usług energetycznych swoim członkom lub udziałowcom; 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905EDCA6-A30C-22E9-66CE-664A7F804E9C}"/>
              </a:ext>
            </a:extLst>
          </p:cNvPr>
          <p:cNvSpPr txBox="1">
            <a:spLocks/>
          </p:cNvSpPr>
          <p:nvPr/>
        </p:nvSpPr>
        <p:spPr>
          <a:xfrm>
            <a:off x="204572" y="1710881"/>
            <a:ext cx="10873504" cy="509709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Titillium" panose="00000500000000000000" pitchFamily="50" charset="-18"/>
              </a:rPr>
              <a:t>Obywatelska społeczność energetyczna to osoba prawna, która: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B99F9B93-3515-895A-4952-CAB188B68328}"/>
              </a:ext>
            </a:extLst>
          </p:cNvPr>
          <p:cNvSpPr/>
          <p:nvPr/>
        </p:nvSpPr>
        <p:spPr>
          <a:xfrm>
            <a:off x="9250084" y="3889667"/>
            <a:ext cx="2570864" cy="1200329"/>
          </a:xfrm>
          <a:prstGeom prst="rect">
            <a:avLst/>
          </a:prstGeom>
          <a:solidFill>
            <a:srgbClr val="FFEFF8"/>
          </a:solidFill>
          <a:ln>
            <a:solidFill>
              <a:srgbClr val="FFEF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10101"/>
                </a:solidFill>
                <a:latin typeface="Titillium" panose="00000500000000000000" pitchFamily="50" charset="-18"/>
              </a:rPr>
              <a:t>Rozpoczęcie działalności przez OSE wymaga wpisu do wykazu, który prowadzi Prezes URE.</a:t>
            </a:r>
            <a:endParaRPr lang="pl-PL" dirty="0">
              <a:latin typeface="Titillium" panose="00000500000000000000" pitchFamily="50" charset="-18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40F4E57C-ACD9-FCE8-7971-6C0C9E159A80}"/>
              </a:ext>
            </a:extLst>
          </p:cNvPr>
          <p:cNvSpPr/>
          <p:nvPr/>
        </p:nvSpPr>
        <p:spPr>
          <a:xfrm>
            <a:off x="9250084" y="2565143"/>
            <a:ext cx="2570863" cy="923330"/>
          </a:xfrm>
          <a:prstGeom prst="rect">
            <a:avLst/>
          </a:prstGeom>
          <a:solidFill>
            <a:srgbClr val="FFEFF8"/>
          </a:solidFill>
          <a:ln>
            <a:solidFill>
              <a:srgbClr val="FFEF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10101"/>
                </a:solidFill>
                <a:latin typeface="Titillium" panose="00000500000000000000" pitchFamily="50" charset="-18"/>
              </a:rPr>
              <a:t>Brak upustów na rozliczaniu energii elektrycznej.</a:t>
            </a:r>
            <a:endParaRPr lang="pl-PL" dirty="0">
              <a:latin typeface="Titillium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2165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1">
            <a:extLst>
              <a:ext uri="{FF2B5EF4-FFF2-40B4-BE49-F238E27FC236}">
                <a16:creationId xmlns:a16="http://schemas.microsoft.com/office/drawing/2014/main" id="{5A64CF84-5ED8-C9A4-8306-97BEA16B22AA}"/>
              </a:ext>
            </a:extLst>
          </p:cNvPr>
          <p:cNvSpPr txBox="1">
            <a:spLocks/>
          </p:cNvSpPr>
          <p:nvPr/>
        </p:nvSpPr>
        <p:spPr>
          <a:xfrm>
            <a:off x="1113924" y="307326"/>
            <a:ext cx="9964152" cy="6272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Klastry Energii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34E67E4E-041B-D443-12DB-665E9C30D6D4}"/>
              </a:ext>
            </a:extLst>
          </p:cNvPr>
          <p:cNvSpPr txBox="1">
            <a:spLocks/>
          </p:cNvSpPr>
          <p:nvPr/>
        </p:nvSpPr>
        <p:spPr>
          <a:xfrm>
            <a:off x="188001" y="1365272"/>
            <a:ext cx="10873504" cy="509709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Titillium" panose="00000500000000000000" pitchFamily="50" charset="-18"/>
              </a:rPr>
              <a:t>Klastry energii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5227DBC-FBE9-FE0F-6DD3-9295BCC9C4ED}"/>
              </a:ext>
            </a:extLst>
          </p:cNvPr>
          <p:cNvSpPr/>
          <p:nvPr/>
        </p:nvSpPr>
        <p:spPr>
          <a:xfrm>
            <a:off x="216046" y="1974683"/>
            <a:ext cx="8179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Titillium" panose="00000500000000000000" pitchFamily="50" charset="-18"/>
              </a:rPr>
              <a:t>OSD, na wniosek koordynatora klastra energii wpisanego do rejestru klastrów energii, nie później niż </a:t>
            </a:r>
            <a:br>
              <a:rPr lang="pl-PL" sz="1400" dirty="0">
                <a:latin typeface="Titillium" panose="00000500000000000000" pitchFamily="50" charset="-18"/>
              </a:rPr>
            </a:br>
            <a:r>
              <a:rPr lang="pl-PL" sz="1400" b="1" dirty="0">
                <a:latin typeface="Titillium" panose="00000500000000000000" pitchFamily="50" charset="-18"/>
              </a:rPr>
              <a:t>w terminie 90 dni </a:t>
            </a:r>
            <a:r>
              <a:rPr lang="pl-PL" sz="1400" dirty="0">
                <a:latin typeface="Titillium" panose="00000500000000000000" pitchFamily="50" charset="-18"/>
              </a:rPr>
              <a:t>od dnia złożenia tego wniosku: </a:t>
            </a:r>
            <a:br>
              <a:rPr lang="pl-PL" sz="1400" dirty="0">
                <a:latin typeface="Titillium" panose="00000500000000000000" pitchFamily="50" charset="-18"/>
              </a:rPr>
            </a:br>
            <a:endParaRPr lang="pl-PL" sz="1400" dirty="0">
              <a:latin typeface="Titillium" panose="00000500000000000000" pitchFamily="50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474E7CF-EAE3-6EE0-6D76-D4DA9143CE3D}"/>
              </a:ext>
            </a:extLst>
          </p:cNvPr>
          <p:cNvSpPr/>
          <p:nvPr/>
        </p:nvSpPr>
        <p:spPr>
          <a:xfrm>
            <a:off x="1204578" y="2509054"/>
            <a:ext cx="9203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Titillium" panose="00000500000000000000" pitchFamily="50" charset="-18"/>
              </a:rPr>
              <a:t>Zawiera nowe albo zmienia dotychczasowe umowy o świadczenie usług dystrybucji ze wszystkimi członkami klastra energii, w celu uwzględnienia w tych umowach postanowień określających zasady: </a:t>
            </a:r>
            <a:br>
              <a:rPr lang="pl-PL" sz="1400" dirty="0">
                <a:latin typeface="Titillium" panose="00000500000000000000" pitchFamily="50" charset="-18"/>
              </a:rPr>
            </a:br>
            <a:r>
              <a:rPr lang="pl-PL" sz="1400" dirty="0">
                <a:latin typeface="Titillium" panose="00000500000000000000" pitchFamily="50" charset="-18"/>
              </a:rPr>
              <a:t>• rozliczeń świadczonych usług dystrybucji, </a:t>
            </a:r>
            <a:br>
              <a:rPr lang="pl-PL" sz="1400" dirty="0">
                <a:latin typeface="Titillium" panose="00000500000000000000" pitchFamily="50" charset="-18"/>
              </a:rPr>
            </a:br>
            <a:r>
              <a:rPr lang="pl-PL" sz="1400" dirty="0">
                <a:latin typeface="Titillium" panose="00000500000000000000" pitchFamily="50" charset="-18"/>
              </a:rPr>
              <a:t>• świadczenia usług dystrybucji – w przypadku ustania członkostwa w klastrze energii;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D657666-BBDE-47E2-50B6-609E717050CC}"/>
              </a:ext>
            </a:extLst>
          </p:cNvPr>
          <p:cNvSpPr/>
          <p:nvPr/>
        </p:nvSpPr>
        <p:spPr>
          <a:xfrm>
            <a:off x="1205976" y="375146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>
                <a:latin typeface="Titillium" panose="00000500000000000000" pitchFamily="50" charset="-18"/>
              </a:rPr>
              <a:t>Instaluje każdemu z członków klastra energii licznik zdalnego odczytu.</a:t>
            </a:r>
          </a:p>
        </p:txBody>
      </p:sp>
      <p:pic>
        <p:nvPicPr>
          <p:cNvPr id="14" name="Picture 4" descr="Komputerowe ikony Dokument umowy, symbol, powierzchnia, czarny i biały png  | PNGEgg">
            <a:extLst>
              <a:ext uri="{FF2B5EF4-FFF2-40B4-BE49-F238E27FC236}">
                <a16:creationId xmlns:a16="http://schemas.microsoft.com/office/drawing/2014/main" id="{1595DE96-96F5-5D5D-7285-0605D60FC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889" r="91444">
                        <a14:foregroundMark x1="49333" y1="18750" x2="49333" y2="18750"/>
                        <a14:foregroundMark x1="39222" y1="65039" x2="39222" y2="65039"/>
                        <a14:foregroundMark x1="41222" y1="79883" x2="41222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9" y="2629153"/>
            <a:ext cx="1200587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4B8ECE17-7CEC-8976-6916-D4535A938EF6}"/>
              </a:ext>
            </a:extLst>
          </p:cNvPr>
          <p:cNvSpPr/>
          <p:nvPr/>
        </p:nvSpPr>
        <p:spPr>
          <a:xfrm>
            <a:off x="216046" y="4250489"/>
            <a:ext cx="11616375" cy="203132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400" b="1" dirty="0">
                <a:latin typeface="Titillium" panose="00000500000000000000" pitchFamily="50" charset="-18"/>
              </a:rPr>
              <a:t>W celu skorzystania z rozliczeń polegających na uldze w opłacie dystrybucyjnej</a:t>
            </a:r>
            <a:r>
              <a:rPr lang="pl-PL" sz="1400" dirty="0">
                <a:latin typeface="Titillium" panose="00000500000000000000" pitchFamily="50" charset="-18"/>
              </a:rPr>
              <a:t>, koordynator klastra energii składa wniosek do OSD oraz do sprzedawcy energii o zmianę dotychczasowej lub zawarcie nowej umowy ze wszystkimi członkami klastra energii w celu uwzględnienia w tej umowie zmian </a:t>
            </a:r>
            <a:br>
              <a:rPr lang="pl-PL" sz="1400" dirty="0">
                <a:latin typeface="Titillium" panose="00000500000000000000" pitchFamily="50" charset="-18"/>
              </a:rPr>
            </a:br>
            <a:r>
              <a:rPr lang="pl-PL" sz="1400" dirty="0">
                <a:latin typeface="Titillium" panose="00000500000000000000" pitchFamily="50" charset="-18"/>
              </a:rPr>
              <a:t>w rozliczeniach w zakresie usługi dystrybucji. </a:t>
            </a:r>
          </a:p>
          <a:p>
            <a:endParaRPr lang="pl-PL" sz="1400" dirty="0">
              <a:latin typeface="Titillium" panose="00000500000000000000" pitchFamily="50" charset="-18"/>
            </a:endParaRPr>
          </a:p>
          <a:p>
            <a:r>
              <a:rPr lang="pl-PL" sz="1400" dirty="0">
                <a:latin typeface="Titillium" panose="00000500000000000000" pitchFamily="50" charset="-18"/>
              </a:rPr>
              <a:t>Do wniosku, koordynator klastra energii dołącza oświadczenie o: </a:t>
            </a:r>
            <a:br>
              <a:rPr lang="pl-PL" sz="1400" dirty="0">
                <a:latin typeface="Titillium" panose="00000500000000000000" pitchFamily="50" charset="-18"/>
              </a:rPr>
            </a:br>
            <a:r>
              <a:rPr lang="pl-PL" sz="1400" dirty="0">
                <a:latin typeface="Titillium" panose="00000500000000000000" pitchFamily="50" charset="-18"/>
              </a:rPr>
              <a:t>1) rocznym zapotrzebowaniu członków klastra energii na energię elektryczną określonym na podstawie danych pomiarowych z roku poprzedniego, </a:t>
            </a:r>
          </a:p>
          <a:p>
            <a:r>
              <a:rPr lang="pl-PL" sz="1400" dirty="0">
                <a:latin typeface="Titillium" panose="00000500000000000000" pitchFamily="50" charset="-18"/>
              </a:rPr>
              <a:t>a w przypadku braku takich danych</a:t>
            </a:r>
            <a:br>
              <a:rPr lang="pl-PL" sz="1400" dirty="0">
                <a:latin typeface="Titillium" panose="00000500000000000000" pitchFamily="50" charset="-18"/>
              </a:rPr>
            </a:br>
            <a:r>
              <a:rPr lang="pl-PL" sz="1400" dirty="0">
                <a:latin typeface="Titillium" panose="00000500000000000000" pitchFamily="50" charset="-18"/>
              </a:rPr>
              <a:t> – o rocznym szacunkowym zapotrzebowaniu na energię elektryczną, </a:t>
            </a:r>
            <a:br>
              <a:rPr lang="pl-PL" sz="1400" dirty="0">
                <a:latin typeface="Titillium" panose="00000500000000000000" pitchFamily="50" charset="-18"/>
              </a:rPr>
            </a:br>
            <a:r>
              <a:rPr lang="pl-PL" sz="1400" dirty="0">
                <a:latin typeface="Titillium" panose="00000500000000000000" pitchFamily="50" charset="-18"/>
              </a:rPr>
              <a:t>2) spełnieniu wymaganych warunków. 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A1212BB-7FB8-9935-0ED0-AAE8E60C9A0D}"/>
              </a:ext>
            </a:extLst>
          </p:cNvPr>
          <p:cNvSpPr/>
          <p:nvPr/>
        </p:nvSpPr>
        <p:spPr>
          <a:xfrm>
            <a:off x="353824" y="1043077"/>
            <a:ext cx="11596565" cy="64926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778EDF4C-A854-7BDE-4CA7-3C64446DB655}"/>
              </a:ext>
            </a:extLst>
          </p:cNvPr>
          <p:cNvSpPr txBox="1">
            <a:spLocks/>
          </p:cNvSpPr>
          <p:nvPr/>
        </p:nvSpPr>
        <p:spPr>
          <a:xfrm>
            <a:off x="188001" y="1165704"/>
            <a:ext cx="10873504" cy="550253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>
                <a:latin typeface="Titillium" panose="00000500000000000000" pitchFamily="50" charset="-18"/>
              </a:rPr>
              <a:t>Klastry energii</a:t>
            </a:r>
          </a:p>
        </p:txBody>
      </p:sp>
    </p:spTree>
    <p:extLst>
      <p:ext uri="{BB962C8B-B14F-4D97-AF65-F5344CB8AC3E}">
        <p14:creationId xmlns:p14="http://schemas.microsoft.com/office/powerpoint/2010/main" val="197247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7BB0B-72F3-32EA-71A6-CACC34BA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A1540836-9963-887B-5EC2-1F92757F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Klastry Energii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43BA966-563A-9644-A64F-17E277250D3E}"/>
              </a:ext>
            </a:extLst>
          </p:cNvPr>
          <p:cNvSpPr/>
          <p:nvPr/>
        </p:nvSpPr>
        <p:spPr>
          <a:xfrm>
            <a:off x="353824" y="1043077"/>
            <a:ext cx="11596565" cy="64926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C7EA0E9F-1563-8CAB-660D-B6AD5BFC7D00}"/>
              </a:ext>
            </a:extLst>
          </p:cNvPr>
          <p:cNvSpPr txBox="1">
            <a:spLocks/>
          </p:cNvSpPr>
          <p:nvPr/>
        </p:nvSpPr>
        <p:spPr>
          <a:xfrm>
            <a:off x="188001" y="1165704"/>
            <a:ext cx="10873504" cy="550253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>
                <a:latin typeface="Titillium" panose="00000500000000000000" pitchFamily="50" charset="-18"/>
              </a:rPr>
              <a:t>Klastry energii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DA27EA9-E8D7-D4E8-81DD-A470C85F1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91946"/>
              </p:ext>
            </p:extLst>
          </p:nvPr>
        </p:nvGraphicFramePr>
        <p:xfrm>
          <a:off x="286916" y="5281420"/>
          <a:ext cx="8217988" cy="1134978"/>
        </p:xfrm>
        <a:graphic>
          <a:graphicData uri="http://schemas.openxmlformats.org/drawingml/2006/table">
            <a:tbl>
              <a:tblPr/>
              <a:tblGrid>
                <a:gridCol w="1978404">
                  <a:extLst>
                    <a:ext uri="{9D8B030D-6E8A-4147-A177-3AD203B41FA5}">
                      <a16:colId xmlns:a16="http://schemas.microsoft.com/office/drawing/2014/main" val="2359305730"/>
                    </a:ext>
                  </a:extLst>
                </a:gridCol>
                <a:gridCol w="1315312">
                  <a:extLst>
                    <a:ext uri="{9D8B030D-6E8A-4147-A177-3AD203B41FA5}">
                      <a16:colId xmlns:a16="http://schemas.microsoft.com/office/drawing/2014/main" val="2987767845"/>
                    </a:ext>
                  </a:extLst>
                </a:gridCol>
                <a:gridCol w="1239221">
                  <a:extLst>
                    <a:ext uri="{9D8B030D-6E8A-4147-A177-3AD203B41FA5}">
                      <a16:colId xmlns:a16="http://schemas.microsoft.com/office/drawing/2014/main" val="477821354"/>
                    </a:ext>
                  </a:extLst>
                </a:gridCol>
                <a:gridCol w="1239221">
                  <a:extLst>
                    <a:ext uri="{9D8B030D-6E8A-4147-A177-3AD203B41FA5}">
                      <a16:colId xmlns:a16="http://schemas.microsoft.com/office/drawing/2014/main" val="1270852823"/>
                    </a:ext>
                  </a:extLst>
                </a:gridCol>
                <a:gridCol w="1293573">
                  <a:extLst>
                    <a:ext uri="{9D8B030D-6E8A-4147-A177-3AD203B41FA5}">
                      <a16:colId xmlns:a16="http://schemas.microsoft.com/office/drawing/2014/main" val="2002694839"/>
                    </a:ext>
                  </a:extLst>
                </a:gridCol>
                <a:gridCol w="1152257">
                  <a:extLst>
                    <a:ext uri="{9D8B030D-6E8A-4147-A177-3AD203B41FA5}">
                      <a16:colId xmlns:a16="http://schemas.microsoft.com/office/drawing/2014/main" val="1019630705"/>
                    </a:ext>
                  </a:extLst>
                </a:gridCol>
              </a:tblGrid>
              <a:tr h="207518">
                <a:tc rowSpan="2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" panose="00000500000000000000" pitchFamily="50" charset="-1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Zużycie energii wprowadzonej do sieci dystrybucyjnej  [h]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42457"/>
                  </a:ext>
                </a:extLst>
              </a:tr>
              <a:tr h="2075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70%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783501"/>
                  </a:ext>
                </a:extLst>
              </a:tr>
              <a:tr h="6955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Zniżka na Opłacie dystrybucyjnej zmiennej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15%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-18"/>
                        </a:rPr>
                        <a:t>25%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353182"/>
                  </a:ext>
                </a:extLst>
              </a:tr>
            </a:tbl>
          </a:graphicData>
        </a:graphic>
      </p:graphicFrame>
      <p:sp>
        <p:nvSpPr>
          <p:cNvPr id="8" name="Strzałka w prawo 4">
            <a:extLst>
              <a:ext uri="{FF2B5EF4-FFF2-40B4-BE49-F238E27FC236}">
                <a16:creationId xmlns:a16="http://schemas.microsoft.com/office/drawing/2014/main" id="{631FB901-40C1-B09A-E00E-1D8B032E6973}"/>
              </a:ext>
            </a:extLst>
          </p:cNvPr>
          <p:cNvSpPr/>
          <p:nvPr/>
        </p:nvSpPr>
        <p:spPr>
          <a:xfrm>
            <a:off x="353144" y="1868906"/>
            <a:ext cx="3713007" cy="691962"/>
          </a:xfrm>
          <a:prstGeom prst="rightArrow">
            <a:avLst/>
          </a:prstGeom>
          <a:solidFill>
            <a:srgbClr val="FFEFF8"/>
          </a:solidFill>
          <a:ln>
            <a:solidFill>
              <a:srgbClr val="FFE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tillium" panose="00000500000000000000" pitchFamily="50" charset="-18"/>
              </a:rPr>
              <a:t>Do 31.12.2026 r. </a:t>
            </a:r>
          </a:p>
        </p:txBody>
      </p:sp>
      <p:sp>
        <p:nvSpPr>
          <p:cNvPr id="9" name="Strzałka w prawo 36">
            <a:extLst>
              <a:ext uri="{FF2B5EF4-FFF2-40B4-BE49-F238E27FC236}">
                <a16:creationId xmlns:a16="http://schemas.microsoft.com/office/drawing/2014/main" id="{5461E54B-30E8-4B93-EF4F-097E4E68F2D0}"/>
              </a:ext>
            </a:extLst>
          </p:cNvPr>
          <p:cNvSpPr/>
          <p:nvPr/>
        </p:nvSpPr>
        <p:spPr>
          <a:xfrm>
            <a:off x="4066151" y="1868906"/>
            <a:ext cx="4171913" cy="691962"/>
          </a:xfrm>
          <a:prstGeom prst="rightArrow">
            <a:avLst/>
          </a:prstGeom>
          <a:solidFill>
            <a:srgbClr val="FFEFF8"/>
          </a:solidFill>
          <a:ln>
            <a:solidFill>
              <a:srgbClr val="FFE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tillium" panose="00000500000000000000" pitchFamily="50" charset="-18"/>
              </a:rPr>
              <a:t>Do 31.12.2029r. 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D4F50FF-A8BA-5240-336A-9969B3C2F0DA}"/>
              </a:ext>
            </a:extLst>
          </p:cNvPr>
          <p:cNvCxnSpPr/>
          <p:nvPr/>
        </p:nvCxnSpPr>
        <p:spPr>
          <a:xfrm>
            <a:off x="353144" y="2035298"/>
            <a:ext cx="0" cy="2215169"/>
          </a:xfrm>
          <a:prstGeom prst="line">
            <a:avLst/>
          </a:prstGeom>
          <a:ln w="38100">
            <a:solidFill>
              <a:srgbClr val="FFEF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031F235-07FD-B3D8-4C1F-07C0FA6CA38F}"/>
              </a:ext>
            </a:extLst>
          </p:cNvPr>
          <p:cNvSpPr txBox="1"/>
          <p:nvPr/>
        </p:nvSpPr>
        <p:spPr>
          <a:xfrm>
            <a:off x="435791" y="2529971"/>
            <a:ext cx="3291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400" dirty="0">
                <a:latin typeface="Titillium" panose="00000500000000000000" pitchFamily="50" charset="-18"/>
              </a:rPr>
              <a:t>30% energii wytwarzanej z OZE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Titillium" panose="00000500000000000000" pitchFamily="50" charset="-18"/>
              </a:rPr>
              <a:t>40% pokrycia rocznego zapotrzebowania na energię 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Titillium" panose="00000500000000000000" pitchFamily="50" charset="-18"/>
              </a:rPr>
              <a:t>Do 150 MW mocy zainstalowanej OZE i JW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Titillium" panose="00000500000000000000" pitchFamily="50" charset="-18"/>
              </a:rPr>
              <a:t>2% mocy zainstalowanej OZE i JW stanowią magazyny energii</a:t>
            </a:r>
          </a:p>
          <a:p>
            <a:pPr marL="342900" indent="-342900">
              <a:buAutoNum type="arabicPeriod"/>
            </a:pPr>
            <a:endParaRPr lang="pl-PL" sz="1400" dirty="0">
              <a:latin typeface="Titillium" panose="00000500000000000000" pitchFamily="50" charset="-18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DC8141A-34F9-3F05-E821-C9F6CAF9630D}"/>
              </a:ext>
            </a:extLst>
          </p:cNvPr>
          <p:cNvCxnSpPr/>
          <p:nvPr/>
        </p:nvCxnSpPr>
        <p:spPr>
          <a:xfrm>
            <a:off x="4066151" y="2035298"/>
            <a:ext cx="0" cy="2215169"/>
          </a:xfrm>
          <a:prstGeom prst="line">
            <a:avLst/>
          </a:prstGeom>
          <a:ln w="38100">
            <a:solidFill>
              <a:srgbClr val="FFEF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9EC6323-E218-6C2B-CBE2-FE2700B0CE5E}"/>
              </a:ext>
            </a:extLst>
          </p:cNvPr>
          <p:cNvSpPr txBox="1"/>
          <p:nvPr/>
        </p:nvSpPr>
        <p:spPr>
          <a:xfrm>
            <a:off x="4262592" y="2560868"/>
            <a:ext cx="3308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400" dirty="0">
                <a:latin typeface="Titillium" panose="00000500000000000000" pitchFamily="50" charset="-18"/>
              </a:rPr>
              <a:t>50% energii wytwarzanej z OZE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Titillium" panose="00000500000000000000" pitchFamily="50" charset="-18"/>
              </a:rPr>
              <a:t>50% pokrycia w każdej h zapotrzebowania na energię 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Titillium" panose="00000500000000000000" pitchFamily="50" charset="-18"/>
              </a:rPr>
              <a:t>Do 150 MW mocy zainstalowanej OZE i JW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Titillium" panose="00000500000000000000" pitchFamily="50" charset="-18"/>
              </a:rPr>
              <a:t>5% mocy zainstalowanej OZE i JW stanowią magazyny energii</a:t>
            </a:r>
          </a:p>
          <a:p>
            <a:pPr marL="342900" indent="-342900">
              <a:buAutoNum type="arabicPeriod"/>
            </a:pPr>
            <a:endParaRPr lang="pl-PL" sz="1400" dirty="0">
              <a:latin typeface="Titillium" panose="00000500000000000000" pitchFamily="50" charset="-18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BE15E5FA-1854-BCFB-891D-A51B6B4A854F}"/>
              </a:ext>
            </a:extLst>
          </p:cNvPr>
          <p:cNvSpPr/>
          <p:nvPr/>
        </p:nvSpPr>
        <p:spPr>
          <a:xfrm>
            <a:off x="8381869" y="3246099"/>
            <a:ext cx="3534827" cy="9222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Titillium" panose="00000500000000000000" pitchFamily="50" charset="-18"/>
              </a:rPr>
              <a:t>Nie nalicza się i nie pobiera opłaty OZE i kogeneracyjnej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F4CF4D6-7052-DABA-5BCC-240B8DFD5BE4}"/>
              </a:ext>
            </a:extLst>
          </p:cNvPr>
          <p:cNvSpPr/>
          <p:nvPr/>
        </p:nvSpPr>
        <p:spPr>
          <a:xfrm>
            <a:off x="286915" y="4442226"/>
            <a:ext cx="11629782" cy="64743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Titillium" panose="00000500000000000000" pitchFamily="50" charset="-18"/>
              </a:rPr>
              <a:t>Nalicza się zniżkę na opłacie dystrybucyjnej – składnik zmiennym stawki sieciowej i stawka jakościowa*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508C455-7996-01E7-84F7-D3C0B5214343}"/>
              </a:ext>
            </a:extLst>
          </p:cNvPr>
          <p:cNvSpPr txBox="1"/>
          <p:nvPr/>
        </p:nvSpPr>
        <p:spPr>
          <a:xfrm>
            <a:off x="230106" y="6396785"/>
            <a:ext cx="7702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Titillium" panose="00000500000000000000" pitchFamily="50" charset="-18"/>
              </a:rPr>
              <a:t>*Nie dotyczy prosumentów rozliczanych w systemie net-</a:t>
            </a:r>
            <a:r>
              <a:rPr lang="pl-PL" sz="1400" dirty="0" err="1">
                <a:latin typeface="Titillium" panose="00000500000000000000" pitchFamily="50" charset="-18"/>
              </a:rPr>
              <a:t>metering</a:t>
            </a:r>
            <a:r>
              <a:rPr lang="pl-PL" sz="1400" dirty="0">
                <a:latin typeface="Titillium" panose="00000500000000000000" pitchFamily="50" charset="-18"/>
              </a:rPr>
              <a:t>.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7695CF46-773E-E463-B9E9-55BB138D408D}"/>
              </a:ext>
            </a:extLst>
          </p:cNvPr>
          <p:cNvSpPr/>
          <p:nvPr/>
        </p:nvSpPr>
        <p:spPr>
          <a:xfrm>
            <a:off x="8381870" y="1941996"/>
            <a:ext cx="3534827" cy="115115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  <a:effectLst/>
                <a:latin typeface="Titillium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W odniesieniu do ilości energii elektrycznej wytworzonej z OZE, i wprowadzonej do sieci dystrybucyjnej elektroenergetycznej, a następnie pobranej z tej sieci, </a:t>
            </a:r>
            <a:r>
              <a:rPr lang="pl-PL" sz="1400" u="sng" dirty="0">
                <a:solidFill>
                  <a:schemeClr val="tx1"/>
                </a:solidFill>
                <a:effectLst/>
                <a:latin typeface="Titillium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dla danej godziny okresu rozliczeniowego:</a:t>
            </a:r>
            <a:endParaRPr lang="pl-PL" sz="1400" dirty="0">
              <a:solidFill>
                <a:schemeClr val="tx1"/>
              </a:solidFill>
              <a:latin typeface="Titillium" panose="00000500000000000000" pitchFamily="50" charset="-18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EAFA96-A8EA-7A53-0218-82A423E6590E}"/>
              </a:ext>
            </a:extLst>
          </p:cNvPr>
          <p:cNvSpPr txBox="1"/>
          <p:nvPr/>
        </p:nvSpPr>
        <p:spPr>
          <a:xfrm>
            <a:off x="8626497" y="5323890"/>
            <a:ext cx="3045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E2007A"/>
                </a:solidFill>
                <a:latin typeface="Titillium" panose="00000500000000000000" pitchFamily="50" charset="-18"/>
              </a:rPr>
              <a:t>OBOWIĄZUJE PO NOTYFIKACJI KOMISJI EUROPEJSKIEJ!</a:t>
            </a:r>
          </a:p>
        </p:txBody>
      </p:sp>
    </p:spTree>
    <p:extLst>
      <p:ext uri="{BB962C8B-B14F-4D97-AF65-F5344CB8AC3E}">
        <p14:creationId xmlns:p14="http://schemas.microsoft.com/office/powerpoint/2010/main" val="408458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8FF54053-5C78-490A-F6DD-455597F01A07}"/>
              </a:ext>
            </a:extLst>
          </p:cNvPr>
          <p:cNvCxnSpPr>
            <a:cxnSpLocks/>
          </p:cNvCxnSpPr>
          <p:nvPr/>
        </p:nvCxnSpPr>
        <p:spPr>
          <a:xfrm>
            <a:off x="1490259" y="1678777"/>
            <a:ext cx="0" cy="47706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4EC0B8A8-F978-DAD5-1415-FB7A3C13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24" y="307326"/>
            <a:ext cx="9964152" cy="627287"/>
          </a:xfrm>
        </p:spPr>
        <p:txBody>
          <a:bodyPr>
            <a:normAutofit/>
          </a:bodyPr>
          <a:lstStyle/>
          <a:p>
            <a:r>
              <a:rPr lang="pl-PL" b="1" dirty="0"/>
              <a:t>Spółdzielnie Energetyczne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165A15-E6D8-670A-1046-77B08528AEFE}"/>
              </a:ext>
            </a:extLst>
          </p:cNvPr>
          <p:cNvSpPr/>
          <p:nvPr/>
        </p:nvSpPr>
        <p:spPr>
          <a:xfrm>
            <a:off x="266700" y="1118161"/>
            <a:ext cx="11658599" cy="560616"/>
          </a:xfrm>
          <a:prstGeom prst="rect">
            <a:avLst/>
          </a:prstGeom>
          <a:solidFill>
            <a:srgbClr val="ECECEC"/>
          </a:solidFill>
          <a:ln>
            <a:solidFill>
              <a:srgbClr val="FFE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tillium" panose="00000500000000000000" pitchFamily="50" charset="-18"/>
              </a:rPr>
              <a:t>Obowiązki operatora systemu dystrybucyjnego elektroenergetycznego </a:t>
            </a:r>
            <a:endParaRPr lang="pl-PL" sz="2000" dirty="0">
              <a:solidFill>
                <a:schemeClr val="tx1"/>
              </a:solidFill>
              <a:latin typeface="Titillium" panose="00000500000000000000" pitchFamily="50" charset="-18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1FF1413-35D2-53F0-ACFD-240457587E32}"/>
              </a:ext>
            </a:extLst>
          </p:cNvPr>
          <p:cNvSpPr/>
          <p:nvPr/>
        </p:nvSpPr>
        <p:spPr>
          <a:xfrm>
            <a:off x="2865816" y="1989922"/>
            <a:ext cx="8843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tillium" panose="00000500000000000000" pitchFamily="50" charset="-18"/>
              </a:rPr>
              <a:t>Zawarcie ze sprzedawcą umowy o świadczenie usług dystrybucji </a:t>
            </a:r>
            <a:r>
              <a:rPr lang="pl-PL" dirty="0">
                <a:latin typeface="Titillium" panose="00000500000000000000" pitchFamily="50" charset="-18"/>
              </a:rPr>
              <a:t>albo do dokonania zmiany zawartej umowy o świadczenie usług dystrybucji, w terminie 21 dni od dnia złożenia przez spółdzielnię energetyczną wniosku o zawarcie albo zmianę takiej umowy przez tego sprzedawcę.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C82E3D8-F032-ABBF-EABE-82A33FBABC9F}"/>
              </a:ext>
            </a:extLst>
          </p:cNvPr>
          <p:cNvSpPr/>
          <p:nvPr/>
        </p:nvSpPr>
        <p:spPr>
          <a:xfrm>
            <a:off x="2851352" y="3791083"/>
            <a:ext cx="9073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tillium" panose="00000500000000000000" pitchFamily="50" charset="-18"/>
              </a:rPr>
              <a:t>Zainstalowanie każdemu z członków spółdzielni energetycznej licznika zdalnego odczytu</a:t>
            </a:r>
            <a:r>
              <a:rPr lang="pl-PL" dirty="0">
                <a:latin typeface="Titillium" panose="00000500000000000000" pitchFamily="50" charset="-18"/>
              </a:rPr>
              <a:t>, w terminie 4 miesięcy od dnia wystąpienia przez spółdzielnię energetyczną z wnioskiem o zainstalowanie takiego licznika.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7D6F586-5C97-7426-9C53-505C30BA64A2}"/>
              </a:ext>
            </a:extLst>
          </p:cNvPr>
          <p:cNvSpPr/>
          <p:nvPr/>
        </p:nvSpPr>
        <p:spPr>
          <a:xfrm>
            <a:off x="2865817" y="5658643"/>
            <a:ext cx="9059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tillium" panose="00000500000000000000" pitchFamily="50" charset="-18"/>
              </a:rPr>
              <a:t>Zniesienie obowiązku zawarcia ze spółdzielnią energetyczną umowy o świadczenie usług dystrybucji.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D9CFE943-1C87-90DE-5D9B-011BF46C8657}"/>
              </a:ext>
            </a:extLst>
          </p:cNvPr>
          <p:cNvSpPr/>
          <p:nvPr/>
        </p:nvSpPr>
        <p:spPr>
          <a:xfrm>
            <a:off x="1296420" y="2133734"/>
            <a:ext cx="1169964" cy="1128991"/>
          </a:xfrm>
          <a:prstGeom prst="ellipse">
            <a:avLst/>
          </a:prstGeom>
          <a:solidFill>
            <a:schemeClr val="bg1"/>
          </a:solidFill>
          <a:ln>
            <a:solidFill>
              <a:srgbClr val="E2007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Komputerowe ikony Dokument umowy, symbol, powierzchnia, czarny i biały png  | PNGEgg">
            <a:extLst>
              <a:ext uri="{FF2B5EF4-FFF2-40B4-BE49-F238E27FC236}">
                <a16:creationId xmlns:a16="http://schemas.microsoft.com/office/drawing/2014/main" id="{0B3A2409-660C-65DD-6347-12212DA9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889" r="91444">
                        <a14:foregroundMark x1="49333" y1="18750" x2="49333" y2="18750"/>
                        <a14:foregroundMark x1="39222" y1="65039" x2="39222" y2="65039"/>
                        <a14:foregroundMark x1="41222" y1="79883" x2="41222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20" y="2356730"/>
            <a:ext cx="1200587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CC20E96A-A460-F62A-3665-7356453AE038}"/>
              </a:ext>
            </a:extLst>
          </p:cNvPr>
          <p:cNvSpPr/>
          <p:nvPr/>
        </p:nvSpPr>
        <p:spPr>
          <a:xfrm>
            <a:off x="1281956" y="3791083"/>
            <a:ext cx="1169964" cy="1128991"/>
          </a:xfrm>
          <a:prstGeom prst="ellipse">
            <a:avLst/>
          </a:prstGeom>
          <a:solidFill>
            <a:schemeClr val="bg1"/>
          </a:solidFill>
          <a:ln>
            <a:solidFill>
              <a:srgbClr val="E2007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51B42177-B89D-2866-0040-4CEBEB42DBC6}"/>
              </a:ext>
            </a:extLst>
          </p:cNvPr>
          <p:cNvSpPr/>
          <p:nvPr/>
        </p:nvSpPr>
        <p:spPr>
          <a:xfrm>
            <a:off x="1296420" y="5413410"/>
            <a:ext cx="1169964" cy="1128991"/>
          </a:xfrm>
          <a:prstGeom prst="ellipse">
            <a:avLst/>
          </a:prstGeom>
          <a:solidFill>
            <a:schemeClr val="bg1"/>
          </a:solidFill>
          <a:ln>
            <a:solidFill>
              <a:srgbClr val="E2007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8" descr="Falowniki | zakupy online | BayWa r.e. Solar Shop">
            <a:extLst>
              <a:ext uri="{FF2B5EF4-FFF2-40B4-BE49-F238E27FC236}">
                <a16:creationId xmlns:a16="http://schemas.microsoft.com/office/drawing/2014/main" id="{AA9066B0-C8FD-BF68-C4F0-700477F8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793" y="3964433"/>
            <a:ext cx="782289" cy="7822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Mnożenie 4">
            <a:extLst>
              <a:ext uri="{FF2B5EF4-FFF2-40B4-BE49-F238E27FC236}">
                <a16:creationId xmlns:a16="http://schemas.microsoft.com/office/drawing/2014/main" id="{ED173506-456C-D378-CB4B-E8317D10FA73}"/>
              </a:ext>
            </a:extLst>
          </p:cNvPr>
          <p:cNvSpPr/>
          <p:nvPr/>
        </p:nvSpPr>
        <p:spPr>
          <a:xfrm>
            <a:off x="1393721" y="5504521"/>
            <a:ext cx="975359" cy="946767"/>
          </a:xfrm>
          <a:prstGeom prst="mathMultiply">
            <a:avLst>
              <a:gd name="adj1" fmla="val 1538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83E0417-BFBE-23EB-28A4-4727D8A54CE8}"/>
              </a:ext>
            </a:extLst>
          </p:cNvPr>
          <p:cNvSpPr/>
          <p:nvPr/>
        </p:nvSpPr>
        <p:spPr>
          <a:xfrm>
            <a:off x="1339580" y="2110353"/>
            <a:ext cx="301356" cy="278608"/>
          </a:xfrm>
          <a:prstGeom prst="ellipse">
            <a:avLst/>
          </a:prstGeom>
          <a:solidFill>
            <a:srgbClr val="707173"/>
          </a:solidFill>
          <a:ln>
            <a:solidFill>
              <a:srgbClr val="707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85D1CA30-0DA7-BD6F-5051-15FB416280A9}"/>
              </a:ext>
            </a:extLst>
          </p:cNvPr>
          <p:cNvSpPr/>
          <p:nvPr/>
        </p:nvSpPr>
        <p:spPr>
          <a:xfrm>
            <a:off x="1370366" y="3685825"/>
            <a:ext cx="301356" cy="278608"/>
          </a:xfrm>
          <a:prstGeom prst="ellipse">
            <a:avLst/>
          </a:prstGeom>
          <a:solidFill>
            <a:srgbClr val="707173"/>
          </a:solidFill>
          <a:ln>
            <a:solidFill>
              <a:srgbClr val="707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E0AE7967-E3C8-20FE-593A-DF2BBB7868EA}"/>
              </a:ext>
            </a:extLst>
          </p:cNvPr>
          <p:cNvSpPr/>
          <p:nvPr/>
        </p:nvSpPr>
        <p:spPr>
          <a:xfrm>
            <a:off x="1393721" y="5346860"/>
            <a:ext cx="301356" cy="278608"/>
          </a:xfrm>
          <a:prstGeom prst="ellipse">
            <a:avLst/>
          </a:prstGeom>
          <a:solidFill>
            <a:srgbClr val="707173"/>
          </a:solidFill>
          <a:ln>
            <a:solidFill>
              <a:srgbClr val="707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33416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1CF19F965BD04BB565D63C756D7654" ma:contentTypeVersion="10" ma:contentTypeDescription="Utwórz nowy dokument." ma:contentTypeScope="" ma:versionID="4f14293b6b32dc363b5bb5fa583264dd">
  <xsd:schema xmlns:xsd="http://www.w3.org/2001/XMLSchema" xmlns:xs="http://www.w3.org/2001/XMLSchema" xmlns:p="http://schemas.microsoft.com/office/2006/metadata/properties" xmlns:ns2="8d6a375e-924e-4d1c-a9c4-3d3a7d322452" xmlns:ns3="06635e96-9fba-4bce-9e35-2c2fbcc34288" targetNamespace="http://schemas.microsoft.com/office/2006/metadata/properties" ma:root="true" ma:fieldsID="ad490d3c42778d0bc12e2d130956e65d" ns2:_="" ns3:_="">
    <xsd:import namespace="8d6a375e-924e-4d1c-a9c4-3d3a7d322452"/>
    <xsd:import namespace="06635e96-9fba-4bce-9e35-2c2fbcc342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a375e-924e-4d1c-a9c4-3d3a7d3224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35e96-9fba-4bce-9e35-2c2fbcc34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A49209-228D-43AA-A193-453BA95B726F}">
  <ds:schemaRefs>
    <ds:schemaRef ds:uri="http://purl.org/dc/elements/1.1/"/>
    <ds:schemaRef ds:uri="http://schemas.openxmlformats.org/package/2006/metadata/core-properties"/>
    <ds:schemaRef ds:uri="http://www.w3.org/XML/1998/namespace"/>
    <ds:schemaRef ds:uri="92a21c69-8e07-4d9c-9454-6578e994d09a"/>
    <ds:schemaRef ds:uri="http://schemas.microsoft.com/office/2006/documentManagement/types"/>
    <ds:schemaRef ds:uri="http://schemas.microsoft.com/office/infopath/2007/PartnerControls"/>
    <ds:schemaRef ds:uri="http://purl.org/dc/terms/"/>
    <ds:schemaRef ds:uri="2e85968a-9f41-4e5a-ad41-032941a7b2b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3156EF-63F3-497C-8195-EF66EED5F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6a375e-924e-4d1c-a9c4-3d3a7d322452"/>
    <ds:schemaRef ds:uri="06635e96-9fba-4bce-9e35-2c2fbcc342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B92354-75B7-4FE2-9CAB-816EDC9CB1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6783</TotalTime>
  <Words>1536</Words>
  <Application>Microsoft Office PowerPoint</Application>
  <PresentationFormat>Panoramiczny</PresentationFormat>
  <Paragraphs>211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Titillium</vt:lpstr>
      <vt:lpstr>Titillium Bd</vt:lpstr>
      <vt:lpstr>Titillium Web</vt:lpstr>
      <vt:lpstr>Titillium Web 1</vt:lpstr>
      <vt:lpstr>Titillium Web 1 Bold</vt:lpstr>
      <vt:lpstr>Motyw pakietu Office</vt:lpstr>
      <vt:lpstr>Społeczności energetyczne – współpraca  z OSD</vt:lpstr>
      <vt:lpstr>Społeczności energetyczne – współpraca z OSD</vt:lpstr>
      <vt:lpstr>Społeczności energetyczne – współpraca z OSD</vt:lpstr>
      <vt:lpstr>Społeczności energetyczne – współpraca z OSD</vt:lpstr>
      <vt:lpstr>Prezentacja programu PowerPoint</vt:lpstr>
      <vt:lpstr>Obywatelska Społeczność Energetyczna</vt:lpstr>
      <vt:lpstr>Prezentacja programu PowerPoint</vt:lpstr>
      <vt:lpstr>Klastry Energii</vt:lpstr>
      <vt:lpstr>Spółdzielnie Energetyczne</vt:lpstr>
      <vt:lpstr>Spółdzielnie Energetyczne</vt:lpstr>
      <vt:lpstr>Spółdzielnie Energetyczne</vt:lpstr>
      <vt:lpstr>Spółdzielnie Energetyczne</vt:lpstr>
      <vt:lpstr>Spółdzielnie Energetyczne</vt:lpstr>
      <vt:lpstr>Program Pilotażowy Spółdzielni Energetycznych na Dolnym Śląsku:</vt:lpstr>
      <vt:lpstr>Prezentacja programu PowerPoint</vt:lpstr>
      <vt:lpstr>ANKIETA SPOŁECZNOŚCI ENERGETYCZNYCH</vt:lpstr>
      <vt:lpstr>Strategia Społeczności Energetycznych - Co zamierzamy osiągnąć?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Wąs</dc:creator>
  <cp:lastModifiedBy>Paweł Kowalczyk</cp:lastModifiedBy>
  <cp:revision>475</cp:revision>
  <dcterms:created xsi:type="dcterms:W3CDTF">2020-08-10T11:26:56Z</dcterms:created>
  <dcterms:modified xsi:type="dcterms:W3CDTF">2025-12-09T19:48:43Z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0x010100E51CF19F965BD04BB565D63C756D7654</vt:lpwstr>
  </property>
</Properties>
</file>