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notesMasterIdLst>
    <p:notesMasterId r:id="rId16"/>
  </p:notesMasterIdLst>
  <p:sldIdLst>
    <p:sldId id="466" r:id="rId2"/>
    <p:sldId id="464" r:id="rId3"/>
    <p:sldId id="469" r:id="rId4"/>
    <p:sldId id="479" r:id="rId5"/>
    <p:sldId id="487" r:id="rId6"/>
    <p:sldId id="488" r:id="rId7"/>
    <p:sldId id="481" r:id="rId8"/>
    <p:sldId id="489" r:id="rId9"/>
    <p:sldId id="283" r:id="rId10"/>
    <p:sldId id="269" r:id="rId11"/>
    <p:sldId id="484" r:id="rId12"/>
    <p:sldId id="490" r:id="rId13"/>
    <p:sldId id="491" r:id="rId14"/>
    <p:sldId id="480" r:id="rId15"/>
  </p:sldIdLst>
  <p:sldSz cx="10691813" cy="7559675"/>
  <p:notesSz cx="6797675" cy="9926638"/>
  <p:defaultTextStyle>
    <a:defPPr>
      <a:defRPr lang="en-US"/>
    </a:defPPr>
    <a:lvl1pPr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1pPr>
    <a:lvl2pPr marL="4572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2pPr>
    <a:lvl3pPr marL="9144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3pPr>
    <a:lvl4pPr marL="13716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4pPr>
    <a:lvl5pPr marL="18288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381">
          <p15:clr>
            <a:srgbClr val="A4A3A4"/>
          </p15:clr>
        </p15:guide>
        <p15:guide id="2" pos="3368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242"/>
    <a:srgbClr val="007033"/>
    <a:srgbClr val="93C67B"/>
    <a:srgbClr val="8B12B6"/>
    <a:srgbClr val="554B97"/>
    <a:srgbClr val="FFFFFF"/>
    <a:srgbClr val="002073"/>
    <a:srgbClr val="FA8606"/>
    <a:srgbClr val="FDABFF"/>
    <a:srgbClr val="3C3CB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00A15C55-8517-42AA-B614-E9B94910E393}"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Styl pośredni 2 — Ak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BC89EF96-8CEA-46FF-86C4-4CE0E7609802}" styleName="Styl jasny 3 — Ak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628" autoAdjust="0"/>
    <p:restoredTop sz="86405" autoAdjust="0"/>
  </p:normalViewPr>
  <p:slideViewPr>
    <p:cSldViewPr>
      <p:cViewPr varScale="1">
        <p:scale>
          <a:sx n="91" d="100"/>
          <a:sy n="91" d="100"/>
        </p:scale>
        <p:origin x="1158" y="84"/>
      </p:cViewPr>
      <p:guideLst>
        <p:guide orient="horz" pos="2381"/>
        <p:guide pos="336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>
            <a:extLst>
              <a:ext uri="{FF2B5EF4-FFF2-40B4-BE49-F238E27FC236}">
                <a16:creationId xmlns:a16="http://schemas.microsoft.com/office/drawing/2014/main" id="{2BD582C5-ACA9-CC8D-C41D-073980717C3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id="{2D93768C-B02D-7F18-9C81-BB43B6580720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F72EB538-6020-4ED0-A450-9F2F49113206}" type="datetimeFigureOut">
              <a:rPr lang="pl-PL"/>
              <a:pPr>
                <a:defRPr/>
              </a:pPr>
              <a:t>09.12.2025</a:t>
            </a:fld>
            <a:endParaRPr lang="pl-PL"/>
          </a:p>
        </p:txBody>
      </p:sp>
      <p:sp>
        <p:nvSpPr>
          <p:cNvPr id="4" name="Symbol zastępczy obrazu slajdu 3">
            <a:extLst>
              <a:ext uri="{FF2B5EF4-FFF2-40B4-BE49-F238E27FC236}">
                <a16:creationId xmlns:a16="http://schemas.microsoft.com/office/drawing/2014/main" id="{4FFC6629-C316-4010-5541-56707C89A5B7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030288" y="1241425"/>
            <a:ext cx="4737100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pl-PL" noProof="0"/>
          </a:p>
        </p:txBody>
      </p:sp>
      <p:sp>
        <p:nvSpPr>
          <p:cNvPr id="5" name="Symbol zastępczy notatek 4">
            <a:extLst>
              <a:ext uri="{FF2B5EF4-FFF2-40B4-BE49-F238E27FC236}">
                <a16:creationId xmlns:a16="http://schemas.microsoft.com/office/drawing/2014/main" id="{D0ACA120-1CF5-761A-4E21-402E84E0444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79450" y="4776788"/>
            <a:ext cx="5438775" cy="39084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 noProof="0"/>
              <a:t>Kliknij, aby edytować style wzorca tekstu</a:t>
            </a:r>
          </a:p>
          <a:p>
            <a:pPr lvl="1"/>
            <a:r>
              <a:rPr lang="pl-PL" noProof="0"/>
              <a:t>Drugi poziom</a:t>
            </a:r>
          </a:p>
          <a:p>
            <a:pPr lvl="2"/>
            <a:r>
              <a:rPr lang="pl-PL" noProof="0"/>
              <a:t>Trzeci poziom</a:t>
            </a:r>
          </a:p>
          <a:p>
            <a:pPr lvl="3"/>
            <a:r>
              <a:rPr lang="pl-PL" noProof="0"/>
              <a:t>Czwarty poziom</a:t>
            </a:r>
          </a:p>
          <a:p>
            <a:pPr lvl="4"/>
            <a:r>
              <a:rPr lang="pl-PL" noProof="0"/>
              <a:t>Piąty poziom</a:t>
            </a:r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2C0CF1FA-2B93-9410-D13E-2E54130A4D09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9428163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BE5D39FE-5CE1-5B3A-B556-F64301F0770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49688" y="9428163"/>
            <a:ext cx="2946400" cy="49847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AB0F54BB-6727-475F-9FD5-ED33A44F2811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6EF39D-77AC-100D-8F99-A54A4664A6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ymbol zastępczy obrazu slajdu 1">
            <a:extLst>
              <a:ext uri="{FF2B5EF4-FFF2-40B4-BE49-F238E27FC236}">
                <a16:creationId xmlns:a16="http://schemas.microsoft.com/office/drawing/2014/main" id="{6FF95977-6134-D929-AD24-EFD8FECC6A9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3" name="Symbol zastępczy notatek 2">
            <a:extLst>
              <a:ext uri="{FF2B5EF4-FFF2-40B4-BE49-F238E27FC236}">
                <a16:creationId xmlns:a16="http://schemas.microsoft.com/office/drawing/2014/main" id="{1B2FEF18-143E-6F66-7ED4-4BE7CDEA53D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l-PL" altLang="pl-PL"/>
          </a:p>
        </p:txBody>
      </p:sp>
      <p:sp>
        <p:nvSpPr>
          <p:cNvPr id="30724" name="Symbol zastępczy numeru slajdu 3">
            <a:extLst>
              <a:ext uri="{FF2B5EF4-FFF2-40B4-BE49-F238E27FC236}">
                <a16:creationId xmlns:a16="http://schemas.microsoft.com/office/drawing/2014/main" id="{CBF97906-F713-45E9-31EA-E21393B2CD3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86AFC5C4-738C-4FDA-9624-25C3EAB4E1FA}" type="slidenum">
              <a:rPr lang="pl-PL" altLang="pl-PL" smtClean="0"/>
              <a:pPr/>
              <a:t>1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60353584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1004888" y="685800"/>
            <a:ext cx="4848225" cy="34290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40000676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B23E5E-413D-AAE9-688F-C8271E7F4B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>
            <a:extLst>
              <a:ext uri="{FF2B5EF4-FFF2-40B4-BE49-F238E27FC236}">
                <a16:creationId xmlns:a16="http://schemas.microsoft.com/office/drawing/2014/main" id="{35146561-91CD-32D2-8BE7-4F9493A48C0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>
            <a:extLst>
              <a:ext uri="{FF2B5EF4-FFF2-40B4-BE49-F238E27FC236}">
                <a16:creationId xmlns:a16="http://schemas.microsoft.com/office/drawing/2014/main" id="{DBDF4A48-1AA6-46FC-CC67-7CF33775039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92608790-C6B9-F2BC-0B44-F656E5BBCF5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9CA4A4-B721-4292-A674-4FDA46DB758C}" type="slidenum">
              <a:rPr lang="pl-PL" smtClean="0"/>
              <a:t>11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76831268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732AED-F982-8491-FF9F-8CBD3A7532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>
            <a:extLst>
              <a:ext uri="{FF2B5EF4-FFF2-40B4-BE49-F238E27FC236}">
                <a16:creationId xmlns:a16="http://schemas.microsoft.com/office/drawing/2014/main" id="{69A1EEC9-4D78-E276-A2F4-951AA00DF65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>
            <a:extLst>
              <a:ext uri="{FF2B5EF4-FFF2-40B4-BE49-F238E27FC236}">
                <a16:creationId xmlns:a16="http://schemas.microsoft.com/office/drawing/2014/main" id="{EAE0AB58-041C-F8BC-39D5-1D8AF65064B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2E8BE8A5-D3E4-8A68-C0F0-E571698DAC5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B0F54BB-6727-475F-9FD5-ED33A44F2811}" type="slidenum">
              <a:rPr lang="pl-PL" altLang="pl-PL" smtClean="0"/>
              <a:pPr>
                <a:defRPr/>
              </a:pPr>
              <a:t>12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28997411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5A6B87-8F5B-80A4-C9D2-6FE2F9F624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>
            <a:extLst>
              <a:ext uri="{FF2B5EF4-FFF2-40B4-BE49-F238E27FC236}">
                <a16:creationId xmlns:a16="http://schemas.microsoft.com/office/drawing/2014/main" id="{ACBDBAC1-D9B0-A7BE-1333-F8DAF63C686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>
            <a:extLst>
              <a:ext uri="{FF2B5EF4-FFF2-40B4-BE49-F238E27FC236}">
                <a16:creationId xmlns:a16="http://schemas.microsoft.com/office/drawing/2014/main" id="{854C9104-9987-A91B-63B6-C4565BA8576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E9FA0DA8-2DCB-9166-DBD8-1FBFE49C7DE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B0F54BB-6727-475F-9FD5-ED33A44F2811}" type="slidenum">
              <a:rPr lang="pl-PL" altLang="pl-PL" smtClean="0"/>
              <a:pPr>
                <a:defRPr/>
              </a:pPr>
              <a:t>13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417863743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1E3BB0-CE7E-C392-22B1-9F61900267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ymbol zastępczy obrazu slajdu 1">
            <a:extLst>
              <a:ext uri="{FF2B5EF4-FFF2-40B4-BE49-F238E27FC236}">
                <a16:creationId xmlns:a16="http://schemas.microsoft.com/office/drawing/2014/main" id="{3A1458A2-B3E2-405F-DFDA-B8930E18DDE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3" name="Symbol zastępczy notatek 2">
            <a:extLst>
              <a:ext uri="{FF2B5EF4-FFF2-40B4-BE49-F238E27FC236}">
                <a16:creationId xmlns:a16="http://schemas.microsoft.com/office/drawing/2014/main" id="{B6B067FB-A73D-EA96-BE35-408BCA1C6CC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l-PL" altLang="pl-PL"/>
          </a:p>
        </p:txBody>
      </p:sp>
      <p:sp>
        <p:nvSpPr>
          <p:cNvPr id="30724" name="Symbol zastępczy numeru slajdu 3">
            <a:extLst>
              <a:ext uri="{FF2B5EF4-FFF2-40B4-BE49-F238E27FC236}">
                <a16:creationId xmlns:a16="http://schemas.microsoft.com/office/drawing/2014/main" id="{8E0D4D74-9F50-43A2-F046-11625EE07F6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86AFC5C4-738C-4FDA-9624-25C3EAB4E1FA}" type="slidenum">
              <a:rPr lang="pl-PL" altLang="pl-PL" smtClean="0"/>
              <a:pPr/>
              <a:t>14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39134162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9CA4A4-B721-4292-A674-4FDA46DB758C}" type="slidenum">
              <a:rPr lang="pl-PL" smtClean="0"/>
              <a:t>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836898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F82D29-B7FC-0C68-B2D0-A0A023AF55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>
            <a:extLst>
              <a:ext uri="{FF2B5EF4-FFF2-40B4-BE49-F238E27FC236}">
                <a16:creationId xmlns:a16="http://schemas.microsoft.com/office/drawing/2014/main" id="{76E9DE40-F669-5B28-0E8E-0B2F1B78F07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>
            <a:extLst>
              <a:ext uri="{FF2B5EF4-FFF2-40B4-BE49-F238E27FC236}">
                <a16:creationId xmlns:a16="http://schemas.microsoft.com/office/drawing/2014/main" id="{8C8DE16F-8730-2A18-AA45-7B18EFCB1B3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7856F39B-98C0-05DD-510E-11AE75B4E57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9CA4A4-B721-4292-A674-4FDA46DB758C}" type="slidenum">
              <a:rPr lang="pl-PL" smtClean="0"/>
              <a:t>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54773896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B0F54BB-6727-475F-9FD5-ED33A44F2811}" type="slidenum">
              <a:rPr lang="pl-PL" altLang="pl-PL" smtClean="0"/>
              <a:pPr>
                <a:defRPr/>
              </a:pPr>
              <a:t>4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311382445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E41AE2-6ED8-CB13-2ADF-64AB423FC6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>
            <a:extLst>
              <a:ext uri="{FF2B5EF4-FFF2-40B4-BE49-F238E27FC236}">
                <a16:creationId xmlns:a16="http://schemas.microsoft.com/office/drawing/2014/main" id="{DE2AE147-84DE-B18E-B3DC-B2440634F47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>
            <a:extLst>
              <a:ext uri="{FF2B5EF4-FFF2-40B4-BE49-F238E27FC236}">
                <a16:creationId xmlns:a16="http://schemas.microsoft.com/office/drawing/2014/main" id="{E75FB876-E1AB-0123-5261-7E8F98718BF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7CBFE94B-8137-A66B-982F-C8F99F956FA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B0F54BB-6727-475F-9FD5-ED33A44F2811}" type="slidenum">
              <a:rPr lang="pl-PL" altLang="pl-PL" smtClean="0"/>
              <a:pPr>
                <a:defRPr/>
              </a:pPr>
              <a:t>5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20246510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1723F5-C1FC-6671-B95C-2A8AB79B6F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>
            <a:extLst>
              <a:ext uri="{FF2B5EF4-FFF2-40B4-BE49-F238E27FC236}">
                <a16:creationId xmlns:a16="http://schemas.microsoft.com/office/drawing/2014/main" id="{207E0022-C698-8B09-1B06-4D3ED1EECFB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>
            <a:extLst>
              <a:ext uri="{FF2B5EF4-FFF2-40B4-BE49-F238E27FC236}">
                <a16:creationId xmlns:a16="http://schemas.microsoft.com/office/drawing/2014/main" id="{4B1A689E-97F7-FAF1-4869-5949BF08F11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D73E4E2C-5A8A-55FA-6A97-A169E6C2B00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B0F54BB-6727-475F-9FD5-ED33A44F2811}" type="slidenum">
              <a:rPr lang="pl-PL" altLang="pl-PL" smtClean="0"/>
              <a:pPr>
                <a:defRPr/>
              </a:pPr>
              <a:t>6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256143264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E2B76D-4D88-0721-4EEB-1934B4DA0B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>
            <a:extLst>
              <a:ext uri="{FF2B5EF4-FFF2-40B4-BE49-F238E27FC236}">
                <a16:creationId xmlns:a16="http://schemas.microsoft.com/office/drawing/2014/main" id="{9855F9A6-DC55-2086-A39F-97441F1700A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>
            <a:extLst>
              <a:ext uri="{FF2B5EF4-FFF2-40B4-BE49-F238E27FC236}">
                <a16:creationId xmlns:a16="http://schemas.microsoft.com/office/drawing/2014/main" id="{00646ED9-DF9A-944B-B1A4-7616F420F53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D91A2DDD-F190-D0B1-B9FD-675174D3EAA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9CA4A4-B721-4292-A674-4FDA46DB758C}" type="slidenum">
              <a:rPr lang="pl-PL" smtClean="0"/>
              <a:t>7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47856393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0D7175-8AEB-BF48-3C54-00DBA24137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>
            <a:extLst>
              <a:ext uri="{FF2B5EF4-FFF2-40B4-BE49-F238E27FC236}">
                <a16:creationId xmlns:a16="http://schemas.microsoft.com/office/drawing/2014/main" id="{3E3B02E1-D969-069D-AD20-1DD134514A3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>
            <a:extLst>
              <a:ext uri="{FF2B5EF4-FFF2-40B4-BE49-F238E27FC236}">
                <a16:creationId xmlns:a16="http://schemas.microsoft.com/office/drawing/2014/main" id="{93C345F6-2E0B-D3E9-C7B4-EF46A392AA9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BE757A2D-CEE2-E0B8-D5C4-677BAF12FB6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B0F54BB-6727-475F-9FD5-ED33A44F2811}" type="slidenum">
              <a:rPr lang="pl-PL" altLang="pl-PL" smtClean="0"/>
              <a:pPr>
                <a:defRPr/>
              </a:pPr>
              <a:t>8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338194792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A1ADC2-F2E7-3CE7-A88B-47387B2686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>
            <a:extLst>
              <a:ext uri="{FF2B5EF4-FFF2-40B4-BE49-F238E27FC236}">
                <a16:creationId xmlns:a16="http://schemas.microsoft.com/office/drawing/2014/main" id="{4AB0BF5B-0F6B-E881-8EBB-8462F0CBC7C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004888" y="685800"/>
            <a:ext cx="4848225" cy="3429000"/>
          </a:xfrm>
        </p:spPr>
      </p:sp>
      <p:sp>
        <p:nvSpPr>
          <p:cNvPr id="3" name="Symbol zastępczy notatek 2">
            <a:extLst>
              <a:ext uri="{FF2B5EF4-FFF2-40B4-BE49-F238E27FC236}">
                <a16:creationId xmlns:a16="http://schemas.microsoft.com/office/drawing/2014/main" id="{3A6821B7-EA50-AB48-1B84-802AF245364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4909748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17" Type="http://schemas.openxmlformats.org/officeDocument/2006/relationships/image" Target="../media/image22.png"/><Relationship Id="rId2" Type="http://schemas.openxmlformats.org/officeDocument/2006/relationships/image" Target="../media/image4.png"/><Relationship Id="rId16" Type="http://schemas.openxmlformats.org/officeDocument/2006/relationships/image" Target="../media/image2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5" Type="http://schemas.openxmlformats.org/officeDocument/2006/relationships/image" Target="../media/image2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Relationship Id="rId14" Type="http://schemas.openxmlformats.org/officeDocument/2006/relationships/image" Target="../media/image19.png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9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12" Type="http://schemas.openxmlformats.org/officeDocument/2006/relationships/image" Target="../media/image18.png"/><Relationship Id="rId2" Type="http://schemas.openxmlformats.org/officeDocument/2006/relationships/image" Target="../media/image8.png"/><Relationship Id="rId16" Type="http://schemas.openxmlformats.org/officeDocument/2006/relationships/image" Target="../media/image2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5" Type="http://schemas.openxmlformats.org/officeDocument/2006/relationships/image" Target="../media/image21.pn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Relationship Id="rId14" Type="http://schemas.openxmlformats.org/officeDocument/2006/relationships/image" Target="../media/image20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10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 (długi tytuł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>
            <a:extLst>
              <a:ext uri="{FF2B5EF4-FFF2-40B4-BE49-F238E27FC236}">
                <a16:creationId xmlns:a16="http://schemas.microsoft.com/office/drawing/2014/main" id="{B2730D38-E5A9-7471-3D54-D6038BF6D7C7}"/>
              </a:ext>
            </a:extLst>
          </p:cNvPr>
          <p:cNvSpPr/>
          <p:nvPr userDrawn="1"/>
        </p:nvSpPr>
        <p:spPr>
          <a:xfrm>
            <a:off x="1027113" y="1973263"/>
            <a:ext cx="8639175" cy="4327525"/>
          </a:xfrm>
          <a:prstGeom prst="rect">
            <a:avLst/>
          </a:prstGeom>
          <a:solidFill>
            <a:srgbClr val="BDBD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l-PL"/>
          </a:p>
        </p:txBody>
      </p:sp>
      <p:sp>
        <p:nvSpPr>
          <p:cNvPr id="5" name="Prostokąt 4">
            <a:extLst>
              <a:ext uri="{FF2B5EF4-FFF2-40B4-BE49-F238E27FC236}">
                <a16:creationId xmlns:a16="http://schemas.microsoft.com/office/drawing/2014/main" id="{77D55CA3-7F74-5CB7-CE0D-4EE6B5B4DDBB}"/>
              </a:ext>
            </a:extLst>
          </p:cNvPr>
          <p:cNvSpPr/>
          <p:nvPr userDrawn="1"/>
        </p:nvSpPr>
        <p:spPr>
          <a:xfrm>
            <a:off x="0" y="0"/>
            <a:ext cx="4986338" cy="269398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l-PL"/>
          </a:p>
        </p:txBody>
      </p:sp>
      <p:pic>
        <p:nvPicPr>
          <p:cNvPr id="6" name="Obraz 10" descr="Obraz zawierający tekst&#10;&#10;Opis wygenerowany automatycznie">
            <a:extLst>
              <a:ext uri="{FF2B5EF4-FFF2-40B4-BE49-F238E27FC236}">
                <a16:creationId xmlns:a16="http://schemas.microsoft.com/office/drawing/2014/main" id="{006C04D2-107A-BCE9-C207-DB50E5B4CCB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113" y="1973263"/>
            <a:ext cx="3959225" cy="720725"/>
          </a:xfrm>
          <a:prstGeom prst="rect">
            <a:avLst/>
          </a:prstGeom>
          <a:solidFill>
            <a:srgbClr val="3E3EB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Obraz 12">
            <a:extLst>
              <a:ext uri="{FF2B5EF4-FFF2-40B4-BE49-F238E27FC236}">
                <a16:creationId xmlns:a16="http://schemas.microsoft.com/office/drawing/2014/main" id="{970A86B6-99C4-5470-920D-CE74DB0595D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900" y="539750"/>
            <a:ext cx="1081088" cy="1081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Obraz 13">
            <a:extLst>
              <a:ext uri="{FF2B5EF4-FFF2-40B4-BE49-F238E27FC236}">
                <a16:creationId xmlns:a16="http://schemas.microsoft.com/office/drawing/2014/main" id="{977419B7-7FF6-E590-F5D9-3364AF12E50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5025" y="539750"/>
            <a:ext cx="1081088" cy="1081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Obraz 14">
            <a:extLst>
              <a:ext uri="{FF2B5EF4-FFF2-40B4-BE49-F238E27FC236}">
                <a16:creationId xmlns:a16="http://schemas.microsoft.com/office/drawing/2014/main" id="{AB949CE0-C342-20F2-6EE5-F75136DEBB97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4738" y="539750"/>
            <a:ext cx="1079500" cy="1081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Obraz 15">
            <a:extLst>
              <a:ext uri="{FF2B5EF4-FFF2-40B4-BE49-F238E27FC236}">
                <a16:creationId xmlns:a16="http://schemas.microsoft.com/office/drawing/2014/main" id="{C00CCD4E-465C-9EC5-39E6-478597F131E9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163" y="6370638"/>
            <a:ext cx="1620837" cy="949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Obraz 16">
            <a:extLst>
              <a:ext uri="{FF2B5EF4-FFF2-40B4-BE49-F238E27FC236}">
                <a16:creationId xmlns:a16="http://schemas.microsoft.com/office/drawing/2014/main" id="{B460CF82-7A62-361F-0E2F-3A88B69147EA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2338" y="6370638"/>
            <a:ext cx="2633662" cy="949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Obraz 17">
            <a:extLst>
              <a:ext uri="{FF2B5EF4-FFF2-40B4-BE49-F238E27FC236}">
                <a16:creationId xmlns:a16="http://schemas.microsoft.com/office/drawing/2014/main" id="{E59F1ED2-80D3-A4AB-30CC-717E9020540C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2688" y="6370638"/>
            <a:ext cx="2239962" cy="950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85877" y="3059113"/>
            <a:ext cx="7920115" cy="1107677"/>
          </a:xfrm>
        </p:spPr>
        <p:txBody>
          <a:bodyPr>
            <a:normAutofit/>
          </a:bodyPr>
          <a:lstStyle>
            <a:lvl1pPr algn="l">
              <a:lnSpc>
                <a:spcPts val="4000"/>
              </a:lnSpc>
              <a:defRPr sz="32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85888" y="4861794"/>
            <a:ext cx="7920037" cy="1080000"/>
          </a:xfrm>
        </p:spPr>
        <p:txBody>
          <a:bodyPr>
            <a:normAutofit/>
          </a:bodyPr>
          <a:lstStyle>
            <a:lvl1pPr marL="0" indent="0" algn="l">
              <a:lnSpc>
                <a:spcPts val="3500"/>
              </a:lnSpc>
              <a:buNone/>
              <a:defRPr sz="2800" b="1">
                <a:solidFill>
                  <a:schemeClr val="tx2"/>
                </a:solidFill>
              </a:defRPr>
            </a:lvl1pPr>
            <a:lvl2pPr marL="503972" indent="0" algn="ctr">
              <a:buNone/>
              <a:defRPr sz="2205"/>
            </a:lvl2pPr>
            <a:lvl3pPr marL="1007943" indent="0" algn="ctr">
              <a:buNone/>
              <a:defRPr sz="1984"/>
            </a:lvl3pPr>
            <a:lvl4pPr marL="1511915" indent="0" algn="ctr">
              <a:buNone/>
              <a:defRPr sz="1764"/>
            </a:lvl4pPr>
            <a:lvl5pPr marL="2015886" indent="0" algn="ctr">
              <a:buNone/>
              <a:defRPr sz="1764"/>
            </a:lvl5pPr>
            <a:lvl6pPr marL="2519858" indent="0" algn="ctr">
              <a:buNone/>
              <a:defRPr sz="1764"/>
            </a:lvl6pPr>
            <a:lvl7pPr marL="3023829" indent="0" algn="ctr">
              <a:buNone/>
              <a:defRPr sz="1764"/>
            </a:lvl7pPr>
            <a:lvl8pPr marL="3527801" indent="0" algn="ctr">
              <a:buNone/>
              <a:defRPr sz="1764"/>
            </a:lvl8pPr>
            <a:lvl9pPr marL="4031772" indent="0" algn="ctr">
              <a:buNone/>
              <a:defRPr sz="1764"/>
            </a:lvl9pPr>
          </a:lstStyle>
          <a:p>
            <a:r>
              <a:rPr lang="pl-PL"/>
              <a:t>Kliknij, aby edytować styl wzorca podtytułu</a:t>
            </a:r>
            <a:endParaRPr lang="en-US" dirty="0"/>
          </a:p>
        </p:txBody>
      </p:sp>
      <p:sp>
        <p:nvSpPr>
          <p:cNvPr id="13" name="Date Placeholder 3">
            <a:extLst>
              <a:ext uri="{FF2B5EF4-FFF2-40B4-BE49-F238E27FC236}">
                <a16:creationId xmlns:a16="http://schemas.microsoft.com/office/drawing/2014/main" id="{6E19FAB3-F003-8736-E7CD-E490AA03D7B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866063" y="539750"/>
            <a:ext cx="1798637" cy="349250"/>
          </a:xfrm>
          <a:prstGeom prst="rect">
            <a:avLst/>
          </a:prstGeom>
        </p:spPr>
        <p:txBody>
          <a:bodyPr lIns="0" tIns="0" rIns="0" bIns="0"/>
          <a:lstStyle>
            <a:lvl1pPr algn="r" eaLnBrk="1" fontAlgn="auto" hangingPunct="1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defRPr sz="1400">
                <a:solidFill>
                  <a:schemeClr val="tx2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</a:lstStyle>
          <a:p>
            <a:pPr>
              <a:defRPr/>
            </a:pPr>
            <a:fld id="{8A6B2964-CF72-417C-92A5-962D14C2EA66}" type="datetime1">
              <a:rPr lang="pl-PL"/>
              <a:pPr>
                <a:defRPr/>
              </a:pPr>
              <a:t>09.12.2025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275948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Slajd - tytuł + 2 elementy zawartości z paski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ostokąt 4">
            <a:extLst>
              <a:ext uri="{FF2B5EF4-FFF2-40B4-BE49-F238E27FC236}">
                <a16:creationId xmlns:a16="http://schemas.microsoft.com/office/drawing/2014/main" id="{6E2C80A2-9629-695F-723F-E8BE4BCD0B54}"/>
              </a:ext>
            </a:extLst>
          </p:cNvPr>
          <p:cNvSpPr/>
          <p:nvPr userDrawn="1"/>
        </p:nvSpPr>
        <p:spPr>
          <a:xfrm>
            <a:off x="1025525" y="0"/>
            <a:ext cx="1079500" cy="179388"/>
          </a:xfrm>
          <a:prstGeom prst="rect">
            <a:avLst/>
          </a:prstGeom>
          <a:solidFill>
            <a:srgbClr val="3E3EBC"/>
          </a:solidFill>
          <a:ln>
            <a:solidFill>
              <a:srgbClr val="3E3E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l-PL"/>
          </a:p>
        </p:txBody>
      </p:sp>
      <p:sp>
        <p:nvSpPr>
          <p:cNvPr id="6" name="Prostokąt 5">
            <a:extLst>
              <a:ext uri="{FF2B5EF4-FFF2-40B4-BE49-F238E27FC236}">
                <a16:creationId xmlns:a16="http://schemas.microsoft.com/office/drawing/2014/main" id="{FA8C071A-B719-ECA3-A9BC-3D1C1DFCAD4B}"/>
              </a:ext>
            </a:extLst>
          </p:cNvPr>
          <p:cNvSpPr/>
          <p:nvPr userDrawn="1"/>
        </p:nvSpPr>
        <p:spPr>
          <a:xfrm>
            <a:off x="2105025" y="0"/>
            <a:ext cx="7559675" cy="179388"/>
          </a:xfrm>
          <a:prstGeom prst="rect">
            <a:avLst/>
          </a:prstGeom>
          <a:solidFill>
            <a:srgbClr val="554B97"/>
          </a:solidFill>
          <a:ln>
            <a:solidFill>
              <a:srgbClr val="554B9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l-PL"/>
          </a:p>
        </p:txBody>
      </p:sp>
      <p:sp>
        <p:nvSpPr>
          <p:cNvPr id="7" name="Prostokąt 6">
            <a:extLst>
              <a:ext uri="{FF2B5EF4-FFF2-40B4-BE49-F238E27FC236}">
                <a16:creationId xmlns:a16="http://schemas.microsoft.com/office/drawing/2014/main" id="{5BE31E0A-2CB3-78E2-8774-31A64E5F053E}"/>
              </a:ext>
            </a:extLst>
          </p:cNvPr>
          <p:cNvSpPr/>
          <p:nvPr userDrawn="1"/>
        </p:nvSpPr>
        <p:spPr>
          <a:xfrm>
            <a:off x="8585200" y="7380288"/>
            <a:ext cx="1079500" cy="179387"/>
          </a:xfrm>
          <a:prstGeom prst="rect">
            <a:avLst/>
          </a:prstGeom>
          <a:solidFill>
            <a:srgbClr val="BDBDE9"/>
          </a:solidFill>
          <a:ln>
            <a:solidFill>
              <a:srgbClr val="BDBDE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l-PL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25906" y="1979837"/>
            <a:ext cx="4140000" cy="4680018"/>
          </a:xfrm>
        </p:spPr>
        <p:txBody>
          <a:bodyPr/>
          <a:lstStyle/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25906" y="1979613"/>
            <a:ext cx="4140000" cy="4680226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</p:txBody>
      </p:sp>
      <p:sp>
        <p:nvSpPr>
          <p:cNvPr id="8" name="Symbol zastępczy numeru slajdu 4">
            <a:extLst>
              <a:ext uri="{FF2B5EF4-FFF2-40B4-BE49-F238E27FC236}">
                <a16:creationId xmlns:a16="http://schemas.microsoft.com/office/drawing/2014/main" id="{4FC1BAB0-3474-D04B-02ED-E2A0408D423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1AACD4-1935-4594-B09B-D604099FBDC6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24979046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lajd - tytuł + zdjęcie + zawartość z paski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>
            <a:extLst>
              <a:ext uri="{FF2B5EF4-FFF2-40B4-BE49-F238E27FC236}">
                <a16:creationId xmlns:a16="http://schemas.microsoft.com/office/drawing/2014/main" id="{B2EE699A-F706-7E17-10A2-58E398FBC02C}"/>
              </a:ext>
            </a:extLst>
          </p:cNvPr>
          <p:cNvSpPr/>
          <p:nvPr userDrawn="1"/>
        </p:nvSpPr>
        <p:spPr>
          <a:xfrm>
            <a:off x="1025525" y="0"/>
            <a:ext cx="1079500" cy="179388"/>
          </a:xfrm>
          <a:prstGeom prst="rect">
            <a:avLst/>
          </a:prstGeom>
          <a:solidFill>
            <a:srgbClr val="3E3EBC"/>
          </a:solidFill>
          <a:ln>
            <a:solidFill>
              <a:srgbClr val="3E3E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l-PL"/>
          </a:p>
        </p:txBody>
      </p:sp>
      <p:sp>
        <p:nvSpPr>
          <p:cNvPr id="5" name="Prostokąt 4">
            <a:extLst>
              <a:ext uri="{FF2B5EF4-FFF2-40B4-BE49-F238E27FC236}">
                <a16:creationId xmlns:a16="http://schemas.microsoft.com/office/drawing/2014/main" id="{98DD9EDF-CB7F-FF5C-25AA-FC99C843CABB}"/>
              </a:ext>
            </a:extLst>
          </p:cNvPr>
          <p:cNvSpPr/>
          <p:nvPr userDrawn="1"/>
        </p:nvSpPr>
        <p:spPr>
          <a:xfrm>
            <a:off x="2105025" y="0"/>
            <a:ext cx="7559675" cy="179388"/>
          </a:xfrm>
          <a:prstGeom prst="rect">
            <a:avLst/>
          </a:prstGeom>
          <a:solidFill>
            <a:srgbClr val="554B97"/>
          </a:solidFill>
          <a:ln>
            <a:solidFill>
              <a:srgbClr val="554B9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l-PL"/>
          </a:p>
        </p:txBody>
      </p:sp>
      <p:sp>
        <p:nvSpPr>
          <p:cNvPr id="6" name="Prostokąt 5">
            <a:extLst>
              <a:ext uri="{FF2B5EF4-FFF2-40B4-BE49-F238E27FC236}">
                <a16:creationId xmlns:a16="http://schemas.microsoft.com/office/drawing/2014/main" id="{4AB7ECF7-5F2A-8E43-E254-7C13376942FB}"/>
              </a:ext>
            </a:extLst>
          </p:cNvPr>
          <p:cNvSpPr/>
          <p:nvPr userDrawn="1"/>
        </p:nvSpPr>
        <p:spPr>
          <a:xfrm>
            <a:off x="8585200" y="7380288"/>
            <a:ext cx="1079500" cy="179387"/>
          </a:xfrm>
          <a:prstGeom prst="rect">
            <a:avLst/>
          </a:prstGeom>
          <a:solidFill>
            <a:srgbClr val="BDBDE9"/>
          </a:solidFill>
          <a:ln>
            <a:solidFill>
              <a:srgbClr val="BDBDE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l-PL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45906" y="899836"/>
            <a:ext cx="4320000" cy="1080001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45906" y="1979837"/>
            <a:ext cx="4320382" cy="4680002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</p:txBody>
      </p:sp>
      <p:sp>
        <p:nvSpPr>
          <p:cNvPr id="7" name="Symbol zastępczy obrazu 6"/>
          <p:cNvSpPr>
            <a:spLocks noGrp="1"/>
          </p:cNvSpPr>
          <p:nvPr>
            <p:ph type="pic" sz="quarter" idx="11"/>
          </p:nvPr>
        </p:nvSpPr>
        <p:spPr>
          <a:xfrm>
            <a:off x="0" y="900113"/>
            <a:ext cx="4986338" cy="5759726"/>
          </a:xfrm>
          <a:solidFill>
            <a:schemeClr val="bg1">
              <a:lumMod val="95000"/>
            </a:schemeClr>
          </a:solidFill>
        </p:spPr>
        <p:txBody>
          <a:bodyPr rtlCol="0" anchor="ctr">
            <a:normAutofit/>
          </a:bodyPr>
          <a:lstStyle>
            <a:lvl1pPr algn="ctr">
              <a:buFont typeface="Arial" panose="020B0604020202020204" pitchFamily="34" charset="0"/>
              <a:buNone/>
              <a:defRPr sz="1000"/>
            </a:lvl1pPr>
          </a:lstStyle>
          <a:p>
            <a:pPr lvl="0"/>
            <a:r>
              <a:rPr lang="pl-PL" noProof="0"/>
              <a:t>Kliknij ikonę, aby dodać obraz</a:t>
            </a:r>
            <a:endParaRPr lang="pl-PL" noProof="0" dirty="0"/>
          </a:p>
        </p:txBody>
      </p:sp>
      <p:sp>
        <p:nvSpPr>
          <p:cNvPr id="8" name="Symbol zastępczy numeru slajdu 4">
            <a:extLst>
              <a:ext uri="{FF2B5EF4-FFF2-40B4-BE49-F238E27FC236}">
                <a16:creationId xmlns:a16="http://schemas.microsoft.com/office/drawing/2014/main" id="{4C2649F0-26E5-6853-C3EE-9A371F7CA9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4DC56F-5EC6-4779-B8AE-9F497CE56919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240698743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1_Slajd - tytuł + zawartość bez pas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>
            <a:extLst>
              <a:ext uri="{FF2B5EF4-FFF2-40B4-BE49-F238E27FC236}">
                <a16:creationId xmlns:a16="http://schemas.microsoft.com/office/drawing/2014/main" id="{E3E37C2E-F500-C5C4-5C95-EF85C157471A}"/>
              </a:ext>
            </a:extLst>
          </p:cNvPr>
          <p:cNvSpPr/>
          <p:nvPr userDrawn="1"/>
        </p:nvSpPr>
        <p:spPr>
          <a:xfrm>
            <a:off x="8585200" y="7380288"/>
            <a:ext cx="1081088" cy="17938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l-PL"/>
          </a:p>
        </p:txBody>
      </p:sp>
      <p:sp>
        <p:nvSpPr>
          <p:cNvPr id="5" name="Prostokąt 4">
            <a:extLst>
              <a:ext uri="{FF2B5EF4-FFF2-40B4-BE49-F238E27FC236}">
                <a16:creationId xmlns:a16="http://schemas.microsoft.com/office/drawing/2014/main" id="{51F0E33A-13B1-E7B3-25B6-AB01A5D4489E}"/>
              </a:ext>
            </a:extLst>
          </p:cNvPr>
          <p:cNvSpPr/>
          <p:nvPr userDrawn="1"/>
        </p:nvSpPr>
        <p:spPr>
          <a:xfrm>
            <a:off x="8585200" y="7380288"/>
            <a:ext cx="1079500" cy="179387"/>
          </a:xfrm>
          <a:prstGeom prst="rect">
            <a:avLst/>
          </a:prstGeom>
          <a:solidFill>
            <a:srgbClr val="BDBDE9"/>
          </a:solidFill>
          <a:ln>
            <a:solidFill>
              <a:srgbClr val="BDBDE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l-PL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</p:txBody>
      </p:sp>
      <p:sp>
        <p:nvSpPr>
          <p:cNvPr id="6" name="Symbol zastępczy numeru slajdu 4">
            <a:extLst>
              <a:ext uri="{FF2B5EF4-FFF2-40B4-BE49-F238E27FC236}">
                <a16:creationId xmlns:a16="http://schemas.microsoft.com/office/drawing/2014/main" id="{0BE43D26-630A-3E41-1D96-9E719EE2F26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F42D27-7C08-42B2-A660-8D480D28AFF8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310055265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1_Slajd - tytuł + 2 elementy zawartości bez pas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ostokąt 4">
            <a:extLst>
              <a:ext uri="{FF2B5EF4-FFF2-40B4-BE49-F238E27FC236}">
                <a16:creationId xmlns:a16="http://schemas.microsoft.com/office/drawing/2014/main" id="{F226233A-7F78-0743-7F6B-B3BF691AC1C8}"/>
              </a:ext>
            </a:extLst>
          </p:cNvPr>
          <p:cNvSpPr/>
          <p:nvPr userDrawn="1"/>
        </p:nvSpPr>
        <p:spPr>
          <a:xfrm>
            <a:off x="8585200" y="7380288"/>
            <a:ext cx="1081088" cy="17938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l-PL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25906" y="1979837"/>
            <a:ext cx="4140000" cy="468001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25906" y="1979613"/>
            <a:ext cx="4140000" cy="4680226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</p:txBody>
      </p:sp>
      <p:sp>
        <p:nvSpPr>
          <p:cNvPr id="6" name="Symbol zastępczy numeru slajdu 4">
            <a:extLst>
              <a:ext uri="{FF2B5EF4-FFF2-40B4-BE49-F238E27FC236}">
                <a16:creationId xmlns:a16="http://schemas.microsoft.com/office/drawing/2014/main" id="{9B2FFA07-704C-E982-2705-4DF055D156D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0E51C2-DA85-4B3F-89E1-1C82D2A3FFF3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8666000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lajd końc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ostokąt 2">
            <a:extLst>
              <a:ext uri="{FF2B5EF4-FFF2-40B4-BE49-F238E27FC236}">
                <a16:creationId xmlns:a16="http://schemas.microsoft.com/office/drawing/2014/main" id="{A82A406C-573A-C610-465C-38169DCFDD13}"/>
              </a:ext>
            </a:extLst>
          </p:cNvPr>
          <p:cNvSpPr/>
          <p:nvPr userDrawn="1"/>
        </p:nvSpPr>
        <p:spPr>
          <a:xfrm>
            <a:off x="2465388" y="4500563"/>
            <a:ext cx="8226425" cy="1800225"/>
          </a:xfrm>
          <a:prstGeom prst="rect">
            <a:avLst/>
          </a:prstGeom>
          <a:solidFill>
            <a:srgbClr val="BDBD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l-PL"/>
          </a:p>
        </p:txBody>
      </p:sp>
      <p:pic>
        <p:nvPicPr>
          <p:cNvPr id="4" name="Obraz 8" descr="Obraz zawierający tekst&#10;&#10;Opis wygenerowany automatycznie">
            <a:extLst>
              <a:ext uri="{FF2B5EF4-FFF2-40B4-BE49-F238E27FC236}">
                <a16:creationId xmlns:a16="http://schemas.microsoft.com/office/drawing/2014/main" id="{315CB2AE-2B66-AE8F-4815-9EC616DE080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6975" y="4500563"/>
            <a:ext cx="3959225" cy="720725"/>
          </a:xfrm>
          <a:prstGeom prst="rect">
            <a:avLst/>
          </a:prstGeom>
          <a:solidFill>
            <a:srgbClr val="3E3EB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Obraz 10">
            <a:extLst>
              <a:ext uri="{FF2B5EF4-FFF2-40B4-BE49-F238E27FC236}">
                <a16:creationId xmlns:a16="http://schemas.microsoft.com/office/drawing/2014/main" id="{E477DB40-0FEF-3C81-9CEF-5187356751F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163" y="6370638"/>
            <a:ext cx="1620837" cy="949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Obraz 12">
            <a:extLst>
              <a:ext uri="{FF2B5EF4-FFF2-40B4-BE49-F238E27FC236}">
                <a16:creationId xmlns:a16="http://schemas.microsoft.com/office/drawing/2014/main" id="{1B726731-63E0-A81F-D896-1E09C1C413A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2338" y="6370638"/>
            <a:ext cx="2633662" cy="949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Obraz 13">
            <a:extLst>
              <a:ext uri="{FF2B5EF4-FFF2-40B4-BE49-F238E27FC236}">
                <a16:creationId xmlns:a16="http://schemas.microsoft.com/office/drawing/2014/main" id="{8FA6312E-1CC0-9BB3-1E4F-677250C76D34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2688" y="6370638"/>
            <a:ext cx="2239962" cy="950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Symbol zastępczy obrazu 10"/>
          <p:cNvSpPr>
            <a:spLocks noGrp="1"/>
          </p:cNvSpPr>
          <p:nvPr>
            <p:ph type="pic" sz="quarter" idx="10"/>
          </p:nvPr>
        </p:nvSpPr>
        <p:spPr>
          <a:xfrm>
            <a:off x="1025525" y="0"/>
            <a:ext cx="8640763" cy="5221288"/>
          </a:xfrm>
          <a:custGeom>
            <a:avLst/>
            <a:gdLst>
              <a:gd name="connsiteX0" fmla="*/ 0 w 8640763"/>
              <a:gd name="connsiteY0" fmla="*/ 0 h 5221288"/>
              <a:gd name="connsiteX1" fmla="*/ 8640763 w 8640763"/>
              <a:gd name="connsiteY1" fmla="*/ 0 h 5221288"/>
              <a:gd name="connsiteX2" fmla="*/ 8640763 w 8640763"/>
              <a:gd name="connsiteY2" fmla="*/ 4500563 h 5221288"/>
              <a:gd name="connsiteX3" fmla="*/ 1439863 w 8640763"/>
              <a:gd name="connsiteY3" fmla="*/ 4500563 h 5221288"/>
              <a:gd name="connsiteX4" fmla="*/ 1439863 w 8640763"/>
              <a:gd name="connsiteY4" fmla="*/ 5221288 h 5221288"/>
              <a:gd name="connsiteX5" fmla="*/ 0 w 8640763"/>
              <a:gd name="connsiteY5" fmla="*/ 5221288 h 5221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640763" h="5221288">
                <a:moveTo>
                  <a:pt x="0" y="0"/>
                </a:moveTo>
                <a:lnTo>
                  <a:pt x="8640763" y="0"/>
                </a:lnTo>
                <a:lnTo>
                  <a:pt x="8640763" y="4500563"/>
                </a:lnTo>
                <a:lnTo>
                  <a:pt x="1439863" y="4500563"/>
                </a:lnTo>
                <a:lnTo>
                  <a:pt x="1439863" y="5221288"/>
                </a:lnTo>
                <a:lnTo>
                  <a:pt x="0" y="5221288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rtlCol="0" anchor="ctr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1000"/>
            </a:lvl1pPr>
          </a:lstStyle>
          <a:p>
            <a:pPr lvl="0"/>
            <a:r>
              <a:rPr lang="pl-PL" noProof="0"/>
              <a:t>Kliknij ikonę, aby dodać obraz</a:t>
            </a:r>
            <a:endParaRPr lang="pl-PL" noProof="0" dirty="0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825750" y="5593629"/>
            <a:ext cx="7559675" cy="705572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381676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ytuł i zawartość opcja n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3A4F283-C374-644F-B87D-EC41E38948E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35062" y="402483"/>
            <a:ext cx="9221689" cy="1461188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chemeClr val="accent6">
                    <a:lumMod val="50000"/>
                  </a:schemeClr>
                </a:solidFill>
                <a:latin typeface="+mn-lt"/>
              </a:defRPr>
            </a:lvl1pPr>
          </a:lstStyle>
          <a:p>
            <a:r>
              <a:rPr lang="pl-PL" dirty="0"/>
              <a:t>Tytuł</a:t>
            </a:r>
            <a:endParaRPr lang="en-IE" dirty="0"/>
          </a:p>
        </p:txBody>
      </p:sp>
      <p:sp>
        <p:nvSpPr>
          <p:cNvPr id="12" name="Prostokąt 11">
            <a:extLst>
              <a:ext uri="{FF2B5EF4-FFF2-40B4-BE49-F238E27FC236}">
                <a16:creationId xmlns:a16="http://schemas.microsoft.com/office/drawing/2014/main" id="{2888156D-0384-6441-AAD1-3BA56189CE9F}"/>
              </a:ext>
            </a:extLst>
          </p:cNvPr>
          <p:cNvSpPr/>
          <p:nvPr userDrawn="1"/>
        </p:nvSpPr>
        <p:spPr>
          <a:xfrm>
            <a:off x="756920" y="377284"/>
            <a:ext cx="1116646" cy="50397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3" name="Symbol zastępczy tekstu 2">
            <a:extLst>
              <a:ext uri="{FF2B5EF4-FFF2-40B4-BE49-F238E27FC236}">
                <a16:creationId xmlns:a16="http://schemas.microsoft.com/office/drawing/2014/main" id="{CA556842-5889-3B47-8930-B8DAAE2D6A33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756920" y="2181948"/>
            <a:ext cx="4373528" cy="3684451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228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  <a:lvl2pPr marL="400964" indent="0">
              <a:buNone/>
              <a:defRPr sz="1754">
                <a:solidFill>
                  <a:schemeClr val="tx1">
                    <a:tint val="75000"/>
                  </a:schemeClr>
                </a:solidFill>
              </a:defRPr>
            </a:lvl2pPr>
            <a:lvl3pPr marL="801929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3pPr>
            <a:lvl4pPr marL="1202893" indent="0">
              <a:buNone/>
              <a:defRPr sz="1403">
                <a:solidFill>
                  <a:schemeClr val="tx1">
                    <a:tint val="75000"/>
                  </a:schemeClr>
                </a:solidFill>
              </a:defRPr>
            </a:lvl4pPr>
            <a:lvl5pPr marL="1603858" indent="0">
              <a:buNone/>
              <a:defRPr sz="1403">
                <a:solidFill>
                  <a:schemeClr val="tx1">
                    <a:tint val="75000"/>
                  </a:schemeClr>
                </a:solidFill>
              </a:defRPr>
            </a:lvl5pPr>
            <a:lvl6pPr marL="2004822" indent="0">
              <a:buNone/>
              <a:defRPr sz="1403">
                <a:solidFill>
                  <a:schemeClr val="tx1">
                    <a:tint val="75000"/>
                  </a:schemeClr>
                </a:solidFill>
              </a:defRPr>
            </a:lvl6pPr>
            <a:lvl7pPr marL="2405786" indent="0">
              <a:buNone/>
              <a:defRPr sz="1403">
                <a:solidFill>
                  <a:schemeClr val="tx1">
                    <a:tint val="75000"/>
                  </a:schemeClr>
                </a:solidFill>
              </a:defRPr>
            </a:lvl7pPr>
            <a:lvl8pPr marL="2806751" indent="0">
              <a:buNone/>
              <a:defRPr sz="1403">
                <a:solidFill>
                  <a:schemeClr val="tx1">
                    <a:tint val="75000"/>
                  </a:schemeClr>
                </a:solidFill>
              </a:defRPr>
            </a:lvl8pPr>
            <a:lvl9pPr marL="3207715" indent="0">
              <a:buNone/>
              <a:defRPr sz="140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dirty="0" err="1"/>
              <a:t>Sed</a:t>
            </a:r>
            <a:r>
              <a:rPr lang="pl-PL" dirty="0"/>
              <a:t> </a:t>
            </a:r>
            <a:r>
              <a:rPr lang="pl-PL" dirty="0" err="1"/>
              <a:t>ut</a:t>
            </a:r>
            <a:r>
              <a:rPr lang="pl-PL" dirty="0"/>
              <a:t> </a:t>
            </a:r>
            <a:r>
              <a:rPr lang="pl-PL" dirty="0" err="1"/>
              <a:t>perspiciatis</a:t>
            </a:r>
            <a:r>
              <a:rPr lang="pl-PL" dirty="0"/>
              <a:t> </a:t>
            </a:r>
            <a:r>
              <a:rPr lang="pl-PL" dirty="0" err="1"/>
              <a:t>unde</a:t>
            </a:r>
            <a:r>
              <a:rPr lang="pl-PL" dirty="0"/>
              <a:t> </a:t>
            </a:r>
            <a:r>
              <a:rPr lang="pl-PL" dirty="0" err="1"/>
              <a:t>omnis</a:t>
            </a:r>
            <a:r>
              <a:rPr lang="pl-PL" dirty="0"/>
              <a:t> </a:t>
            </a:r>
            <a:r>
              <a:rPr lang="pl-PL" dirty="0" err="1"/>
              <a:t>iste</a:t>
            </a:r>
            <a:r>
              <a:rPr lang="pl-PL" dirty="0"/>
              <a:t> </a:t>
            </a:r>
            <a:r>
              <a:rPr lang="pl-PL" dirty="0" err="1"/>
              <a:t>natus</a:t>
            </a:r>
            <a:r>
              <a:rPr lang="pl-PL" dirty="0"/>
              <a:t> error sit </a:t>
            </a:r>
            <a:r>
              <a:rPr lang="pl-PL" dirty="0" err="1"/>
              <a:t>voluptatem</a:t>
            </a:r>
            <a:r>
              <a:rPr lang="pl-PL" dirty="0"/>
              <a:t> </a:t>
            </a:r>
            <a:r>
              <a:rPr lang="pl-PL" dirty="0" err="1"/>
              <a:t>accusantium</a:t>
            </a:r>
            <a:r>
              <a:rPr lang="pl-PL" dirty="0"/>
              <a:t> </a:t>
            </a:r>
            <a:r>
              <a:rPr lang="pl-PL" dirty="0" err="1"/>
              <a:t>doloremque</a:t>
            </a:r>
            <a:r>
              <a:rPr lang="pl-PL" dirty="0"/>
              <a:t> </a:t>
            </a:r>
            <a:r>
              <a:rPr lang="pl-PL" dirty="0" err="1"/>
              <a:t>laudantium</a:t>
            </a:r>
            <a:r>
              <a:rPr lang="pl-PL" dirty="0"/>
              <a:t>, </a:t>
            </a:r>
            <a:r>
              <a:rPr lang="pl-PL" dirty="0" err="1"/>
              <a:t>totam</a:t>
            </a:r>
            <a:r>
              <a:rPr lang="pl-PL" dirty="0"/>
              <a:t> rem </a:t>
            </a:r>
            <a:r>
              <a:rPr lang="pl-PL" dirty="0" err="1"/>
              <a:t>aperiam</a:t>
            </a:r>
            <a:r>
              <a:rPr lang="pl-PL" dirty="0"/>
              <a:t>, </a:t>
            </a:r>
            <a:r>
              <a:rPr lang="pl-PL" dirty="0" err="1"/>
              <a:t>eaque</a:t>
            </a:r>
            <a:r>
              <a:rPr lang="pl-PL" dirty="0"/>
              <a:t> </a:t>
            </a:r>
            <a:r>
              <a:rPr lang="pl-PL" dirty="0" err="1"/>
              <a:t>ipsa</a:t>
            </a:r>
            <a:r>
              <a:rPr lang="pl-PL" dirty="0"/>
              <a:t> </a:t>
            </a:r>
            <a:r>
              <a:rPr lang="pl-PL" dirty="0" err="1"/>
              <a:t>quae</a:t>
            </a:r>
            <a:r>
              <a:rPr lang="pl-PL" dirty="0"/>
              <a:t> ab illo </a:t>
            </a:r>
            <a:r>
              <a:rPr lang="pl-PL" dirty="0" err="1"/>
              <a:t>inventore</a:t>
            </a:r>
            <a:r>
              <a:rPr lang="pl-PL" dirty="0"/>
              <a:t> </a:t>
            </a:r>
            <a:r>
              <a:rPr lang="pl-PL" dirty="0" err="1"/>
              <a:t>veritatis</a:t>
            </a:r>
            <a:r>
              <a:rPr lang="pl-PL" dirty="0"/>
              <a:t> et quasi </a:t>
            </a:r>
            <a:r>
              <a:rPr lang="pl-PL" dirty="0" err="1"/>
              <a:t>architecto</a:t>
            </a:r>
            <a:r>
              <a:rPr lang="pl-PL" dirty="0"/>
              <a:t> </a:t>
            </a:r>
            <a:r>
              <a:rPr lang="pl-PL" dirty="0" err="1"/>
              <a:t>beatae</a:t>
            </a:r>
            <a:r>
              <a:rPr lang="pl-PL" dirty="0"/>
              <a:t> vitae dicta </a:t>
            </a:r>
            <a:r>
              <a:rPr lang="pl-PL" dirty="0" err="1"/>
              <a:t>sunt</a:t>
            </a:r>
            <a:r>
              <a:rPr lang="pl-PL" dirty="0"/>
              <a:t> </a:t>
            </a:r>
            <a:r>
              <a:rPr lang="pl-PL" dirty="0" err="1"/>
              <a:t>explicabo</a:t>
            </a:r>
            <a:r>
              <a:rPr lang="pl-PL" dirty="0"/>
              <a:t>. </a:t>
            </a:r>
            <a:r>
              <a:rPr lang="pl-PL" dirty="0" err="1"/>
              <a:t>Nemo</a:t>
            </a:r>
            <a:r>
              <a:rPr lang="pl-PL" dirty="0"/>
              <a:t> </a:t>
            </a:r>
            <a:r>
              <a:rPr lang="pl-PL" dirty="0" err="1"/>
              <a:t>enim</a:t>
            </a:r>
            <a:r>
              <a:rPr lang="pl-PL" dirty="0"/>
              <a:t> </a:t>
            </a:r>
            <a:r>
              <a:rPr lang="pl-PL" dirty="0" err="1"/>
              <a:t>ipsam</a:t>
            </a:r>
            <a:r>
              <a:rPr lang="pl-PL" dirty="0"/>
              <a:t> </a:t>
            </a:r>
            <a:r>
              <a:rPr lang="pl-PL" dirty="0" err="1"/>
              <a:t>voluptatem</a:t>
            </a:r>
            <a:r>
              <a:rPr lang="pl-PL" dirty="0"/>
              <a:t> </a:t>
            </a:r>
            <a:r>
              <a:rPr lang="pl-PL" dirty="0" err="1"/>
              <a:t>quia</a:t>
            </a:r>
            <a:r>
              <a:rPr lang="pl-PL" dirty="0"/>
              <a:t> </a:t>
            </a:r>
            <a:r>
              <a:rPr lang="pl-PL" dirty="0" err="1"/>
              <a:t>voluptas</a:t>
            </a:r>
            <a:r>
              <a:rPr lang="pl-PL" dirty="0"/>
              <a:t> sit </a:t>
            </a:r>
            <a:r>
              <a:rPr lang="pl-PL" dirty="0" err="1"/>
              <a:t>aspernatur</a:t>
            </a:r>
            <a:r>
              <a:rPr lang="pl-PL" dirty="0"/>
              <a:t> aut </a:t>
            </a:r>
            <a:r>
              <a:rPr lang="pl-PL" dirty="0" err="1"/>
              <a:t>odit</a:t>
            </a:r>
            <a:r>
              <a:rPr lang="pl-PL" dirty="0"/>
              <a:t> aut </a:t>
            </a:r>
            <a:r>
              <a:rPr lang="pl-PL" dirty="0" err="1"/>
              <a:t>fugit</a:t>
            </a:r>
            <a:r>
              <a:rPr lang="pl-PL" dirty="0"/>
              <a:t>, </a:t>
            </a:r>
            <a:r>
              <a:rPr lang="pl-PL" dirty="0" err="1"/>
              <a:t>sed</a:t>
            </a:r>
            <a:r>
              <a:rPr lang="pl-PL" dirty="0"/>
              <a:t> </a:t>
            </a:r>
            <a:r>
              <a:rPr lang="pl-PL" dirty="0" err="1"/>
              <a:t>quia</a:t>
            </a:r>
            <a:r>
              <a:rPr lang="pl-PL" dirty="0"/>
              <a:t> </a:t>
            </a:r>
            <a:r>
              <a:rPr lang="pl-PL" dirty="0" err="1"/>
              <a:t>consequuntur</a:t>
            </a:r>
            <a:r>
              <a:rPr lang="pl-PL" dirty="0"/>
              <a:t> </a:t>
            </a:r>
            <a:r>
              <a:rPr lang="pl-PL" dirty="0" err="1"/>
              <a:t>magni</a:t>
            </a:r>
            <a:r>
              <a:rPr lang="pl-PL" dirty="0"/>
              <a:t> </a:t>
            </a:r>
            <a:r>
              <a:rPr lang="pl-PL" dirty="0" err="1"/>
              <a:t>dolores</a:t>
            </a:r>
            <a:r>
              <a:rPr lang="pl-PL" dirty="0"/>
              <a:t> </a:t>
            </a:r>
            <a:r>
              <a:rPr lang="pl-PL" dirty="0" err="1"/>
              <a:t>eos</a:t>
            </a:r>
            <a:r>
              <a:rPr lang="pl-PL" dirty="0"/>
              <a:t> qui </a:t>
            </a:r>
            <a:r>
              <a:rPr lang="pl-PL" dirty="0" err="1"/>
              <a:t>ratione</a:t>
            </a:r>
            <a:r>
              <a:rPr lang="pl-PL" dirty="0"/>
              <a:t> </a:t>
            </a:r>
            <a:r>
              <a:rPr lang="pl-PL" dirty="0" err="1"/>
              <a:t>voluptatem</a:t>
            </a:r>
            <a:r>
              <a:rPr lang="pl-PL" dirty="0"/>
              <a:t> </a:t>
            </a:r>
            <a:r>
              <a:rPr lang="pl-PL" dirty="0" err="1"/>
              <a:t>sequi</a:t>
            </a:r>
            <a:r>
              <a:rPr lang="pl-PL" dirty="0"/>
              <a:t> </a:t>
            </a:r>
            <a:r>
              <a:rPr lang="pl-PL" dirty="0" err="1"/>
              <a:t>nesciunt</a:t>
            </a:r>
            <a:r>
              <a:rPr lang="pl-PL" dirty="0"/>
              <a:t>. </a:t>
            </a:r>
            <a:r>
              <a:rPr lang="pl-PL" dirty="0" err="1"/>
              <a:t>Neque</a:t>
            </a:r>
            <a:r>
              <a:rPr lang="pl-PL" dirty="0"/>
              <a:t> </a:t>
            </a:r>
            <a:r>
              <a:rPr lang="pl-PL" dirty="0" err="1"/>
              <a:t>porro</a:t>
            </a:r>
            <a:r>
              <a:rPr lang="pl-PL" dirty="0"/>
              <a:t> </a:t>
            </a:r>
            <a:r>
              <a:rPr lang="pl-PL" dirty="0" err="1"/>
              <a:t>quisquam</a:t>
            </a:r>
            <a:r>
              <a:rPr lang="pl-PL" dirty="0"/>
              <a:t> </a:t>
            </a:r>
            <a:r>
              <a:rPr lang="pl-PL" dirty="0" err="1"/>
              <a:t>est</a:t>
            </a:r>
            <a:r>
              <a:rPr lang="pl-PL" dirty="0"/>
              <a:t>, qui </a:t>
            </a:r>
            <a:r>
              <a:rPr lang="pl-PL" dirty="0" err="1"/>
              <a:t>dolorem</a:t>
            </a:r>
            <a:r>
              <a:rPr lang="pl-PL" dirty="0"/>
              <a:t> </a:t>
            </a:r>
            <a:r>
              <a:rPr lang="pl-PL" dirty="0" err="1"/>
              <a:t>ipsum</a:t>
            </a:r>
            <a:r>
              <a:rPr lang="pl-PL" dirty="0"/>
              <a:t> </a:t>
            </a:r>
            <a:r>
              <a:rPr lang="pl-PL" dirty="0" err="1"/>
              <a:t>quia</a:t>
            </a:r>
            <a:r>
              <a:rPr lang="pl-PL" dirty="0"/>
              <a:t> </a:t>
            </a:r>
            <a:r>
              <a:rPr lang="pl-PL" dirty="0" err="1"/>
              <a:t>dolor</a:t>
            </a:r>
            <a:r>
              <a:rPr lang="pl-PL" dirty="0"/>
              <a:t> sit </a:t>
            </a:r>
            <a:r>
              <a:rPr lang="pl-PL" dirty="0" err="1"/>
              <a:t>amet</a:t>
            </a:r>
            <a:r>
              <a:rPr lang="pl-PL" dirty="0"/>
              <a:t>, </a:t>
            </a:r>
            <a:r>
              <a:rPr lang="pl-PL" dirty="0" err="1"/>
              <a:t>consectetur</a:t>
            </a:r>
            <a:r>
              <a:rPr lang="pl-PL" dirty="0"/>
              <a:t>, </a:t>
            </a:r>
            <a:r>
              <a:rPr lang="pl-PL" dirty="0" err="1"/>
              <a:t>adipisci</a:t>
            </a:r>
            <a:r>
              <a:rPr lang="pl-PL" dirty="0"/>
              <a:t> </a:t>
            </a:r>
            <a:r>
              <a:rPr lang="pl-PL" dirty="0" err="1"/>
              <a:t>velit</a:t>
            </a:r>
            <a:r>
              <a:rPr lang="pl-PL" dirty="0"/>
              <a:t>, </a:t>
            </a:r>
            <a:r>
              <a:rPr lang="pl-PL" dirty="0" err="1"/>
              <a:t>sed</a:t>
            </a:r>
            <a:r>
              <a:rPr lang="pl-PL" dirty="0"/>
              <a:t> </a:t>
            </a:r>
            <a:r>
              <a:rPr lang="pl-PL" dirty="0" err="1"/>
              <a:t>quia</a:t>
            </a:r>
            <a:r>
              <a:rPr lang="pl-PL" dirty="0"/>
              <a:t> non </a:t>
            </a:r>
            <a:r>
              <a:rPr lang="pl-PL" dirty="0" err="1"/>
              <a:t>numquam</a:t>
            </a:r>
            <a:r>
              <a:rPr lang="pl-PL" dirty="0"/>
              <a:t> </a:t>
            </a:r>
            <a:r>
              <a:rPr lang="pl-PL" dirty="0" err="1"/>
              <a:t>eius</a:t>
            </a:r>
            <a:r>
              <a:rPr lang="pl-PL" dirty="0"/>
              <a:t> </a:t>
            </a:r>
            <a:r>
              <a:rPr lang="pl-PL" dirty="0" err="1"/>
              <a:t>modi</a:t>
            </a:r>
            <a:r>
              <a:rPr lang="pl-PL" dirty="0"/>
              <a:t> </a:t>
            </a:r>
            <a:r>
              <a:rPr lang="pl-PL" dirty="0" err="1"/>
              <a:t>tempora</a:t>
            </a:r>
            <a:r>
              <a:rPr lang="pl-PL" dirty="0"/>
              <a:t> </a:t>
            </a:r>
            <a:r>
              <a:rPr lang="pl-PL" dirty="0" err="1"/>
              <a:t>incidunt</a:t>
            </a:r>
            <a:r>
              <a:rPr lang="pl-PL" dirty="0"/>
              <a:t> </a:t>
            </a:r>
            <a:r>
              <a:rPr lang="pl-PL" dirty="0" err="1"/>
              <a:t>ut</a:t>
            </a:r>
            <a:r>
              <a:rPr lang="pl-PL" dirty="0"/>
              <a:t> </a:t>
            </a:r>
            <a:r>
              <a:rPr lang="pl-PL" dirty="0" err="1"/>
              <a:t>labore</a:t>
            </a:r>
            <a:r>
              <a:rPr lang="pl-PL" dirty="0"/>
              <a:t> et </a:t>
            </a:r>
            <a:r>
              <a:rPr lang="pl-PL" dirty="0" err="1"/>
              <a:t>dolore</a:t>
            </a:r>
            <a:r>
              <a:rPr lang="pl-PL" dirty="0"/>
              <a:t> </a:t>
            </a:r>
            <a:r>
              <a:rPr lang="pl-PL" dirty="0" err="1"/>
              <a:t>magnam</a:t>
            </a:r>
            <a:r>
              <a:rPr lang="pl-PL" dirty="0"/>
              <a:t> </a:t>
            </a:r>
            <a:r>
              <a:rPr lang="pl-PL" dirty="0" err="1"/>
              <a:t>aliquam</a:t>
            </a:r>
            <a:r>
              <a:rPr lang="pl-PL" dirty="0"/>
              <a:t> </a:t>
            </a:r>
            <a:r>
              <a:rPr lang="pl-PL" dirty="0" err="1"/>
              <a:t>quaerat</a:t>
            </a:r>
            <a:r>
              <a:rPr lang="pl-PL" dirty="0"/>
              <a:t> </a:t>
            </a:r>
            <a:r>
              <a:rPr lang="pl-PL" dirty="0" err="1"/>
              <a:t>voluptatem</a:t>
            </a:r>
            <a:r>
              <a:rPr lang="pl-PL" dirty="0"/>
              <a:t>. </a:t>
            </a:r>
            <a:r>
              <a:rPr lang="pl-PL" dirty="0" err="1"/>
              <a:t>Ut</a:t>
            </a:r>
            <a:r>
              <a:rPr lang="pl-PL" dirty="0"/>
              <a:t> </a:t>
            </a:r>
            <a:r>
              <a:rPr lang="pl-PL" dirty="0" err="1"/>
              <a:t>enim</a:t>
            </a:r>
            <a:r>
              <a:rPr lang="pl-PL" dirty="0"/>
              <a:t> ad minima </a:t>
            </a:r>
            <a:r>
              <a:rPr lang="pl-PL" dirty="0" err="1"/>
              <a:t>veniam</a:t>
            </a:r>
            <a:r>
              <a:rPr lang="pl-PL" dirty="0"/>
              <a:t>, </a:t>
            </a:r>
            <a:r>
              <a:rPr lang="pl-PL" dirty="0" err="1"/>
              <a:t>quis</a:t>
            </a:r>
            <a:r>
              <a:rPr lang="pl-PL" dirty="0"/>
              <a:t> </a:t>
            </a:r>
            <a:r>
              <a:rPr lang="pl-PL" dirty="0" err="1"/>
              <a:t>nostrum</a:t>
            </a:r>
            <a:r>
              <a:rPr lang="pl-PL" dirty="0"/>
              <a:t> </a:t>
            </a:r>
            <a:r>
              <a:rPr lang="pl-PL" dirty="0" err="1"/>
              <a:t>exercitationem</a:t>
            </a:r>
            <a:r>
              <a:rPr lang="pl-PL" dirty="0"/>
              <a:t> </a:t>
            </a:r>
            <a:r>
              <a:rPr lang="pl-PL" dirty="0" err="1"/>
              <a:t>ullam</a:t>
            </a:r>
            <a:r>
              <a:rPr lang="pl-PL" dirty="0"/>
              <a:t> </a:t>
            </a:r>
            <a:r>
              <a:rPr lang="pl-PL" dirty="0" err="1"/>
              <a:t>corporis</a:t>
            </a:r>
            <a:r>
              <a:rPr lang="pl-PL" dirty="0"/>
              <a:t> </a:t>
            </a:r>
            <a:r>
              <a:rPr lang="pl-PL" dirty="0" err="1"/>
              <a:t>suscipit</a:t>
            </a:r>
            <a:r>
              <a:rPr lang="pl-PL" dirty="0"/>
              <a:t> </a:t>
            </a:r>
            <a:r>
              <a:rPr lang="pl-PL" dirty="0" err="1"/>
              <a:t>laboriosam</a:t>
            </a:r>
            <a:r>
              <a:rPr lang="pl-PL" dirty="0"/>
              <a:t>, </a:t>
            </a:r>
            <a:r>
              <a:rPr lang="pl-PL" dirty="0" err="1"/>
              <a:t>nisi</a:t>
            </a:r>
            <a:r>
              <a:rPr lang="pl-PL" dirty="0"/>
              <a:t> </a:t>
            </a:r>
            <a:r>
              <a:rPr lang="pl-PL" dirty="0" err="1"/>
              <a:t>ut</a:t>
            </a:r>
            <a:r>
              <a:rPr lang="pl-PL" dirty="0"/>
              <a:t> </a:t>
            </a:r>
            <a:r>
              <a:rPr lang="pl-PL" dirty="0" err="1"/>
              <a:t>aliquid</a:t>
            </a:r>
            <a:r>
              <a:rPr lang="pl-PL" dirty="0"/>
              <a:t> ex </a:t>
            </a:r>
            <a:r>
              <a:rPr lang="pl-PL" dirty="0" err="1"/>
              <a:t>ea</a:t>
            </a:r>
            <a:r>
              <a:rPr lang="pl-PL" dirty="0"/>
              <a:t> </a:t>
            </a:r>
            <a:r>
              <a:rPr lang="pl-PL" dirty="0" err="1"/>
              <a:t>commodi</a:t>
            </a:r>
            <a:r>
              <a:rPr lang="pl-PL" dirty="0"/>
              <a:t> </a:t>
            </a:r>
            <a:r>
              <a:rPr lang="pl-PL" dirty="0" err="1"/>
              <a:t>consequatur</a:t>
            </a:r>
            <a:r>
              <a:rPr lang="pl-PL" dirty="0"/>
              <a:t>? </a:t>
            </a:r>
            <a:r>
              <a:rPr lang="pl-PL" dirty="0" err="1"/>
              <a:t>Quis</a:t>
            </a:r>
            <a:r>
              <a:rPr lang="pl-PL" dirty="0"/>
              <a:t> autem vel </a:t>
            </a:r>
            <a:r>
              <a:rPr lang="pl-PL" dirty="0" err="1"/>
              <a:t>eum</a:t>
            </a:r>
            <a:r>
              <a:rPr lang="pl-PL" dirty="0"/>
              <a:t> iure </a:t>
            </a:r>
            <a:r>
              <a:rPr lang="pl-PL" dirty="0" err="1"/>
              <a:t>reprehenderit</a:t>
            </a:r>
            <a:r>
              <a:rPr lang="pl-PL" dirty="0"/>
              <a:t> qui in </a:t>
            </a:r>
            <a:r>
              <a:rPr lang="pl-PL" dirty="0" err="1"/>
              <a:t>ea</a:t>
            </a:r>
            <a:r>
              <a:rPr lang="pl-PL" dirty="0"/>
              <a:t> </a:t>
            </a:r>
            <a:r>
              <a:rPr lang="pl-PL" dirty="0" err="1"/>
              <a:t>voluptate</a:t>
            </a:r>
            <a:r>
              <a:rPr lang="pl-PL" dirty="0"/>
              <a:t> </a:t>
            </a:r>
            <a:r>
              <a:rPr lang="pl-PL" dirty="0" err="1"/>
              <a:t>velit</a:t>
            </a:r>
            <a:r>
              <a:rPr lang="pl-PL" dirty="0"/>
              <a:t> </a:t>
            </a:r>
            <a:r>
              <a:rPr lang="pl-PL" dirty="0" err="1"/>
              <a:t>esse</a:t>
            </a:r>
            <a:r>
              <a:rPr lang="pl-PL" dirty="0"/>
              <a:t> </a:t>
            </a:r>
            <a:r>
              <a:rPr lang="pl-PL" dirty="0" err="1"/>
              <a:t>quam</a:t>
            </a:r>
            <a:r>
              <a:rPr lang="pl-PL" dirty="0"/>
              <a:t> nihil </a:t>
            </a:r>
            <a:r>
              <a:rPr lang="pl-PL" dirty="0" err="1"/>
              <a:t>molestiae</a:t>
            </a:r>
            <a:r>
              <a:rPr lang="pl-PL" dirty="0"/>
              <a:t> </a:t>
            </a:r>
            <a:r>
              <a:rPr lang="pl-PL" dirty="0" err="1"/>
              <a:t>consequatur</a:t>
            </a:r>
            <a:r>
              <a:rPr lang="pl-PL" dirty="0"/>
              <a:t>, vel </a:t>
            </a:r>
            <a:r>
              <a:rPr lang="pl-PL" dirty="0" err="1"/>
              <a:t>illum</a:t>
            </a:r>
            <a:r>
              <a:rPr lang="pl-PL" dirty="0"/>
              <a:t> qui</a:t>
            </a:r>
          </a:p>
        </p:txBody>
      </p:sp>
      <p:sp>
        <p:nvSpPr>
          <p:cNvPr id="14" name="Symbol zastępczy tekstu 2">
            <a:extLst>
              <a:ext uri="{FF2B5EF4-FFF2-40B4-BE49-F238E27FC236}">
                <a16:creationId xmlns:a16="http://schemas.microsoft.com/office/drawing/2014/main" id="{3707DB08-05B3-5C4F-B545-5C34436CF5A5}"/>
              </a:ext>
            </a:extLst>
          </p:cNvPr>
          <p:cNvSpPr>
            <a:spLocks noGrp="1"/>
          </p:cNvSpPr>
          <p:nvPr>
            <p:ph type="body" idx="12" hasCustomPrompt="1"/>
          </p:nvPr>
        </p:nvSpPr>
        <p:spPr>
          <a:xfrm>
            <a:off x="5583223" y="2181947"/>
            <a:ext cx="4373528" cy="3684451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228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  <a:lvl2pPr marL="400964" indent="0">
              <a:buNone/>
              <a:defRPr sz="1754">
                <a:solidFill>
                  <a:schemeClr val="tx1">
                    <a:tint val="75000"/>
                  </a:schemeClr>
                </a:solidFill>
              </a:defRPr>
            </a:lvl2pPr>
            <a:lvl3pPr marL="801929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3pPr>
            <a:lvl4pPr marL="1202893" indent="0">
              <a:buNone/>
              <a:defRPr sz="1403">
                <a:solidFill>
                  <a:schemeClr val="tx1">
                    <a:tint val="75000"/>
                  </a:schemeClr>
                </a:solidFill>
              </a:defRPr>
            </a:lvl4pPr>
            <a:lvl5pPr marL="1603858" indent="0">
              <a:buNone/>
              <a:defRPr sz="1403">
                <a:solidFill>
                  <a:schemeClr val="tx1">
                    <a:tint val="75000"/>
                  </a:schemeClr>
                </a:solidFill>
              </a:defRPr>
            </a:lvl5pPr>
            <a:lvl6pPr marL="2004822" indent="0">
              <a:buNone/>
              <a:defRPr sz="1403">
                <a:solidFill>
                  <a:schemeClr val="tx1">
                    <a:tint val="75000"/>
                  </a:schemeClr>
                </a:solidFill>
              </a:defRPr>
            </a:lvl6pPr>
            <a:lvl7pPr marL="2405786" indent="0">
              <a:buNone/>
              <a:defRPr sz="1403">
                <a:solidFill>
                  <a:schemeClr val="tx1">
                    <a:tint val="75000"/>
                  </a:schemeClr>
                </a:solidFill>
              </a:defRPr>
            </a:lvl7pPr>
            <a:lvl8pPr marL="2806751" indent="0">
              <a:buNone/>
              <a:defRPr sz="1403">
                <a:solidFill>
                  <a:schemeClr val="tx1">
                    <a:tint val="75000"/>
                  </a:schemeClr>
                </a:solidFill>
              </a:defRPr>
            </a:lvl8pPr>
            <a:lvl9pPr marL="3207715" indent="0">
              <a:buNone/>
              <a:defRPr sz="140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dirty="0" err="1"/>
              <a:t>Sed</a:t>
            </a:r>
            <a:r>
              <a:rPr lang="pl-PL" dirty="0"/>
              <a:t> </a:t>
            </a:r>
            <a:r>
              <a:rPr lang="pl-PL" dirty="0" err="1"/>
              <a:t>ut</a:t>
            </a:r>
            <a:r>
              <a:rPr lang="pl-PL" dirty="0"/>
              <a:t> </a:t>
            </a:r>
            <a:r>
              <a:rPr lang="pl-PL" dirty="0" err="1"/>
              <a:t>perspiciatis</a:t>
            </a:r>
            <a:r>
              <a:rPr lang="pl-PL" dirty="0"/>
              <a:t> </a:t>
            </a:r>
            <a:r>
              <a:rPr lang="pl-PL" dirty="0" err="1"/>
              <a:t>unde</a:t>
            </a:r>
            <a:r>
              <a:rPr lang="pl-PL" dirty="0"/>
              <a:t> </a:t>
            </a:r>
            <a:r>
              <a:rPr lang="pl-PL" dirty="0" err="1"/>
              <a:t>omnis</a:t>
            </a:r>
            <a:r>
              <a:rPr lang="pl-PL" dirty="0"/>
              <a:t> </a:t>
            </a:r>
            <a:r>
              <a:rPr lang="pl-PL" dirty="0" err="1"/>
              <a:t>iste</a:t>
            </a:r>
            <a:r>
              <a:rPr lang="pl-PL" dirty="0"/>
              <a:t> </a:t>
            </a:r>
            <a:r>
              <a:rPr lang="pl-PL" dirty="0" err="1"/>
              <a:t>natus</a:t>
            </a:r>
            <a:r>
              <a:rPr lang="pl-PL" dirty="0"/>
              <a:t> error sit </a:t>
            </a:r>
            <a:r>
              <a:rPr lang="pl-PL" dirty="0" err="1"/>
              <a:t>voluptatem</a:t>
            </a:r>
            <a:r>
              <a:rPr lang="pl-PL" dirty="0"/>
              <a:t> </a:t>
            </a:r>
            <a:r>
              <a:rPr lang="pl-PL" dirty="0" err="1"/>
              <a:t>accusantium</a:t>
            </a:r>
            <a:r>
              <a:rPr lang="pl-PL" dirty="0"/>
              <a:t> </a:t>
            </a:r>
            <a:r>
              <a:rPr lang="pl-PL" dirty="0" err="1"/>
              <a:t>doloremque</a:t>
            </a:r>
            <a:r>
              <a:rPr lang="pl-PL" dirty="0"/>
              <a:t> </a:t>
            </a:r>
            <a:r>
              <a:rPr lang="pl-PL" dirty="0" err="1"/>
              <a:t>laudantium</a:t>
            </a:r>
            <a:r>
              <a:rPr lang="pl-PL" dirty="0"/>
              <a:t>, </a:t>
            </a:r>
            <a:r>
              <a:rPr lang="pl-PL" dirty="0" err="1"/>
              <a:t>totam</a:t>
            </a:r>
            <a:r>
              <a:rPr lang="pl-PL" dirty="0"/>
              <a:t> rem </a:t>
            </a:r>
            <a:r>
              <a:rPr lang="pl-PL" dirty="0" err="1"/>
              <a:t>aperiam</a:t>
            </a:r>
            <a:r>
              <a:rPr lang="pl-PL" dirty="0"/>
              <a:t>, </a:t>
            </a:r>
            <a:r>
              <a:rPr lang="pl-PL" dirty="0" err="1"/>
              <a:t>eaque</a:t>
            </a:r>
            <a:r>
              <a:rPr lang="pl-PL" dirty="0"/>
              <a:t> </a:t>
            </a:r>
            <a:r>
              <a:rPr lang="pl-PL" dirty="0" err="1"/>
              <a:t>ipsa</a:t>
            </a:r>
            <a:r>
              <a:rPr lang="pl-PL" dirty="0"/>
              <a:t> </a:t>
            </a:r>
            <a:r>
              <a:rPr lang="pl-PL" dirty="0" err="1"/>
              <a:t>quae</a:t>
            </a:r>
            <a:r>
              <a:rPr lang="pl-PL" dirty="0"/>
              <a:t> ab illo </a:t>
            </a:r>
            <a:r>
              <a:rPr lang="pl-PL" dirty="0" err="1"/>
              <a:t>inventore</a:t>
            </a:r>
            <a:r>
              <a:rPr lang="pl-PL" dirty="0"/>
              <a:t> </a:t>
            </a:r>
            <a:r>
              <a:rPr lang="pl-PL" dirty="0" err="1"/>
              <a:t>veritatis</a:t>
            </a:r>
            <a:r>
              <a:rPr lang="pl-PL" dirty="0"/>
              <a:t> et quasi </a:t>
            </a:r>
            <a:r>
              <a:rPr lang="pl-PL" dirty="0" err="1"/>
              <a:t>architecto</a:t>
            </a:r>
            <a:r>
              <a:rPr lang="pl-PL" dirty="0"/>
              <a:t> </a:t>
            </a:r>
            <a:r>
              <a:rPr lang="pl-PL" dirty="0" err="1"/>
              <a:t>beatae</a:t>
            </a:r>
            <a:r>
              <a:rPr lang="pl-PL" dirty="0"/>
              <a:t> vitae dicta </a:t>
            </a:r>
            <a:r>
              <a:rPr lang="pl-PL" dirty="0" err="1"/>
              <a:t>sunt</a:t>
            </a:r>
            <a:r>
              <a:rPr lang="pl-PL" dirty="0"/>
              <a:t> </a:t>
            </a:r>
            <a:r>
              <a:rPr lang="pl-PL" dirty="0" err="1"/>
              <a:t>explicabo</a:t>
            </a:r>
            <a:r>
              <a:rPr lang="pl-PL" dirty="0"/>
              <a:t>. </a:t>
            </a:r>
            <a:r>
              <a:rPr lang="pl-PL" dirty="0" err="1"/>
              <a:t>Nemo</a:t>
            </a:r>
            <a:r>
              <a:rPr lang="pl-PL" dirty="0"/>
              <a:t> </a:t>
            </a:r>
            <a:r>
              <a:rPr lang="pl-PL" dirty="0" err="1"/>
              <a:t>enim</a:t>
            </a:r>
            <a:r>
              <a:rPr lang="pl-PL" dirty="0"/>
              <a:t> </a:t>
            </a:r>
            <a:r>
              <a:rPr lang="pl-PL" dirty="0" err="1"/>
              <a:t>ipsam</a:t>
            </a:r>
            <a:r>
              <a:rPr lang="pl-PL" dirty="0"/>
              <a:t> </a:t>
            </a:r>
            <a:r>
              <a:rPr lang="pl-PL" dirty="0" err="1"/>
              <a:t>voluptatem</a:t>
            </a:r>
            <a:r>
              <a:rPr lang="pl-PL" dirty="0"/>
              <a:t> </a:t>
            </a:r>
            <a:r>
              <a:rPr lang="pl-PL" dirty="0" err="1"/>
              <a:t>quia</a:t>
            </a:r>
            <a:r>
              <a:rPr lang="pl-PL" dirty="0"/>
              <a:t> </a:t>
            </a:r>
            <a:r>
              <a:rPr lang="pl-PL" dirty="0" err="1"/>
              <a:t>voluptas</a:t>
            </a:r>
            <a:r>
              <a:rPr lang="pl-PL" dirty="0"/>
              <a:t> sit </a:t>
            </a:r>
            <a:r>
              <a:rPr lang="pl-PL" dirty="0" err="1"/>
              <a:t>aspernatur</a:t>
            </a:r>
            <a:r>
              <a:rPr lang="pl-PL" dirty="0"/>
              <a:t> aut </a:t>
            </a:r>
            <a:r>
              <a:rPr lang="pl-PL" dirty="0" err="1"/>
              <a:t>odit</a:t>
            </a:r>
            <a:r>
              <a:rPr lang="pl-PL" dirty="0"/>
              <a:t> aut </a:t>
            </a:r>
            <a:r>
              <a:rPr lang="pl-PL" dirty="0" err="1"/>
              <a:t>fugit</a:t>
            </a:r>
            <a:r>
              <a:rPr lang="pl-PL" dirty="0"/>
              <a:t>, </a:t>
            </a:r>
            <a:r>
              <a:rPr lang="pl-PL" dirty="0" err="1"/>
              <a:t>sed</a:t>
            </a:r>
            <a:r>
              <a:rPr lang="pl-PL" dirty="0"/>
              <a:t> </a:t>
            </a:r>
            <a:r>
              <a:rPr lang="pl-PL" dirty="0" err="1"/>
              <a:t>quia</a:t>
            </a:r>
            <a:r>
              <a:rPr lang="pl-PL" dirty="0"/>
              <a:t> </a:t>
            </a:r>
            <a:r>
              <a:rPr lang="pl-PL" dirty="0" err="1"/>
              <a:t>consequuntur</a:t>
            </a:r>
            <a:r>
              <a:rPr lang="pl-PL" dirty="0"/>
              <a:t> </a:t>
            </a:r>
            <a:r>
              <a:rPr lang="pl-PL" dirty="0" err="1"/>
              <a:t>magni</a:t>
            </a:r>
            <a:r>
              <a:rPr lang="pl-PL" dirty="0"/>
              <a:t> </a:t>
            </a:r>
            <a:r>
              <a:rPr lang="pl-PL" dirty="0" err="1"/>
              <a:t>dolores</a:t>
            </a:r>
            <a:r>
              <a:rPr lang="pl-PL" dirty="0"/>
              <a:t> </a:t>
            </a:r>
            <a:r>
              <a:rPr lang="pl-PL" dirty="0" err="1"/>
              <a:t>eos</a:t>
            </a:r>
            <a:r>
              <a:rPr lang="pl-PL" dirty="0"/>
              <a:t> qui </a:t>
            </a:r>
            <a:r>
              <a:rPr lang="pl-PL" dirty="0" err="1"/>
              <a:t>ratione</a:t>
            </a:r>
            <a:r>
              <a:rPr lang="pl-PL" dirty="0"/>
              <a:t> </a:t>
            </a:r>
            <a:r>
              <a:rPr lang="pl-PL" dirty="0" err="1"/>
              <a:t>voluptatem</a:t>
            </a:r>
            <a:r>
              <a:rPr lang="pl-PL" dirty="0"/>
              <a:t> </a:t>
            </a:r>
            <a:r>
              <a:rPr lang="pl-PL" dirty="0" err="1"/>
              <a:t>sequi</a:t>
            </a:r>
            <a:r>
              <a:rPr lang="pl-PL" dirty="0"/>
              <a:t> </a:t>
            </a:r>
            <a:r>
              <a:rPr lang="pl-PL" dirty="0" err="1"/>
              <a:t>nesciunt</a:t>
            </a:r>
            <a:r>
              <a:rPr lang="pl-PL" dirty="0"/>
              <a:t>. </a:t>
            </a:r>
            <a:r>
              <a:rPr lang="pl-PL" dirty="0" err="1"/>
              <a:t>Neque</a:t>
            </a:r>
            <a:r>
              <a:rPr lang="pl-PL" dirty="0"/>
              <a:t> </a:t>
            </a:r>
            <a:r>
              <a:rPr lang="pl-PL" dirty="0" err="1"/>
              <a:t>porro</a:t>
            </a:r>
            <a:r>
              <a:rPr lang="pl-PL" dirty="0"/>
              <a:t> </a:t>
            </a:r>
            <a:r>
              <a:rPr lang="pl-PL" dirty="0" err="1"/>
              <a:t>quisquam</a:t>
            </a:r>
            <a:r>
              <a:rPr lang="pl-PL" dirty="0"/>
              <a:t> </a:t>
            </a:r>
            <a:r>
              <a:rPr lang="pl-PL" dirty="0" err="1"/>
              <a:t>est</a:t>
            </a:r>
            <a:r>
              <a:rPr lang="pl-PL" dirty="0"/>
              <a:t>, qui </a:t>
            </a:r>
            <a:r>
              <a:rPr lang="pl-PL" dirty="0" err="1"/>
              <a:t>dolorem</a:t>
            </a:r>
            <a:r>
              <a:rPr lang="pl-PL" dirty="0"/>
              <a:t> </a:t>
            </a:r>
            <a:r>
              <a:rPr lang="pl-PL" dirty="0" err="1"/>
              <a:t>ipsum</a:t>
            </a:r>
            <a:r>
              <a:rPr lang="pl-PL" dirty="0"/>
              <a:t> </a:t>
            </a:r>
            <a:r>
              <a:rPr lang="pl-PL" dirty="0" err="1"/>
              <a:t>quia</a:t>
            </a:r>
            <a:r>
              <a:rPr lang="pl-PL" dirty="0"/>
              <a:t> </a:t>
            </a:r>
            <a:r>
              <a:rPr lang="pl-PL" dirty="0" err="1"/>
              <a:t>dolor</a:t>
            </a:r>
            <a:r>
              <a:rPr lang="pl-PL" dirty="0"/>
              <a:t> sit </a:t>
            </a:r>
            <a:r>
              <a:rPr lang="pl-PL" dirty="0" err="1"/>
              <a:t>amet</a:t>
            </a:r>
            <a:r>
              <a:rPr lang="pl-PL" dirty="0"/>
              <a:t>, </a:t>
            </a:r>
            <a:r>
              <a:rPr lang="pl-PL" dirty="0" err="1"/>
              <a:t>consectetur</a:t>
            </a:r>
            <a:r>
              <a:rPr lang="pl-PL" dirty="0"/>
              <a:t>, </a:t>
            </a:r>
            <a:r>
              <a:rPr lang="pl-PL" dirty="0" err="1"/>
              <a:t>adipisci</a:t>
            </a:r>
            <a:r>
              <a:rPr lang="pl-PL" dirty="0"/>
              <a:t> </a:t>
            </a:r>
            <a:r>
              <a:rPr lang="pl-PL" dirty="0" err="1"/>
              <a:t>velit</a:t>
            </a:r>
            <a:r>
              <a:rPr lang="pl-PL" dirty="0"/>
              <a:t>, </a:t>
            </a:r>
            <a:r>
              <a:rPr lang="pl-PL" dirty="0" err="1"/>
              <a:t>sed</a:t>
            </a:r>
            <a:r>
              <a:rPr lang="pl-PL" dirty="0"/>
              <a:t> </a:t>
            </a:r>
            <a:r>
              <a:rPr lang="pl-PL" dirty="0" err="1"/>
              <a:t>quia</a:t>
            </a:r>
            <a:r>
              <a:rPr lang="pl-PL" dirty="0"/>
              <a:t> non </a:t>
            </a:r>
            <a:r>
              <a:rPr lang="pl-PL" dirty="0" err="1"/>
              <a:t>numquam</a:t>
            </a:r>
            <a:r>
              <a:rPr lang="pl-PL" dirty="0"/>
              <a:t> </a:t>
            </a:r>
            <a:r>
              <a:rPr lang="pl-PL" dirty="0" err="1"/>
              <a:t>eius</a:t>
            </a:r>
            <a:r>
              <a:rPr lang="pl-PL" dirty="0"/>
              <a:t> </a:t>
            </a:r>
            <a:r>
              <a:rPr lang="pl-PL" dirty="0" err="1"/>
              <a:t>modi</a:t>
            </a:r>
            <a:r>
              <a:rPr lang="pl-PL" dirty="0"/>
              <a:t> </a:t>
            </a:r>
            <a:r>
              <a:rPr lang="pl-PL" dirty="0" err="1"/>
              <a:t>tempora</a:t>
            </a:r>
            <a:r>
              <a:rPr lang="pl-PL" dirty="0"/>
              <a:t> </a:t>
            </a:r>
            <a:r>
              <a:rPr lang="pl-PL" dirty="0" err="1"/>
              <a:t>incidunt</a:t>
            </a:r>
            <a:r>
              <a:rPr lang="pl-PL" dirty="0"/>
              <a:t> </a:t>
            </a:r>
            <a:r>
              <a:rPr lang="pl-PL" dirty="0" err="1"/>
              <a:t>ut</a:t>
            </a:r>
            <a:r>
              <a:rPr lang="pl-PL" dirty="0"/>
              <a:t> </a:t>
            </a:r>
            <a:r>
              <a:rPr lang="pl-PL" dirty="0" err="1"/>
              <a:t>labore</a:t>
            </a:r>
            <a:r>
              <a:rPr lang="pl-PL" dirty="0"/>
              <a:t> et </a:t>
            </a:r>
            <a:r>
              <a:rPr lang="pl-PL" dirty="0" err="1"/>
              <a:t>dolore</a:t>
            </a:r>
            <a:r>
              <a:rPr lang="pl-PL" dirty="0"/>
              <a:t> </a:t>
            </a:r>
            <a:r>
              <a:rPr lang="pl-PL" dirty="0" err="1"/>
              <a:t>magnam</a:t>
            </a:r>
            <a:r>
              <a:rPr lang="pl-PL" dirty="0"/>
              <a:t> </a:t>
            </a:r>
            <a:r>
              <a:rPr lang="pl-PL" dirty="0" err="1"/>
              <a:t>aliquam</a:t>
            </a:r>
            <a:r>
              <a:rPr lang="pl-PL" dirty="0"/>
              <a:t> </a:t>
            </a:r>
            <a:r>
              <a:rPr lang="pl-PL" dirty="0" err="1"/>
              <a:t>quaerat</a:t>
            </a:r>
            <a:r>
              <a:rPr lang="pl-PL" dirty="0"/>
              <a:t> </a:t>
            </a:r>
            <a:r>
              <a:rPr lang="pl-PL" dirty="0" err="1"/>
              <a:t>voluptatem</a:t>
            </a:r>
            <a:r>
              <a:rPr lang="pl-PL" dirty="0"/>
              <a:t>. </a:t>
            </a:r>
            <a:r>
              <a:rPr lang="pl-PL" dirty="0" err="1"/>
              <a:t>Ut</a:t>
            </a:r>
            <a:r>
              <a:rPr lang="pl-PL" dirty="0"/>
              <a:t> </a:t>
            </a:r>
            <a:r>
              <a:rPr lang="pl-PL" dirty="0" err="1"/>
              <a:t>enim</a:t>
            </a:r>
            <a:r>
              <a:rPr lang="pl-PL" dirty="0"/>
              <a:t> ad minima </a:t>
            </a:r>
            <a:r>
              <a:rPr lang="pl-PL" dirty="0" err="1"/>
              <a:t>veniam</a:t>
            </a:r>
            <a:r>
              <a:rPr lang="pl-PL" dirty="0"/>
              <a:t>, </a:t>
            </a:r>
            <a:r>
              <a:rPr lang="pl-PL" dirty="0" err="1"/>
              <a:t>quis</a:t>
            </a:r>
            <a:r>
              <a:rPr lang="pl-PL" dirty="0"/>
              <a:t> </a:t>
            </a:r>
            <a:r>
              <a:rPr lang="pl-PL" dirty="0" err="1"/>
              <a:t>nostrum</a:t>
            </a:r>
            <a:r>
              <a:rPr lang="pl-PL" dirty="0"/>
              <a:t> </a:t>
            </a:r>
            <a:r>
              <a:rPr lang="pl-PL" dirty="0" err="1"/>
              <a:t>exercitationem</a:t>
            </a:r>
            <a:r>
              <a:rPr lang="pl-PL" dirty="0"/>
              <a:t> </a:t>
            </a:r>
            <a:r>
              <a:rPr lang="pl-PL" dirty="0" err="1"/>
              <a:t>ullam</a:t>
            </a:r>
            <a:r>
              <a:rPr lang="pl-PL" dirty="0"/>
              <a:t> </a:t>
            </a:r>
            <a:r>
              <a:rPr lang="pl-PL" dirty="0" err="1"/>
              <a:t>corporis</a:t>
            </a:r>
            <a:r>
              <a:rPr lang="pl-PL" dirty="0"/>
              <a:t> </a:t>
            </a:r>
            <a:r>
              <a:rPr lang="pl-PL" dirty="0" err="1"/>
              <a:t>suscipit</a:t>
            </a:r>
            <a:r>
              <a:rPr lang="pl-PL" dirty="0"/>
              <a:t> </a:t>
            </a:r>
            <a:r>
              <a:rPr lang="pl-PL" dirty="0" err="1"/>
              <a:t>laboriosam</a:t>
            </a:r>
            <a:r>
              <a:rPr lang="pl-PL" dirty="0"/>
              <a:t>, </a:t>
            </a:r>
            <a:r>
              <a:rPr lang="pl-PL" dirty="0" err="1"/>
              <a:t>nisi</a:t>
            </a:r>
            <a:r>
              <a:rPr lang="pl-PL" dirty="0"/>
              <a:t> </a:t>
            </a:r>
            <a:r>
              <a:rPr lang="pl-PL" dirty="0" err="1"/>
              <a:t>ut</a:t>
            </a:r>
            <a:r>
              <a:rPr lang="pl-PL" dirty="0"/>
              <a:t> </a:t>
            </a:r>
            <a:r>
              <a:rPr lang="pl-PL" dirty="0" err="1"/>
              <a:t>aliquid</a:t>
            </a:r>
            <a:r>
              <a:rPr lang="pl-PL" dirty="0"/>
              <a:t> ex </a:t>
            </a:r>
            <a:r>
              <a:rPr lang="pl-PL" dirty="0" err="1"/>
              <a:t>ea</a:t>
            </a:r>
            <a:r>
              <a:rPr lang="pl-PL" dirty="0"/>
              <a:t> </a:t>
            </a:r>
            <a:r>
              <a:rPr lang="pl-PL" dirty="0" err="1"/>
              <a:t>commodi</a:t>
            </a:r>
            <a:r>
              <a:rPr lang="pl-PL" dirty="0"/>
              <a:t> </a:t>
            </a:r>
            <a:r>
              <a:rPr lang="pl-PL" dirty="0" err="1"/>
              <a:t>consequatur</a:t>
            </a:r>
            <a:r>
              <a:rPr lang="pl-PL" dirty="0"/>
              <a:t>? </a:t>
            </a:r>
            <a:r>
              <a:rPr lang="pl-PL" dirty="0" err="1"/>
              <a:t>Quis</a:t>
            </a:r>
            <a:r>
              <a:rPr lang="pl-PL" dirty="0"/>
              <a:t> autem vel </a:t>
            </a:r>
            <a:r>
              <a:rPr lang="pl-PL" dirty="0" err="1"/>
              <a:t>eum</a:t>
            </a:r>
            <a:r>
              <a:rPr lang="pl-PL" dirty="0"/>
              <a:t> iure </a:t>
            </a:r>
            <a:r>
              <a:rPr lang="pl-PL" dirty="0" err="1"/>
              <a:t>reprehenderit</a:t>
            </a:r>
            <a:r>
              <a:rPr lang="pl-PL" dirty="0"/>
              <a:t> qui in </a:t>
            </a:r>
            <a:r>
              <a:rPr lang="pl-PL" dirty="0" err="1"/>
              <a:t>ea</a:t>
            </a:r>
            <a:r>
              <a:rPr lang="pl-PL" dirty="0"/>
              <a:t> </a:t>
            </a:r>
            <a:r>
              <a:rPr lang="pl-PL" dirty="0" err="1"/>
              <a:t>voluptate</a:t>
            </a:r>
            <a:r>
              <a:rPr lang="pl-PL" dirty="0"/>
              <a:t> </a:t>
            </a:r>
            <a:r>
              <a:rPr lang="pl-PL" dirty="0" err="1"/>
              <a:t>velit</a:t>
            </a:r>
            <a:r>
              <a:rPr lang="pl-PL" dirty="0"/>
              <a:t> </a:t>
            </a:r>
            <a:r>
              <a:rPr lang="pl-PL" dirty="0" err="1"/>
              <a:t>esse</a:t>
            </a:r>
            <a:r>
              <a:rPr lang="pl-PL" dirty="0"/>
              <a:t> </a:t>
            </a:r>
            <a:r>
              <a:rPr lang="pl-PL" dirty="0" err="1"/>
              <a:t>quam</a:t>
            </a:r>
            <a:r>
              <a:rPr lang="pl-PL" dirty="0"/>
              <a:t> nihil </a:t>
            </a:r>
            <a:r>
              <a:rPr lang="pl-PL" dirty="0" err="1"/>
              <a:t>molestiae</a:t>
            </a:r>
            <a:r>
              <a:rPr lang="pl-PL" dirty="0"/>
              <a:t> </a:t>
            </a:r>
            <a:r>
              <a:rPr lang="pl-PL" dirty="0" err="1"/>
              <a:t>consequatur</a:t>
            </a:r>
            <a:r>
              <a:rPr lang="pl-PL" dirty="0"/>
              <a:t>, vel </a:t>
            </a:r>
            <a:r>
              <a:rPr lang="pl-PL" dirty="0" err="1"/>
              <a:t>illum</a:t>
            </a:r>
            <a:r>
              <a:rPr lang="pl-PL" dirty="0"/>
              <a:t> qui</a:t>
            </a:r>
          </a:p>
        </p:txBody>
      </p:sp>
    </p:spTree>
    <p:extLst>
      <p:ext uri="{BB962C8B-B14F-4D97-AF65-F5344CB8AC3E}">
        <p14:creationId xmlns:p14="http://schemas.microsoft.com/office/powerpoint/2010/main" val="268009608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 b="1" i="0"/>
            </a:lvl1pPr>
          </a:lstStyle>
          <a:p>
            <a:fld id="{86CB4B4D-7CA3-9044-876B-883B54F8677D}" type="slidenum">
              <a:rPr lang="pl-PL" smtClean="0"/>
              <a:pPr/>
              <a:t>‹#›</a:t>
            </a:fld>
            <a:endParaRPr lang="pl-PL" dirty="0"/>
          </a:p>
        </p:txBody>
      </p:sp>
      <p:sp>
        <p:nvSpPr>
          <p:cNvPr id="2" name="pole tekstowe 1">
            <a:extLst>
              <a:ext uri="{FF2B5EF4-FFF2-40B4-BE49-F238E27FC236}">
                <a16:creationId xmlns:a16="http://schemas.microsoft.com/office/drawing/2014/main" id="{2B7AEFB8-6E49-EE03-C048-46375D5DE591}"/>
              </a:ext>
            </a:extLst>
          </p:cNvPr>
          <p:cNvSpPr txBox="1"/>
          <p:nvPr userDrawn="1"/>
        </p:nvSpPr>
        <p:spPr>
          <a:xfrm>
            <a:off x="-730833" y="3870214"/>
            <a:ext cx="54045" cy="21588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26729" tIns="26729" rIns="26729" bIns="26729" numCol="1" spcCol="38100" rtlCol="0" anchor="t">
            <a:spAutoFit/>
          </a:bodyPr>
          <a:lstStyle/>
          <a:p>
            <a:pPr marL="0" marR="0" indent="0" algn="l" defTabSz="534646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l-PL" sz="1052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Source Sans Pro Semibold" panose="020B0503030403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4" name="Freeform 18">
            <a:extLst>
              <a:ext uri="{FF2B5EF4-FFF2-40B4-BE49-F238E27FC236}">
                <a16:creationId xmlns:a16="http://schemas.microsoft.com/office/drawing/2014/main" id="{60EBF8F4-111E-75A8-6C45-2DDAD639E590}"/>
              </a:ext>
            </a:extLst>
          </p:cNvPr>
          <p:cNvSpPr/>
          <p:nvPr userDrawn="1"/>
        </p:nvSpPr>
        <p:spPr>
          <a:xfrm>
            <a:off x="1" y="1"/>
            <a:ext cx="2969948" cy="7559676"/>
          </a:xfrm>
          <a:prstGeom prst="rect">
            <a:avLst/>
          </a:prstGeom>
          <a:solidFill>
            <a:srgbClr val="00797A"/>
          </a:solidFill>
          <a:ln w="12700">
            <a:miter lim="400000"/>
          </a:ln>
        </p:spPr>
        <p:txBody>
          <a:bodyPr lIns="26729" rIns="26729"/>
          <a:lstStyle/>
          <a:p>
            <a:endParaRPr sz="1052" b="1" i="0" dirty="0">
              <a:latin typeface="Source Sans Pro Semibold" panose="020B0503030403020204" pitchFamily="34" charset="0"/>
            </a:endParaRPr>
          </a:p>
        </p:txBody>
      </p:sp>
      <p:pic>
        <p:nvPicPr>
          <p:cNvPr id="5" name="Image">
            <a:extLst>
              <a:ext uri="{FF2B5EF4-FFF2-40B4-BE49-F238E27FC236}">
                <a16:creationId xmlns:a16="http://schemas.microsoft.com/office/drawing/2014/main" id="{7B97DDA0-7639-3CF7-B006-BF62082ED7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91285" y="3733309"/>
            <a:ext cx="2596405" cy="231749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251820382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Slajd tytułowy (długi tytuł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>
            <a:extLst>
              <a:ext uri="{FF2B5EF4-FFF2-40B4-BE49-F238E27FC236}">
                <a16:creationId xmlns:a16="http://schemas.microsoft.com/office/drawing/2014/main" id="{8739F1ED-ECE2-D191-9258-C6FE98463726}"/>
              </a:ext>
            </a:extLst>
          </p:cNvPr>
          <p:cNvSpPr/>
          <p:nvPr userDrawn="1"/>
        </p:nvSpPr>
        <p:spPr>
          <a:xfrm>
            <a:off x="1027113" y="1973263"/>
            <a:ext cx="8639175" cy="4327525"/>
          </a:xfrm>
          <a:prstGeom prst="rect">
            <a:avLst/>
          </a:prstGeom>
          <a:solidFill>
            <a:srgbClr val="BDBD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l-PL"/>
          </a:p>
        </p:txBody>
      </p:sp>
      <p:sp>
        <p:nvSpPr>
          <p:cNvPr id="5" name="Prostokąt 4">
            <a:extLst>
              <a:ext uri="{FF2B5EF4-FFF2-40B4-BE49-F238E27FC236}">
                <a16:creationId xmlns:a16="http://schemas.microsoft.com/office/drawing/2014/main" id="{1065CE1F-0983-5DCC-E24D-77F25B68CC5A}"/>
              </a:ext>
            </a:extLst>
          </p:cNvPr>
          <p:cNvSpPr/>
          <p:nvPr userDrawn="1"/>
        </p:nvSpPr>
        <p:spPr>
          <a:xfrm>
            <a:off x="0" y="0"/>
            <a:ext cx="4986338" cy="269398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l-PL"/>
          </a:p>
        </p:txBody>
      </p:sp>
      <p:pic>
        <p:nvPicPr>
          <p:cNvPr id="6" name="Obraz 10">
            <a:extLst>
              <a:ext uri="{FF2B5EF4-FFF2-40B4-BE49-F238E27FC236}">
                <a16:creationId xmlns:a16="http://schemas.microsoft.com/office/drawing/2014/main" id="{C4BDA65C-130D-0D60-CF03-1DADB1F0BA1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900" y="539750"/>
            <a:ext cx="1081088" cy="1081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Obraz 12">
            <a:extLst>
              <a:ext uri="{FF2B5EF4-FFF2-40B4-BE49-F238E27FC236}">
                <a16:creationId xmlns:a16="http://schemas.microsoft.com/office/drawing/2014/main" id="{4C85B052-953A-9BCB-8B58-F809AA5DB1C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5025" y="539750"/>
            <a:ext cx="1081088" cy="1081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Obraz 13">
            <a:extLst>
              <a:ext uri="{FF2B5EF4-FFF2-40B4-BE49-F238E27FC236}">
                <a16:creationId xmlns:a16="http://schemas.microsoft.com/office/drawing/2014/main" id="{3FAD5608-FF65-DC91-879D-4866ECDF026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4738" y="539750"/>
            <a:ext cx="1079500" cy="1081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Obraz 14">
            <a:extLst>
              <a:ext uri="{FF2B5EF4-FFF2-40B4-BE49-F238E27FC236}">
                <a16:creationId xmlns:a16="http://schemas.microsoft.com/office/drawing/2014/main" id="{3CDD25EB-514E-A9AE-C292-DE1F55ED1DF0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163" y="6370638"/>
            <a:ext cx="1620837" cy="949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Obraz 15">
            <a:extLst>
              <a:ext uri="{FF2B5EF4-FFF2-40B4-BE49-F238E27FC236}">
                <a16:creationId xmlns:a16="http://schemas.microsoft.com/office/drawing/2014/main" id="{E6F0C523-F2B3-52D1-F411-90D4B466AF4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2338" y="6370638"/>
            <a:ext cx="2633662" cy="949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Obraz 16">
            <a:extLst>
              <a:ext uri="{FF2B5EF4-FFF2-40B4-BE49-F238E27FC236}">
                <a16:creationId xmlns:a16="http://schemas.microsoft.com/office/drawing/2014/main" id="{CF400E4D-E34F-EE58-FAED-971EECF222B6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2688" y="6370638"/>
            <a:ext cx="2239962" cy="950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85877" y="3059113"/>
            <a:ext cx="7920115" cy="1107677"/>
          </a:xfrm>
        </p:spPr>
        <p:txBody>
          <a:bodyPr>
            <a:normAutofit/>
          </a:bodyPr>
          <a:lstStyle>
            <a:lvl1pPr algn="l">
              <a:lnSpc>
                <a:spcPts val="4000"/>
              </a:lnSpc>
              <a:defRPr sz="32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85888" y="4861794"/>
            <a:ext cx="7920037" cy="1080000"/>
          </a:xfrm>
        </p:spPr>
        <p:txBody>
          <a:bodyPr>
            <a:normAutofit/>
          </a:bodyPr>
          <a:lstStyle>
            <a:lvl1pPr marL="0" indent="0" algn="l">
              <a:lnSpc>
                <a:spcPts val="3500"/>
              </a:lnSpc>
              <a:buNone/>
              <a:defRPr sz="2800" b="1">
                <a:solidFill>
                  <a:schemeClr val="tx2"/>
                </a:solidFill>
              </a:defRPr>
            </a:lvl1pPr>
            <a:lvl2pPr marL="503972" indent="0" algn="ctr">
              <a:buNone/>
              <a:defRPr sz="2205"/>
            </a:lvl2pPr>
            <a:lvl3pPr marL="1007943" indent="0" algn="ctr">
              <a:buNone/>
              <a:defRPr sz="1984"/>
            </a:lvl3pPr>
            <a:lvl4pPr marL="1511915" indent="0" algn="ctr">
              <a:buNone/>
              <a:defRPr sz="1764"/>
            </a:lvl4pPr>
            <a:lvl5pPr marL="2015886" indent="0" algn="ctr">
              <a:buNone/>
              <a:defRPr sz="1764"/>
            </a:lvl5pPr>
            <a:lvl6pPr marL="2519858" indent="0" algn="ctr">
              <a:buNone/>
              <a:defRPr sz="1764"/>
            </a:lvl6pPr>
            <a:lvl7pPr marL="3023829" indent="0" algn="ctr">
              <a:buNone/>
              <a:defRPr sz="1764"/>
            </a:lvl7pPr>
            <a:lvl8pPr marL="3527801" indent="0" algn="ctr">
              <a:buNone/>
              <a:defRPr sz="1764"/>
            </a:lvl8pPr>
            <a:lvl9pPr marL="4031772" indent="0" algn="ctr">
              <a:buNone/>
              <a:defRPr sz="1764"/>
            </a:lvl9pPr>
          </a:lstStyle>
          <a:p>
            <a:r>
              <a:rPr lang="pl-PL"/>
              <a:t>Kliknij, aby edytować styl wzorca podtytułu</a:t>
            </a:r>
            <a:endParaRPr lang="en-US" dirty="0"/>
          </a:p>
        </p:txBody>
      </p:sp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F5419653-40A8-3651-FE69-AC65DB32BBC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866063" y="539750"/>
            <a:ext cx="1798637" cy="349250"/>
          </a:xfrm>
          <a:prstGeom prst="rect">
            <a:avLst/>
          </a:prstGeom>
        </p:spPr>
        <p:txBody>
          <a:bodyPr lIns="0" tIns="0" rIns="0" bIns="0"/>
          <a:lstStyle>
            <a:lvl1pPr algn="r" eaLnBrk="1" fontAlgn="auto" hangingPunct="1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defRPr sz="1400">
                <a:solidFill>
                  <a:schemeClr val="tx2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</a:lstStyle>
          <a:p>
            <a:pPr>
              <a:defRPr/>
            </a:pPr>
            <a:fld id="{0A5C0BFC-F57E-4854-AD2F-52CCD1599EE5}" type="datetime1">
              <a:rPr lang="pl-PL"/>
              <a:pPr>
                <a:defRPr/>
              </a:pPr>
              <a:t>09.12.2025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4236992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2_Slajd tytułowy (długi tytuł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>
            <a:extLst>
              <a:ext uri="{FF2B5EF4-FFF2-40B4-BE49-F238E27FC236}">
                <a16:creationId xmlns:a16="http://schemas.microsoft.com/office/drawing/2014/main" id="{ADEB7DBC-94F2-0B41-A20A-11275D7FD93D}"/>
              </a:ext>
            </a:extLst>
          </p:cNvPr>
          <p:cNvSpPr/>
          <p:nvPr userDrawn="1"/>
        </p:nvSpPr>
        <p:spPr>
          <a:xfrm>
            <a:off x="1025525" y="1982788"/>
            <a:ext cx="8640763" cy="4318000"/>
          </a:xfrm>
          <a:prstGeom prst="rect">
            <a:avLst/>
          </a:prstGeom>
          <a:solidFill>
            <a:srgbClr val="BDBD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l-PL"/>
          </a:p>
        </p:txBody>
      </p:sp>
      <p:sp>
        <p:nvSpPr>
          <p:cNvPr id="5" name="Prostokąt 4">
            <a:extLst>
              <a:ext uri="{FF2B5EF4-FFF2-40B4-BE49-F238E27FC236}">
                <a16:creationId xmlns:a16="http://schemas.microsoft.com/office/drawing/2014/main" id="{4EB7AEFB-0090-A071-EA2C-6B65F0A7E1FF}"/>
              </a:ext>
            </a:extLst>
          </p:cNvPr>
          <p:cNvSpPr/>
          <p:nvPr userDrawn="1"/>
        </p:nvSpPr>
        <p:spPr>
          <a:xfrm>
            <a:off x="0" y="0"/>
            <a:ext cx="4986338" cy="269398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l-PL"/>
          </a:p>
        </p:txBody>
      </p:sp>
      <p:pic>
        <p:nvPicPr>
          <p:cNvPr id="6" name="Obraz 10" descr="Obraz zawierający tekst&#10;&#10;Opis wygenerowany automatycznie">
            <a:extLst>
              <a:ext uri="{FF2B5EF4-FFF2-40B4-BE49-F238E27FC236}">
                <a16:creationId xmlns:a16="http://schemas.microsoft.com/office/drawing/2014/main" id="{3666C197-55EB-9ABC-30A1-81A835AC5EB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113" y="1979613"/>
            <a:ext cx="3959225" cy="720725"/>
          </a:xfrm>
          <a:prstGeom prst="rect">
            <a:avLst/>
          </a:prstGeom>
          <a:solidFill>
            <a:srgbClr val="3E3EBC">
              <a:alpha val="9215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Obraz 12">
            <a:extLst>
              <a:ext uri="{FF2B5EF4-FFF2-40B4-BE49-F238E27FC236}">
                <a16:creationId xmlns:a16="http://schemas.microsoft.com/office/drawing/2014/main" id="{73A4532A-5772-D0F1-6DD1-06F2078E50B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163" y="6370638"/>
            <a:ext cx="1620837" cy="949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Obraz 13">
            <a:extLst>
              <a:ext uri="{FF2B5EF4-FFF2-40B4-BE49-F238E27FC236}">
                <a16:creationId xmlns:a16="http://schemas.microsoft.com/office/drawing/2014/main" id="{81CAF41E-C15B-4EDF-03E1-31DFB856ABB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2338" y="6370638"/>
            <a:ext cx="2633662" cy="949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Obraz 14">
            <a:extLst>
              <a:ext uri="{FF2B5EF4-FFF2-40B4-BE49-F238E27FC236}">
                <a16:creationId xmlns:a16="http://schemas.microsoft.com/office/drawing/2014/main" id="{1FEFF701-4926-852F-FB23-8B77605F6366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2688" y="6370638"/>
            <a:ext cx="2239962" cy="950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Obraz 15">
            <a:extLst>
              <a:ext uri="{FF2B5EF4-FFF2-40B4-BE49-F238E27FC236}">
                <a16:creationId xmlns:a16="http://schemas.microsoft.com/office/drawing/2014/main" id="{5C330585-DA52-62F3-83DA-706468405194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463" y="1244600"/>
            <a:ext cx="381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Obraz 16">
            <a:extLst>
              <a:ext uri="{FF2B5EF4-FFF2-40B4-BE49-F238E27FC236}">
                <a16:creationId xmlns:a16="http://schemas.microsoft.com/office/drawing/2014/main" id="{0EA20B0F-6411-9B54-FCC1-98C13C4F5CC2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5250" y="546100"/>
            <a:ext cx="381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Obraz 17">
            <a:extLst>
              <a:ext uri="{FF2B5EF4-FFF2-40B4-BE49-F238E27FC236}">
                <a16:creationId xmlns:a16="http://schemas.microsoft.com/office/drawing/2014/main" id="{69F8F5F6-916A-CA74-60C9-68A751F53838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1125" y="1244600"/>
            <a:ext cx="381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Obraz 18">
            <a:extLst>
              <a:ext uri="{FF2B5EF4-FFF2-40B4-BE49-F238E27FC236}">
                <a16:creationId xmlns:a16="http://schemas.microsoft.com/office/drawing/2014/main" id="{C8C6158B-5D62-A78C-494D-A14A365A766E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5613" y="538163"/>
            <a:ext cx="381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Obraz 19">
            <a:extLst>
              <a:ext uri="{FF2B5EF4-FFF2-40B4-BE49-F238E27FC236}">
                <a16:creationId xmlns:a16="http://schemas.microsoft.com/office/drawing/2014/main" id="{97682056-F133-D32D-D76E-BD0C221E84B4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525" y="546100"/>
            <a:ext cx="381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Obraz 20">
            <a:extLst>
              <a:ext uri="{FF2B5EF4-FFF2-40B4-BE49-F238E27FC236}">
                <a16:creationId xmlns:a16="http://schemas.microsoft.com/office/drawing/2014/main" id="{5EEE5BB7-EB35-B5F6-63F3-451BEC71E23A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5025" y="1254125"/>
            <a:ext cx="381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Obraz 21">
            <a:extLst>
              <a:ext uri="{FF2B5EF4-FFF2-40B4-BE49-F238E27FC236}">
                <a16:creationId xmlns:a16="http://schemas.microsoft.com/office/drawing/2014/main" id="{CBD4D9A4-4773-AE82-C0E5-D2E8AA804A0D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4638" y="542925"/>
            <a:ext cx="381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Obraz 22">
            <a:extLst>
              <a:ext uri="{FF2B5EF4-FFF2-40B4-BE49-F238E27FC236}">
                <a16:creationId xmlns:a16="http://schemas.microsoft.com/office/drawing/2014/main" id="{05566B2F-329C-CECA-0F9E-06A9CF7D3FE3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6950" y="534988"/>
            <a:ext cx="381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Obraz 23">
            <a:extLst>
              <a:ext uri="{FF2B5EF4-FFF2-40B4-BE49-F238E27FC236}">
                <a16:creationId xmlns:a16="http://schemas.microsoft.com/office/drawing/2014/main" id="{B94E0A31-970C-D0B2-2865-59DD3EA035E7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2325" y="531813"/>
            <a:ext cx="381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Obraz 24">
            <a:extLst>
              <a:ext uri="{FF2B5EF4-FFF2-40B4-BE49-F238E27FC236}">
                <a16:creationId xmlns:a16="http://schemas.microsoft.com/office/drawing/2014/main" id="{0B1D8062-2078-F5AF-4E1A-E6807AEC95AB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5363" y="1252538"/>
            <a:ext cx="381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Obraz 25">
            <a:extLst>
              <a:ext uri="{FF2B5EF4-FFF2-40B4-BE49-F238E27FC236}">
                <a16:creationId xmlns:a16="http://schemas.microsoft.com/office/drawing/2014/main" id="{BC55E75C-C8D9-E700-7CE7-4BA5FC84FDEA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5613" y="1250950"/>
            <a:ext cx="381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Obraz 26">
            <a:extLst>
              <a:ext uri="{FF2B5EF4-FFF2-40B4-BE49-F238E27FC236}">
                <a16:creationId xmlns:a16="http://schemas.microsoft.com/office/drawing/2014/main" id="{1D4F2F74-8710-11CB-383A-EBE0EF7FCB93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4638" y="1250950"/>
            <a:ext cx="381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85877" y="3070227"/>
            <a:ext cx="7920115" cy="1087764"/>
          </a:xfrm>
        </p:spPr>
        <p:txBody>
          <a:bodyPr>
            <a:normAutofit/>
          </a:bodyPr>
          <a:lstStyle>
            <a:lvl1pPr algn="l">
              <a:lnSpc>
                <a:spcPts val="4000"/>
              </a:lnSpc>
              <a:defRPr sz="3200"/>
            </a:lvl1pPr>
          </a:lstStyle>
          <a:p>
            <a:r>
              <a:rPr lang="pl-PL" dirty="0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85888" y="4861794"/>
            <a:ext cx="7920037" cy="1080000"/>
          </a:xfrm>
        </p:spPr>
        <p:txBody>
          <a:bodyPr>
            <a:normAutofit/>
          </a:bodyPr>
          <a:lstStyle>
            <a:lvl1pPr marL="0" indent="0" algn="l">
              <a:lnSpc>
                <a:spcPts val="3500"/>
              </a:lnSpc>
              <a:buNone/>
              <a:defRPr sz="2800" b="1">
                <a:solidFill>
                  <a:schemeClr val="tx2"/>
                </a:solidFill>
              </a:defRPr>
            </a:lvl1pPr>
            <a:lvl2pPr marL="503972" indent="0" algn="ctr">
              <a:buNone/>
              <a:defRPr sz="2205"/>
            </a:lvl2pPr>
            <a:lvl3pPr marL="1007943" indent="0" algn="ctr">
              <a:buNone/>
              <a:defRPr sz="1984"/>
            </a:lvl3pPr>
            <a:lvl4pPr marL="1511915" indent="0" algn="ctr">
              <a:buNone/>
              <a:defRPr sz="1764"/>
            </a:lvl4pPr>
            <a:lvl5pPr marL="2015886" indent="0" algn="ctr">
              <a:buNone/>
              <a:defRPr sz="1764"/>
            </a:lvl5pPr>
            <a:lvl6pPr marL="2519858" indent="0" algn="ctr">
              <a:buNone/>
              <a:defRPr sz="1764"/>
            </a:lvl6pPr>
            <a:lvl7pPr marL="3023829" indent="0" algn="ctr">
              <a:buNone/>
              <a:defRPr sz="1764"/>
            </a:lvl7pPr>
            <a:lvl8pPr marL="3527801" indent="0" algn="ctr">
              <a:buNone/>
              <a:defRPr sz="1764"/>
            </a:lvl8pPr>
            <a:lvl9pPr marL="4031772" indent="0" algn="ctr">
              <a:buNone/>
              <a:defRPr sz="1764"/>
            </a:lvl9pPr>
          </a:lstStyle>
          <a:p>
            <a:r>
              <a:rPr lang="pl-PL"/>
              <a:t>Kliknij, aby edytować styl wzorca podtytułu</a:t>
            </a:r>
            <a:endParaRPr lang="en-US" dirty="0"/>
          </a:p>
        </p:txBody>
      </p:sp>
      <p:sp>
        <p:nvSpPr>
          <p:cNvPr id="22" name="Date Placeholder 3">
            <a:extLst>
              <a:ext uri="{FF2B5EF4-FFF2-40B4-BE49-F238E27FC236}">
                <a16:creationId xmlns:a16="http://schemas.microsoft.com/office/drawing/2014/main" id="{B0923844-C53D-0DEE-3A07-AE42B974037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866063" y="539750"/>
            <a:ext cx="1798637" cy="349250"/>
          </a:xfrm>
          <a:prstGeom prst="rect">
            <a:avLst/>
          </a:prstGeom>
        </p:spPr>
        <p:txBody>
          <a:bodyPr lIns="0" tIns="0" rIns="0" bIns="0"/>
          <a:lstStyle>
            <a:lvl1pPr algn="r" eaLnBrk="1" fontAlgn="auto" hangingPunct="1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defRPr sz="1400">
                <a:solidFill>
                  <a:schemeClr val="tx2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</a:lstStyle>
          <a:p>
            <a:pPr>
              <a:defRPr/>
            </a:pPr>
            <a:fld id="{C30955AA-06E6-4C04-A951-CDEFB0C61620}" type="datetime1">
              <a:rPr lang="pl-PL"/>
              <a:pPr>
                <a:defRPr/>
              </a:pPr>
              <a:t>09.12.2025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8160817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3_Slajd tytułowy (długi tytuł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>
            <a:extLst>
              <a:ext uri="{FF2B5EF4-FFF2-40B4-BE49-F238E27FC236}">
                <a16:creationId xmlns:a16="http://schemas.microsoft.com/office/drawing/2014/main" id="{7711244B-4F40-0B97-CE65-6790B8B5D82E}"/>
              </a:ext>
            </a:extLst>
          </p:cNvPr>
          <p:cNvSpPr/>
          <p:nvPr userDrawn="1"/>
        </p:nvSpPr>
        <p:spPr>
          <a:xfrm>
            <a:off x="1025525" y="1982788"/>
            <a:ext cx="8640763" cy="4318000"/>
          </a:xfrm>
          <a:prstGeom prst="rect">
            <a:avLst/>
          </a:prstGeom>
          <a:solidFill>
            <a:srgbClr val="BDBD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l-PL"/>
          </a:p>
        </p:txBody>
      </p:sp>
      <p:sp>
        <p:nvSpPr>
          <p:cNvPr id="5" name="Prostokąt 4">
            <a:extLst>
              <a:ext uri="{FF2B5EF4-FFF2-40B4-BE49-F238E27FC236}">
                <a16:creationId xmlns:a16="http://schemas.microsoft.com/office/drawing/2014/main" id="{C3BE7D14-95B9-BF15-DB72-D2BA92C040B2}"/>
              </a:ext>
            </a:extLst>
          </p:cNvPr>
          <p:cNvSpPr/>
          <p:nvPr userDrawn="1"/>
        </p:nvSpPr>
        <p:spPr>
          <a:xfrm>
            <a:off x="0" y="0"/>
            <a:ext cx="4986338" cy="269398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l-PL"/>
          </a:p>
        </p:txBody>
      </p:sp>
      <p:pic>
        <p:nvPicPr>
          <p:cNvPr id="6" name="Obraz 10">
            <a:extLst>
              <a:ext uri="{FF2B5EF4-FFF2-40B4-BE49-F238E27FC236}">
                <a16:creationId xmlns:a16="http://schemas.microsoft.com/office/drawing/2014/main" id="{E7D8ACD8-BAF2-5C2D-E943-269919EC7F3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163" y="6370638"/>
            <a:ext cx="1620837" cy="949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Obraz 12">
            <a:extLst>
              <a:ext uri="{FF2B5EF4-FFF2-40B4-BE49-F238E27FC236}">
                <a16:creationId xmlns:a16="http://schemas.microsoft.com/office/drawing/2014/main" id="{6377412B-EB3E-069B-D451-02D94064857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2338" y="6370638"/>
            <a:ext cx="2633662" cy="949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Obraz 13">
            <a:extLst>
              <a:ext uri="{FF2B5EF4-FFF2-40B4-BE49-F238E27FC236}">
                <a16:creationId xmlns:a16="http://schemas.microsoft.com/office/drawing/2014/main" id="{8129BDBD-3525-175E-0E51-F677A1CAC99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2688" y="6370638"/>
            <a:ext cx="2239962" cy="950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Obraz 14">
            <a:extLst>
              <a:ext uri="{FF2B5EF4-FFF2-40B4-BE49-F238E27FC236}">
                <a16:creationId xmlns:a16="http://schemas.microsoft.com/office/drawing/2014/main" id="{C1808DC0-571A-1069-664E-C9683FEBD96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463" y="1244600"/>
            <a:ext cx="381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Obraz 15">
            <a:extLst>
              <a:ext uri="{FF2B5EF4-FFF2-40B4-BE49-F238E27FC236}">
                <a16:creationId xmlns:a16="http://schemas.microsoft.com/office/drawing/2014/main" id="{8442D7DB-1DC0-791B-2CB9-5021F5251471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5250" y="546100"/>
            <a:ext cx="381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Obraz 16">
            <a:extLst>
              <a:ext uri="{FF2B5EF4-FFF2-40B4-BE49-F238E27FC236}">
                <a16:creationId xmlns:a16="http://schemas.microsoft.com/office/drawing/2014/main" id="{366017A6-4D80-DF11-23AC-7FA4C3561E89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1125" y="1244600"/>
            <a:ext cx="381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Obraz 17">
            <a:extLst>
              <a:ext uri="{FF2B5EF4-FFF2-40B4-BE49-F238E27FC236}">
                <a16:creationId xmlns:a16="http://schemas.microsoft.com/office/drawing/2014/main" id="{1AEDEC54-1976-47B1-00C7-7F3FD3F28362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5613" y="538163"/>
            <a:ext cx="381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Obraz 18">
            <a:extLst>
              <a:ext uri="{FF2B5EF4-FFF2-40B4-BE49-F238E27FC236}">
                <a16:creationId xmlns:a16="http://schemas.microsoft.com/office/drawing/2014/main" id="{50A51F08-0EEB-0B47-E6BD-854E76E48AD8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525" y="546100"/>
            <a:ext cx="381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Obraz 19">
            <a:extLst>
              <a:ext uri="{FF2B5EF4-FFF2-40B4-BE49-F238E27FC236}">
                <a16:creationId xmlns:a16="http://schemas.microsoft.com/office/drawing/2014/main" id="{9F1A7A94-0449-EAFA-A83B-A007548AB818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5025" y="1254125"/>
            <a:ext cx="381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Obraz 20">
            <a:extLst>
              <a:ext uri="{FF2B5EF4-FFF2-40B4-BE49-F238E27FC236}">
                <a16:creationId xmlns:a16="http://schemas.microsoft.com/office/drawing/2014/main" id="{F348E6CD-5191-DC34-655B-5074431ABABD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4638" y="542925"/>
            <a:ext cx="381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Obraz 21">
            <a:extLst>
              <a:ext uri="{FF2B5EF4-FFF2-40B4-BE49-F238E27FC236}">
                <a16:creationId xmlns:a16="http://schemas.microsoft.com/office/drawing/2014/main" id="{360C72B7-5169-5E45-0100-440E68B795A5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6950" y="534988"/>
            <a:ext cx="381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Obraz 22">
            <a:extLst>
              <a:ext uri="{FF2B5EF4-FFF2-40B4-BE49-F238E27FC236}">
                <a16:creationId xmlns:a16="http://schemas.microsoft.com/office/drawing/2014/main" id="{1C4A0A19-673D-145F-6DFC-40B600258BF8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2325" y="531813"/>
            <a:ext cx="381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Obraz 23">
            <a:extLst>
              <a:ext uri="{FF2B5EF4-FFF2-40B4-BE49-F238E27FC236}">
                <a16:creationId xmlns:a16="http://schemas.microsoft.com/office/drawing/2014/main" id="{A877BC93-4E60-144A-78AD-D6F9D9D4B5E6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5363" y="1252538"/>
            <a:ext cx="381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Obraz 24">
            <a:extLst>
              <a:ext uri="{FF2B5EF4-FFF2-40B4-BE49-F238E27FC236}">
                <a16:creationId xmlns:a16="http://schemas.microsoft.com/office/drawing/2014/main" id="{4F4873E9-C79E-B261-04BE-CA28065C46E4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5613" y="1250950"/>
            <a:ext cx="381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Obraz 25">
            <a:extLst>
              <a:ext uri="{FF2B5EF4-FFF2-40B4-BE49-F238E27FC236}">
                <a16:creationId xmlns:a16="http://schemas.microsoft.com/office/drawing/2014/main" id="{FE70FD2E-EA85-554B-1232-3BC065FB7D64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4638" y="1250950"/>
            <a:ext cx="381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85877" y="3070227"/>
            <a:ext cx="7920115" cy="1087764"/>
          </a:xfrm>
        </p:spPr>
        <p:txBody>
          <a:bodyPr>
            <a:normAutofit/>
          </a:bodyPr>
          <a:lstStyle>
            <a:lvl1pPr algn="l">
              <a:lnSpc>
                <a:spcPts val="4000"/>
              </a:lnSpc>
              <a:defRPr sz="3200"/>
            </a:lvl1pPr>
          </a:lstStyle>
          <a:p>
            <a:r>
              <a:rPr lang="pl-PL" dirty="0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85888" y="4861794"/>
            <a:ext cx="7920037" cy="1080000"/>
          </a:xfrm>
        </p:spPr>
        <p:txBody>
          <a:bodyPr>
            <a:normAutofit/>
          </a:bodyPr>
          <a:lstStyle>
            <a:lvl1pPr marL="0" indent="0" algn="l">
              <a:lnSpc>
                <a:spcPts val="3500"/>
              </a:lnSpc>
              <a:buNone/>
              <a:defRPr sz="2800" b="1">
                <a:solidFill>
                  <a:schemeClr val="tx2"/>
                </a:solidFill>
              </a:defRPr>
            </a:lvl1pPr>
            <a:lvl2pPr marL="503972" indent="0" algn="ctr">
              <a:buNone/>
              <a:defRPr sz="2205"/>
            </a:lvl2pPr>
            <a:lvl3pPr marL="1007943" indent="0" algn="ctr">
              <a:buNone/>
              <a:defRPr sz="1984"/>
            </a:lvl3pPr>
            <a:lvl4pPr marL="1511915" indent="0" algn="ctr">
              <a:buNone/>
              <a:defRPr sz="1764"/>
            </a:lvl4pPr>
            <a:lvl5pPr marL="2015886" indent="0" algn="ctr">
              <a:buNone/>
              <a:defRPr sz="1764"/>
            </a:lvl5pPr>
            <a:lvl6pPr marL="2519858" indent="0" algn="ctr">
              <a:buNone/>
              <a:defRPr sz="1764"/>
            </a:lvl6pPr>
            <a:lvl7pPr marL="3023829" indent="0" algn="ctr">
              <a:buNone/>
              <a:defRPr sz="1764"/>
            </a:lvl7pPr>
            <a:lvl8pPr marL="3527801" indent="0" algn="ctr">
              <a:buNone/>
              <a:defRPr sz="1764"/>
            </a:lvl8pPr>
            <a:lvl9pPr marL="4031772" indent="0" algn="ctr">
              <a:buNone/>
              <a:defRPr sz="1764"/>
            </a:lvl9pPr>
          </a:lstStyle>
          <a:p>
            <a:r>
              <a:rPr lang="pl-PL"/>
              <a:t>Kliknij, aby edytować styl wzorca podtytułu</a:t>
            </a:r>
            <a:endParaRPr lang="en-US" dirty="0"/>
          </a:p>
        </p:txBody>
      </p:sp>
      <p:sp>
        <p:nvSpPr>
          <p:cNvPr id="21" name="Date Placeholder 3">
            <a:extLst>
              <a:ext uri="{FF2B5EF4-FFF2-40B4-BE49-F238E27FC236}">
                <a16:creationId xmlns:a16="http://schemas.microsoft.com/office/drawing/2014/main" id="{EF9AE2F3-97CD-D842-8A32-447D365CB13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866063" y="539750"/>
            <a:ext cx="1798637" cy="349250"/>
          </a:xfrm>
          <a:prstGeom prst="rect">
            <a:avLst/>
          </a:prstGeom>
        </p:spPr>
        <p:txBody>
          <a:bodyPr lIns="0" tIns="0" rIns="0" bIns="0"/>
          <a:lstStyle>
            <a:lvl1pPr algn="r" eaLnBrk="1" fontAlgn="auto" hangingPunct="1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defRPr sz="1400">
                <a:solidFill>
                  <a:schemeClr val="tx2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</a:lstStyle>
          <a:p>
            <a:pPr>
              <a:defRPr/>
            </a:pPr>
            <a:fld id="{FCADBE59-3A8D-4B60-B132-C38BCB58B296}" type="datetime1">
              <a:rPr lang="pl-PL"/>
              <a:pPr>
                <a:defRPr/>
              </a:pPr>
              <a:t>09.12.2025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02404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lajd tytułowy (krótki tytuł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ostokąt 2">
            <a:extLst>
              <a:ext uri="{FF2B5EF4-FFF2-40B4-BE49-F238E27FC236}">
                <a16:creationId xmlns:a16="http://schemas.microsoft.com/office/drawing/2014/main" id="{38F80E62-F779-E75A-3EDA-9B9408D9FE1E}"/>
              </a:ext>
            </a:extLst>
          </p:cNvPr>
          <p:cNvSpPr/>
          <p:nvPr userDrawn="1"/>
        </p:nvSpPr>
        <p:spPr>
          <a:xfrm>
            <a:off x="2825750" y="4500563"/>
            <a:ext cx="6840538" cy="1800225"/>
          </a:xfrm>
          <a:prstGeom prst="rect">
            <a:avLst/>
          </a:prstGeom>
          <a:solidFill>
            <a:srgbClr val="BDBD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l-PL"/>
          </a:p>
        </p:txBody>
      </p:sp>
      <p:pic>
        <p:nvPicPr>
          <p:cNvPr id="4" name="Obraz 8">
            <a:extLst>
              <a:ext uri="{FF2B5EF4-FFF2-40B4-BE49-F238E27FC236}">
                <a16:creationId xmlns:a16="http://schemas.microsoft.com/office/drawing/2014/main" id="{2DC8FB52-1049-0B90-AC4A-4E1E63F9308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163" y="6370638"/>
            <a:ext cx="1620837" cy="949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Obraz 10">
            <a:extLst>
              <a:ext uri="{FF2B5EF4-FFF2-40B4-BE49-F238E27FC236}">
                <a16:creationId xmlns:a16="http://schemas.microsoft.com/office/drawing/2014/main" id="{9F58DD2E-7804-923E-46BD-CF879383850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2338" y="6370638"/>
            <a:ext cx="2633662" cy="949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Obraz 12">
            <a:extLst>
              <a:ext uri="{FF2B5EF4-FFF2-40B4-BE49-F238E27FC236}">
                <a16:creationId xmlns:a16="http://schemas.microsoft.com/office/drawing/2014/main" id="{49A5FB3C-3E55-982C-261C-5D59E85CD25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2688" y="6370638"/>
            <a:ext cx="2239962" cy="950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Obraz 13" descr="Obraz zawierający tekst&#10;&#10;Opis wygenerowany automatycznie">
            <a:extLst>
              <a:ext uri="{FF2B5EF4-FFF2-40B4-BE49-F238E27FC236}">
                <a16:creationId xmlns:a16="http://schemas.microsoft.com/office/drawing/2014/main" id="{5EFDB916-5D59-5F95-71B4-A6775E636F0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5750" y="4500563"/>
            <a:ext cx="3959225" cy="720725"/>
          </a:xfrm>
          <a:prstGeom prst="rect">
            <a:avLst/>
          </a:prstGeom>
          <a:solidFill>
            <a:srgbClr val="3E3EB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Symbol zastępczy obrazu 16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6784975" cy="5221288"/>
          </a:xfrm>
          <a:custGeom>
            <a:avLst/>
            <a:gdLst>
              <a:gd name="connsiteX0" fmla="*/ 0 w 6784975"/>
              <a:gd name="connsiteY0" fmla="*/ 0 h 5221288"/>
              <a:gd name="connsiteX1" fmla="*/ 6784975 w 6784975"/>
              <a:gd name="connsiteY1" fmla="*/ 0 h 5221288"/>
              <a:gd name="connsiteX2" fmla="*/ 6784975 w 6784975"/>
              <a:gd name="connsiteY2" fmla="*/ 4500563 h 5221288"/>
              <a:gd name="connsiteX3" fmla="*/ 2825750 w 6784975"/>
              <a:gd name="connsiteY3" fmla="*/ 4500563 h 5221288"/>
              <a:gd name="connsiteX4" fmla="*/ 2825750 w 6784975"/>
              <a:gd name="connsiteY4" fmla="*/ 5221288 h 5221288"/>
              <a:gd name="connsiteX5" fmla="*/ 0 w 6784975"/>
              <a:gd name="connsiteY5" fmla="*/ 5221288 h 5221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784975" h="5221288">
                <a:moveTo>
                  <a:pt x="0" y="0"/>
                </a:moveTo>
                <a:lnTo>
                  <a:pt x="6784975" y="0"/>
                </a:lnTo>
                <a:lnTo>
                  <a:pt x="6784975" y="4500563"/>
                </a:lnTo>
                <a:lnTo>
                  <a:pt x="2825750" y="4500563"/>
                </a:lnTo>
                <a:lnTo>
                  <a:pt x="2825750" y="5221288"/>
                </a:lnTo>
                <a:lnTo>
                  <a:pt x="0" y="5221288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rtlCol="0" anchor="ctr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1000"/>
            </a:lvl1pPr>
          </a:lstStyle>
          <a:p>
            <a:pPr lvl="0"/>
            <a:r>
              <a:rPr lang="pl-PL" noProof="0"/>
              <a:t>Kliknij ikonę, aby dodać obraz</a:t>
            </a:r>
            <a:endParaRPr lang="pl-PL" noProof="0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172808" y="5579563"/>
            <a:ext cx="6133117" cy="648546"/>
          </a:xfrm>
        </p:spPr>
        <p:txBody>
          <a:bodyPr>
            <a:normAutofit/>
          </a:bodyPr>
          <a:lstStyle>
            <a:lvl1pPr algn="l">
              <a:lnSpc>
                <a:spcPts val="3500"/>
              </a:lnSpc>
              <a:defRPr sz="28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0EA56248-3DCF-5D60-E274-18657B84ED3E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7866063" y="539750"/>
            <a:ext cx="1800225" cy="366713"/>
          </a:xfrm>
          <a:prstGeom prst="rect">
            <a:avLst/>
          </a:prstGeom>
        </p:spPr>
        <p:txBody>
          <a:bodyPr lIns="0" tIns="0" rIns="0" bIns="0"/>
          <a:lstStyle>
            <a:lvl1pPr algn="r" eaLnBrk="1" fontAlgn="auto" hangingPunct="1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defRPr sz="1400">
                <a:solidFill>
                  <a:schemeClr val="tx2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</a:lstStyle>
          <a:p>
            <a:pPr>
              <a:defRPr/>
            </a:pPr>
            <a:fld id="{B22F03D3-40A2-4AD9-B377-A57BF4766CB0}" type="datetime1">
              <a:rPr lang="pl-PL"/>
              <a:pPr>
                <a:defRPr/>
              </a:pPr>
              <a:t>09.12.2025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5922539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Slajd tytułowy (krótki tytuł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ostokąt 2">
            <a:extLst>
              <a:ext uri="{FF2B5EF4-FFF2-40B4-BE49-F238E27FC236}">
                <a16:creationId xmlns:a16="http://schemas.microsoft.com/office/drawing/2014/main" id="{422F9659-3B01-4348-6479-4947BD64F93C}"/>
              </a:ext>
            </a:extLst>
          </p:cNvPr>
          <p:cNvSpPr/>
          <p:nvPr userDrawn="1"/>
        </p:nvSpPr>
        <p:spPr>
          <a:xfrm>
            <a:off x="2825750" y="4500563"/>
            <a:ext cx="6840538" cy="1800225"/>
          </a:xfrm>
          <a:prstGeom prst="rect">
            <a:avLst/>
          </a:prstGeom>
          <a:solidFill>
            <a:srgbClr val="BDBD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l-PL"/>
          </a:p>
        </p:txBody>
      </p:sp>
      <p:pic>
        <p:nvPicPr>
          <p:cNvPr id="4" name="Obraz 8">
            <a:extLst>
              <a:ext uri="{FF2B5EF4-FFF2-40B4-BE49-F238E27FC236}">
                <a16:creationId xmlns:a16="http://schemas.microsoft.com/office/drawing/2014/main" id="{7983F097-BEE9-5A41-A0DB-7F02C859908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163" y="6370638"/>
            <a:ext cx="1620837" cy="949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Obraz 10">
            <a:extLst>
              <a:ext uri="{FF2B5EF4-FFF2-40B4-BE49-F238E27FC236}">
                <a16:creationId xmlns:a16="http://schemas.microsoft.com/office/drawing/2014/main" id="{49DC1EF5-CF40-A829-92AF-216354CA4BE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2338" y="6370638"/>
            <a:ext cx="2633662" cy="949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Obraz 12">
            <a:extLst>
              <a:ext uri="{FF2B5EF4-FFF2-40B4-BE49-F238E27FC236}">
                <a16:creationId xmlns:a16="http://schemas.microsoft.com/office/drawing/2014/main" id="{CA88542B-6973-162C-5C1D-2D1AC1145A7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2688" y="6370638"/>
            <a:ext cx="2239962" cy="950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Symbol zastępczy obrazu 16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6784975" cy="5221288"/>
          </a:xfrm>
          <a:custGeom>
            <a:avLst/>
            <a:gdLst>
              <a:gd name="connsiteX0" fmla="*/ 0 w 6784975"/>
              <a:gd name="connsiteY0" fmla="*/ 0 h 5221288"/>
              <a:gd name="connsiteX1" fmla="*/ 6784975 w 6784975"/>
              <a:gd name="connsiteY1" fmla="*/ 0 h 5221288"/>
              <a:gd name="connsiteX2" fmla="*/ 6784975 w 6784975"/>
              <a:gd name="connsiteY2" fmla="*/ 4500563 h 5221288"/>
              <a:gd name="connsiteX3" fmla="*/ 2825750 w 6784975"/>
              <a:gd name="connsiteY3" fmla="*/ 4500563 h 5221288"/>
              <a:gd name="connsiteX4" fmla="*/ 2825750 w 6784975"/>
              <a:gd name="connsiteY4" fmla="*/ 5221288 h 5221288"/>
              <a:gd name="connsiteX5" fmla="*/ 0 w 6784975"/>
              <a:gd name="connsiteY5" fmla="*/ 5221288 h 5221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784975" h="5221288">
                <a:moveTo>
                  <a:pt x="0" y="0"/>
                </a:moveTo>
                <a:lnTo>
                  <a:pt x="6784975" y="0"/>
                </a:lnTo>
                <a:lnTo>
                  <a:pt x="6784975" y="4500563"/>
                </a:lnTo>
                <a:lnTo>
                  <a:pt x="2825750" y="4500563"/>
                </a:lnTo>
                <a:lnTo>
                  <a:pt x="2825750" y="5221288"/>
                </a:lnTo>
                <a:lnTo>
                  <a:pt x="0" y="5221288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rtlCol="0" anchor="ctr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1000"/>
            </a:lvl1pPr>
          </a:lstStyle>
          <a:p>
            <a:pPr lvl="0"/>
            <a:r>
              <a:rPr lang="pl-PL" noProof="0"/>
              <a:t>Kliknij ikonę, aby dodać obraz</a:t>
            </a:r>
            <a:endParaRPr lang="pl-PL" noProof="0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172808" y="5579563"/>
            <a:ext cx="6133117" cy="648546"/>
          </a:xfrm>
        </p:spPr>
        <p:txBody>
          <a:bodyPr>
            <a:normAutofit/>
          </a:bodyPr>
          <a:lstStyle>
            <a:lvl1pPr algn="l">
              <a:lnSpc>
                <a:spcPts val="3500"/>
              </a:lnSpc>
              <a:defRPr sz="28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1FA50DA2-8251-5626-1298-E9495E7D081E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7866063" y="539750"/>
            <a:ext cx="1800225" cy="366713"/>
          </a:xfrm>
          <a:prstGeom prst="rect">
            <a:avLst/>
          </a:prstGeom>
        </p:spPr>
        <p:txBody>
          <a:bodyPr lIns="0" tIns="0" rIns="0" bIns="0"/>
          <a:lstStyle>
            <a:lvl1pPr algn="r" eaLnBrk="1" fontAlgn="auto" hangingPunct="1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defRPr sz="1400">
                <a:solidFill>
                  <a:schemeClr val="tx2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</a:lstStyle>
          <a:p>
            <a:pPr>
              <a:defRPr/>
            </a:pPr>
            <a:fld id="{CF55F772-CAF8-4F5B-A4F7-962CF19BD0E5}" type="datetime1">
              <a:rPr lang="pl-PL"/>
              <a:pPr>
                <a:defRPr/>
              </a:pPr>
              <a:t>09.12.2025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5567082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lajd tytuł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ostokąt 2">
            <a:extLst>
              <a:ext uri="{FF2B5EF4-FFF2-40B4-BE49-F238E27FC236}">
                <a16:creationId xmlns:a16="http://schemas.microsoft.com/office/drawing/2014/main" id="{7C8AB4D1-D460-526B-486B-2EBD71191A67}"/>
              </a:ext>
            </a:extLst>
          </p:cNvPr>
          <p:cNvSpPr/>
          <p:nvPr userDrawn="1"/>
        </p:nvSpPr>
        <p:spPr>
          <a:xfrm>
            <a:off x="2825750" y="4500563"/>
            <a:ext cx="7196138" cy="2159000"/>
          </a:xfrm>
          <a:prstGeom prst="rect">
            <a:avLst/>
          </a:prstGeom>
          <a:solidFill>
            <a:srgbClr val="BDBD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l-PL"/>
          </a:p>
        </p:txBody>
      </p:sp>
      <p:sp>
        <p:nvSpPr>
          <p:cNvPr id="4" name="Prostokąt 3">
            <a:extLst>
              <a:ext uri="{FF2B5EF4-FFF2-40B4-BE49-F238E27FC236}">
                <a16:creationId xmlns:a16="http://schemas.microsoft.com/office/drawing/2014/main" id="{6101D7CB-EEA7-3455-0F03-6165F8CD9F28}"/>
              </a:ext>
            </a:extLst>
          </p:cNvPr>
          <p:cNvSpPr/>
          <p:nvPr userDrawn="1"/>
        </p:nvSpPr>
        <p:spPr>
          <a:xfrm>
            <a:off x="3905250" y="4500563"/>
            <a:ext cx="3600450" cy="358775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l-PL"/>
          </a:p>
        </p:txBody>
      </p:sp>
      <p:sp>
        <p:nvSpPr>
          <p:cNvPr id="5" name="Prostokąt 4">
            <a:extLst>
              <a:ext uri="{FF2B5EF4-FFF2-40B4-BE49-F238E27FC236}">
                <a16:creationId xmlns:a16="http://schemas.microsoft.com/office/drawing/2014/main" id="{1DA6FE23-B704-FEAB-5BE1-8CC21435C722}"/>
              </a:ext>
            </a:extLst>
          </p:cNvPr>
          <p:cNvSpPr/>
          <p:nvPr userDrawn="1"/>
        </p:nvSpPr>
        <p:spPr>
          <a:xfrm>
            <a:off x="2825750" y="4500563"/>
            <a:ext cx="1079500" cy="358775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l-PL"/>
          </a:p>
        </p:txBody>
      </p:sp>
      <p:sp>
        <p:nvSpPr>
          <p:cNvPr id="9" name="Symbol zastępczy obrazu 8"/>
          <p:cNvSpPr>
            <a:spLocks noGrp="1"/>
          </p:cNvSpPr>
          <p:nvPr>
            <p:ph type="pic" sz="quarter" idx="10"/>
          </p:nvPr>
        </p:nvSpPr>
        <p:spPr>
          <a:xfrm>
            <a:off x="669925" y="0"/>
            <a:ext cx="6835775" cy="4859338"/>
          </a:xfrm>
          <a:custGeom>
            <a:avLst/>
            <a:gdLst>
              <a:gd name="connsiteX0" fmla="*/ 0 w 6835775"/>
              <a:gd name="connsiteY0" fmla="*/ 0 h 4859338"/>
              <a:gd name="connsiteX1" fmla="*/ 6835775 w 6835775"/>
              <a:gd name="connsiteY1" fmla="*/ 0 h 4859338"/>
              <a:gd name="connsiteX2" fmla="*/ 6835775 w 6835775"/>
              <a:gd name="connsiteY2" fmla="*/ 4500563 h 4859338"/>
              <a:gd name="connsiteX3" fmla="*/ 2155824 w 6835775"/>
              <a:gd name="connsiteY3" fmla="*/ 4500563 h 4859338"/>
              <a:gd name="connsiteX4" fmla="*/ 2155824 w 6835775"/>
              <a:gd name="connsiteY4" fmla="*/ 4859338 h 4859338"/>
              <a:gd name="connsiteX5" fmla="*/ 0 w 6835775"/>
              <a:gd name="connsiteY5" fmla="*/ 4859338 h 48593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835775" h="4859338">
                <a:moveTo>
                  <a:pt x="0" y="0"/>
                </a:moveTo>
                <a:lnTo>
                  <a:pt x="6835775" y="0"/>
                </a:lnTo>
                <a:lnTo>
                  <a:pt x="6835775" y="4500563"/>
                </a:lnTo>
                <a:lnTo>
                  <a:pt x="2155824" y="4500563"/>
                </a:lnTo>
                <a:lnTo>
                  <a:pt x="2155824" y="4859338"/>
                </a:lnTo>
                <a:lnTo>
                  <a:pt x="0" y="4859338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rtlCol="0" anchor="ctr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1000"/>
            </a:lvl1pPr>
          </a:lstStyle>
          <a:p>
            <a:pPr lvl="0"/>
            <a:r>
              <a:rPr lang="pl-PL" noProof="0"/>
              <a:t>Kliknij ikonę, aby dodać obraz</a:t>
            </a:r>
            <a:endParaRPr lang="pl-PL" noProof="0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186113" y="5195719"/>
            <a:ext cx="6480176" cy="1320421"/>
          </a:xfrm>
        </p:spPr>
        <p:txBody>
          <a:bodyPr>
            <a:normAutofit/>
          </a:bodyPr>
          <a:lstStyle>
            <a:lvl1pPr algn="l">
              <a:lnSpc>
                <a:spcPts val="3500"/>
              </a:lnSpc>
              <a:defRPr sz="28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00513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Slajd tytuł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ostokąt 2">
            <a:extLst>
              <a:ext uri="{FF2B5EF4-FFF2-40B4-BE49-F238E27FC236}">
                <a16:creationId xmlns:a16="http://schemas.microsoft.com/office/drawing/2014/main" id="{B13A8E0C-031B-8985-8EF3-DB846745240A}"/>
              </a:ext>
            </a:extLst>
          </p:cNvPr>
          <p:cNvSpPr/>
          <p:nvPr userDrawn="1"/>
        </p:nvSpPr>
        <p:spPr>
          <a:xfrm>
            <a:off x="2825750" y="4500563"/>
            <a:ext cx="7196138" cy="2159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l-PL"/>
          </a:p>
        </p:txBody>
      </p:sp>
      <p:sp>
        <p:nvSpPr>
          <p:cNvPr id="4" name="Prostokąt 3">
            <a:extLst>
              <a:ext uri="{FF2B5EF4-FFF2-40B4-BE49-F238E27FC236}">
                <a16:creationId xmlns:a16="http://schemas.microsoft.com/office/drawing/2014/main" id="{3A6A260E-A839-124D-B089-35E13250A7DA}"/>
              </a:ext>
            </a:extLst>
          </p:cNvPr>
          <p:cNvSpPr/>
          <p:nvPr userDrawn="1"/>
        </p:nvSpPr>
        <p:spPr>
          <a:xfrm>
            <a:off x="3905250" y="4500563"/>
            <a:ext cx="3600450" cy="358775"/>
          </a:xfrm>
          <a:prstGeom prst="rect">
            <a:avLst/>
          </a:prstGeom>
          <a:solidFill>
            <a:srgbClr val="554B97"/>
          </a:solidFill>
          <a:ln>
            <a:solidFill>
              <a:srgbClr val="554B9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l-PL"/>
          </a:p>
        </p:txBody>
      </p:sp>
      <p:sp>
        <p:nvSpPr>
          <p:cNvPr id="5" name="Prostokąt 4">
            <a:extLst>
              <a:ext uri="{FF2B5EF4-FFF2-40B4-BE49-F238E27FC236}">
                <a16:creationId xmlns:a16="http://schemas.microsoft.com/office/drawing/2014/main" id="{052803FC-5BFA-9B59-D454-AB3015658CD9}"/>
              </a:ext>
            </a:extLst>
          </p:cNvPr>
          <p:cNvSpPr/>
          <p:nvPr userDrawn="1"/>
        </p:nvSpPr>
        <p:spPr>
          <a:xfrm>
            <a:off x="2825750" y="4500563"/>
            <a:ext cx="1079500" cy="358775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l-PL"/>
          </a:p>
        </p:txBody>
      </p:sp>
      <p:sp>
        <p:nvSpPr>
          <p:cNvPr id="9" name="Symbol zastępczy obrazu 8"/>
          <p:cNvSpPr>
            <a:spLocks noGrp="1"/>
          </p:cNvSpPr>
          <p:nvPr>
            <p:ph type="pic" sz="quarter" idx="10"/>
          </p:nvPr>
        </p:nvSpPr>
        <p:spPr>
          <a:xfrm>
            <a:off x="669925" y="0"/>
            <a:ext cx="6835775" cy="4859338"/>
          </a:xfrm>
          <a:custGeom>
            <a:avLst/>
            <a:gdLst>
              <a:gd name="connsiteX0" fmla="*/ 0 w 6835775"/>
              <a:gd name="connsiteY0" fmla="*/ 0 h 4859338"/>
              <a:gd name="connsiteX1" fmla="*/ 6835775 w 6835775"/>
              <a:gd name="connsiteY1" fmla="*/ 0 h 4859338"/>
              <a:gd name="connsiteX2" fmla="*/ 6835775 w 6835775"/>
              <a:gd name="connsiteY2" fmla="*/ 4500563 h 4859338"/>
              <a:gd name="connsiteX3" fmla="*/ 2155824 w 6835775"/>
              <a:gd name="connsiteY3" fmla="*/ 4500563 h 4859338"/>
              <a:gd name="connsiteX4" fmla="*/ 2155824 w 6835775"/>
              <a:gd name="connsiteY4" fmla="*/ 4859338 h 4859338"/>
              <a:gd name="connsiteX5" fmla="*/ 0 w 6835775"/>
              <a:gd name="connsiteY5" fmla="*/ 4859338 h 48593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835775" h="4859338">
                <a:moveTo>
                  <a:pt x="0" y="0"/>
                </a:moveTo>
                <a:lnTo>
                  <a:pt x="6835775" y="0"/>
                </a:lnTo>
                <a:lnTo>
                  <a:pt x="6835775" y="4500563"/>
                </a:lnTo>
                <a:lnTo>
                  <a:pt x="2155824" y="4500563"/>
                </a:lnTo>
                <a:lnTo>
                  <a:pt x="2155824" y="4859338"/>
                </a:lnTo>
                <a:lnTo>
                  <a:pt x="0" y="4859338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rtlCol="0" anchor="ctr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1000"/>
            </a:lvl1pPr>
          </a:lstStyle>
          <a:p>
            <a:pPr lvl="0"/>
            <a:r>
              <a:rPr lang="pl-PL" noProof="0" dirty="0"/>
              <a:t>Kliknij ikonę, aby dodać obraz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186113" y="5195719"/>
            <a:ext cx="6480176" cy="1320421"/>
          </a:xfrm>
        </p:spPr>
        <p:txBody>
          <a:bodyPr>
            <a:normAutofit/>
          </a:bodyPr>
          <a:lstStyle>
            <a:lvl1pPr algn="l">
              <a:lnSpc>
                <a:spcPts val="3500"/>
              </a:lnSpc>
              <a:defRPr sz="2800"/>
            </a:lvl1pPr>
          </a:lstStyle>
          <a:p>
            <a:r>
              <a:rPr lang="pl-PL" dirty="0"/>
              <a:t>Kliknij, aby edytować styl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0633243"/>
      </p:ext>
    </p:extLst>
  </p:cSld>
  <p:clrMapOvr>
    <a:masterClrMapping/>
  </p:clrMapOvr>
  <p:transition spd="slow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ajd - tytuł + zawartość z paski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rostokąt 5">
            <a:extLst>
              <a:ext uri="{FF2B5EF4-FFF2-40B4-BE49-F238E27FC236}">
                <a16:creationId xmlns:a16="http://schemas.microsoft.com/office/drawing/2014/main" id="{B256C58C-0B91-7112-00B5-45BA5613D379}"/>
              </a:ext>
            </a:extLst>
          </p:cNvPr>
          <p:cNvSpPr/>
          <p:nvPr userDrawn="1"/>
        </p:nvSpPr>
        <p:spPr>
          <a:xfrm>
            <a:off x="8585200" y="7380288"/>
            <a:ext cx="1079500" cy="179387"/>
          </a:xfrm>
          <a:prstGeom prst="rect">
            <a:avLst/>
          </a:prstGeom>
          <a:solidFill>
            <a:srgbClr val="93C67B"/>
          </a:solidFill>
          <a:ln>
            <a:solidFill>
              <a:srgbClr val="BDBDE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l-PL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</p:txBody>
      </p:sp>
      <p:sp>
        <p:nvSpPr>
          <p:cNvPr id="7" name="Symbol zastępczy numeru slajdu 4">
            <a:extLst>
              <a:ext uri="{FF2B5EF4-FFF2-40B4-BE49-F238E27FC236}">
                <a16:creationId xmlns:a16="http://schemas.microsoft.com/office/drawing/2014/main" id="{ED18D69B-C12C-D036-BE07-68C1F325B26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E6BE7B-80CB-4926-B646-E23E8BCBFE23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30400403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CF838251-A90A-E97D-BC8F-B58CBB8A8B95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1025525" y="900113"/>
            <a:ext cx="8640763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l-PL" altLang="pl-PL"/>
              <a:t>Kliknij, aby edytować styl</a:t>
            </a:r>
            <a:endParaRPr lang="en-US" altLang="pl-PL"/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D689E6D8-A678-E7D5-D127-C805F2C575E0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1025525" y="1979613"/>
            <a:ext cx="8640763" cy="4679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l-PL" altLang="pl-PL"/>
              <a:t>Kliknij, aby edytować style wzorca tekstu</a:t>
            </a:r>
          </a:p>
          <a:p>
            <a:pPr lvl="1"/>
            <a:r>
              <a:rPr lang="pl-PL" altLang="pl-PL"/>
              <a:t>Drugi poziom</a:t>
            </a:r>
          </a:p>
          <a:p>
            <a:pPr lvl="2"/>
            <a:r>
              <a:rPr lang="pl-PL" altLang="pl-PL"/>
              <a:t>Trzeci poziom</a:t>
            </a:r>
            <a:endParaRPr lang="en-US" altLang="pl-PL"/>
          </a:p>
        </p:txBody>
      </p:sp>
      <p:sp>
        <p:nvSpPr>
          <p:cNvPr id="10" name="Prostokąt 9">
            <a:extLst>
              <a:ext uri="{FF2B5EF4-FFF2-40B4-BE49-F238E27FC236}">
                <a16:creationId xmlns:a16="http://schemas.microsoft.com/office/drawing/2014/main" id="{216D459C-06A4-70A3-97CA-25CE224F0982}"/>
              </a:ext>
            </a:extLst>
          </p:cNvPr>
          <p:cNvSpPr/>
          <p:nvPr userDrawn="1"/>
        </p:nvSpPr>
        <p:spPr>
          <a:xfrm>
            <a:off x="1025525" y="0"/>
            <a:ext cx="1081088" cy="17938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l-PL"/>
          </a:p>
        </p:txBody>
      </p:sp>
      <p:sp>
        <p:nvSpPr>
          <p:cNvPr id="12" name="Prostokąt 11">
            <a:extLst>
              <a:ext uri="{FF2B5EF4-FFF2-40B4-BE49-F238E27FC236}">
                <a16:creationId xmlns:a16="http://schemas.microsoft.com/office/drawing/2014/main" id="{8427F517-131B-CB47-FB7B-08410CF6CFF6}"/>
              </a:ext>
            </a:extLst>
          </p:cNvPr>
          <p:cNvSpPr/>
          <p:nvPr userDrawn="1"/>
        </p:nvSpPr>
        <p:spPr>
          <a:xfrm>
            <a:off x="2106613" y="0"/>
            <a:ext cx="7559675" cy="179388"/>
          </a:xfrm>
          <a:prstGeom prst="rect">
            <a:avLst/>
          </a:prstGeom>
          <a:solidFill>
            <a:srgbClr val="0092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l-PL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9BAE3DA0-9E47-9E1A-3A63-2F550208A60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585200" y="7019925"/>
            <a:ext cx="1079500" cy="179388"/>
          </a:xfrm>
          <a:prstGeom prst="rect">
            <a:avLst/>
          </a:prstGeom>
          <a:noFill/>
        </p:spPr>
        <p:txBody>
          <a:bodyPr vert="horz" wrap="square" lIns="0" tIns="72000" rIns="0" bIns="7200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000">
                <a:solidFill>
                  <a:schemeClr val="tx2"/>
                </a:solidFill>
                <a:latin typeface="Open Sans" panose="020B0606030504020204" pitchFamily="34" charset="0"/>
              </a:defRPr>
            </a:lvl1pPr>
          </a:lstStyle>
          <a:p>
            <a:pPr>
              <a:defRPr/>
            </a:pPr>
            <a:fld id="{B6149208-B9E7-43D3-8F68-4BAE28D468FA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  <p:sp>
        <p:nvSpPr>
          <p:cNvPr id="7" name="Prostokąt 6">
            <a:extLst>
              <a:ext uri="{FF2B5EF4-FFF2-40B4-BE49-F238E27FC236}">
                <a16:creationId xmlns:a16="http://schemas.microsoft.com/office/drawing/2014/main" id="{61DCC141-D514-6954-7992-D59F5F8620D3}"/>
              </a:ext>
            </a:extLst>
          </p:cNvPr>
          <p:cNvSpPr/>
          <p:nvPr userDrawn="1"/>
        </p:nvSpPr>
        <p:spPr>
          <a:xfrm>
            <a:off x="8585200" y="7380288"/>
            <a:ext cx="1081088" cy="179387"/>
          </a:xfrm>
          <a:prstGeom prst="rect">
            <a:avLst/>
          </a:prstGeom>
          <a:solidFill>
            <a:srgbClr val="93C6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751" r:id="rId1"/>
    <p:sldLayoutId id="2147486752" r:id="rId2"/>
    <p:sldLayoutId id="2147486753" r:id="rId3"/>
    <p:sldLayoutId id="2147486754" r:id="rId4"/>
    <p:sldLayoutId id="2147486755" r:id="rId5"/>
    <p:sldLayoutId id="2147486756" r:id="rId6"/>
    <p:sldLayoutId id="2147486757" r:id="rId7"/>
    <p:sldLayoutId id="2147486758" r:id="rId8"/>
    <p:sldLayoutId id="2147486759" r:id="rId9"/>
    <p:sldLayoutId id="2147486760" r:id="rId10"/>
    <p:sldLayoutId id="2147486761" r:id="rId11"/>
    <p:sldLayoutId id="2147486762" r:id="rId12"/>
    <p:sldLayoutId id="2147486763" r:id="rId13"/>
    <p:sldLayoutId id="2147486764" r:id="rId14"/>
    <p:sldLayoutId id="2147486765" r:id="rId15"/>
    <p:sldLayoutId id="2147486766" r:id="rId16"/>
  </p:sldLayoutIdLst>
  <p:hf hdr="0" ftr="0"/>
  <p:txStyles>
    <p:titleStyle>
      <a:lvl1pPr algn="l" defTabSz="1006475" rtl="0" eaLnBrk="0" fontAlgn="base" hangingPunct="0">
        <a:lnSpc>
          <a:spcPts val="3600"/>
        </a:lnSpc>
        <a:spcBef>
          <a:spcPct val="0"/>
        </a:spcBef>
        <a:spcAft>
          <a:spcPct val="0"/>
        </a:spcAft>
        <a:defRPr sz="2800" b="1" kern="1200">
          <a:solidFill>
            <a:schemeClr val="tx2"/>
          </a:solidFill>
          <a:latin typeface="Open Sans" pitchFamily="2" charset="0"/>
          <a:ea typeface="Open Sans" pitchFamily="2" charset="0"/>
          <a:cs typeface="Open Sans" pitchFamily="2" charset="0"/>
        </a:defRPr>
      </a:lvl1pPr>
      <a:lvl2pPr algn="l" defTabSz="1006475" rtl="0" eaLnBrk="0" fontAlgn="base" hangingPunct="0">
        <a:lnSpc>
          <a:spcPts val="3600"/>
        </a:lnSpc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2pPr>
      <a:lvl3pPr algn="l" defTabSz="1006475" rtl="0" eaLnBrk="0" fontAlgn="base" hangingPunct="0">
        <a:lnSpc>
          <a:spcPts val="3600"/>
        </a:lnSpc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3pPr>
      <a:lvl4pPr algn="l" defTabSz="1006475" rtl="0" eaLnBrk="0" fontAlgn="base" hangingPunct="0">
        <a:lnSpc>
          <a:spcPts val="3600"/>
        </a:lnSpc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4pPr>
      <a:lvl5pPr algn="l" defTabSz="1006475" rtl="0" eaLnBrk="0" fontAlgn="base" hangingPunct="0">
        <a:lnSpc>
          <a:spcPts val="3600"/>
        </a:lnSpc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5pPr>
      <a:lvl6pPr marL="457200" algn="l" defTabSz="1006475" rtl="0" fontAlgn="base">
        <a:lnSpc>
          <a:spcPts val="3600"/>
        </a:lnSpc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6pPr>
      <a:lvl7pPr marL="914400" algn="l" defTabSz="1006475" rtl="0" fontAlgn="base">
        <a:lnSpc>
          <a:spcPts val="3600"/>
        </a:lnSpc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7pPr>
      <a:lvl8pPr marL="1371600" algn="l" defTabSz="1006475" rtl="0" fontAlgn="base">
        <a:lnSpc>
          <a:spcPts val="3600"/>
        </a:lnSpc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8pPr>
      <a:lvl9pPr marL="1828800" algn="l" defTabSz="1006475" rtl="0" fontAlgn="base">
        <a:lnSpc>
          <a:spcPts val="3600"/>
        </a:lnSpc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9pPr>
    </p:titleStyle>
    <p:bodyStyle>
      <a:lvl1pPr marL="250825" indent="-250825" algn="l" defTabSz="1006475" rtl="0" eaLnBrk="0" fontAlgn="base" hangingPunct="0">
        <a:lnSpc>
          <a:spcPts val="2400"/>
        </a:lnSpc>
        <a:spcBef>
          <a:spcPts val="1100"/>
        </a:spcBef>
        <a:spcAft>
          <a:spcPct val="0"/>
        </a:spcAft>
        <a:buClr>
          <a:schemeClr val="accent1"/>
        </a:buClr>
        <a:buBlip>
          <a:blip r:embed="rId18"/>
        </a:buBlip>
        <a:defRPr kern="1200">
          <a:solidFill>
            <a:schemeClr val="tx1"/>
          </a:solidFill>
          <a:latin typeface="Open Sans" pitchFamily="2" charset="0"/>
          <a:ea typeface="Open Sans" pitchFamily="2" charset="0"/>
          <a:cs typeface="Open Sans" pitchFamily="2" charset="0"/>
        </a:defRPr>
      </a:lvl1pPr>
      <a:lvl2pPr marL="755650" indent="-250825" algn="l" defTabSz="1006475" rtl="0" eaLnBrk="0" fontAlgn="base" hangingPunct="0">
        <a:lnSpc>
          <a:spcPts val="2400"/>
        </a:lnSpc>
        <a:spcBef>
          <a:spcPts val="550"/>
        </a:spcBef>
        <a:spcAft>
          <a:spcPct val="0"/>
        </a:spcAft>
        <a:buBlip>
          <a:blip r:embed="rId19"/>
        </a:buBlip>
        <a:defRPr kern="1200">
          <a:solidFill>
            <a:schemeClr val="tx1"/>
          </a:solidFill>
          <a:latin typeface="Open Sans" pitchFamily="2" charset="0"/>
          <a:ea typeface="Open Sans" pitchFamily="2" charset="0"/>
          <a:cs typeface="Open Sans" pitchFamily="2" charset="0"/>
        </a:defRPr>
      </a:lvl2pPr>
      <a:lvl3pPr marL="1258888" indent="-250825" algn="l" defTabSz="1006475" rtl="0" eaLnBrk="0" fontAlgn="base" hangingPunct="0">
        <a:lnSpc>
          <a:spcPts val="2400"/>
        </a:lnSpc>
        <a:spcBef>
          <a:spcPts val="550"/>
        </a:spcBef>
        <a:spcAft>
          <a:spcPct val="0"/>
        </a:spcAft>
        <a:buBlip>
          <a:blip r:embed="rId20"/>
        </a:buBlip>
        <a:defRPr kern="1200">
          <a:solidFill>
            <a:schemeClr val="tx1"/>
          </a:solidFill>
          <a:latin typeface="Open Sans" pitchFamily="2" charset="0"/>
          <a:ea typeface="Open Sans" pitchFamily="2" charset="0"/>
          <a:cs typeface="Open Sans" pitchFamily="2" charset="0"/>
        </a:defRPr>
      </a:lvl3pPr>
      <a:lvl4pPr marL="1763713" indent="-250825" algn="l" defTabSz="1006475" rtl="0" eaLnBrk="0" fontAlgn="base" hangingPunct="0">
        <a:lnSpc>
          <a:spcPts val="2400"/>
        </a:lnSpc>
        <a:spcBef>
          <a:spcPts val="55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Open Sans" pitchFamily="2" charset="0"/>
          <a:ea typeface="Open Sans" pitchFamily="2" charset="0"/>
          <a:cs typeface="Open Sans" pitchFamily="2" charset="0"/>
        </a:defRPr>
      </a:lvl4pPr>
      <a:lvl5pPr marL="2266950" indent="-250825" algn="l" defTabSz="1006475" rtl="0" eaLnBrk="0" fontAlgn="base" hangingPunct="0">
        <a:lnSpc>
          <a:spcPts val="2400"/>
        </a:lnSpc>
        <a:spcBef>
          <a:spcPts val="55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Open Sans" pitchFamily="2" charset="0"/>
          <a:ea typeface="Open Sans" pitchFamily="2" charset="0"/>
          <a:cs typeface="Open Sans" pitchFamily="2" charset="0"/>
        </a:defRPr>
      </a:lvl5pPr>
      <a:lvl6pPr marL="2771844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275815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779787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283758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1pPr>
      <a:lvl2pPr marL="503972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2pPr>
      <a:lvl3pPr marL="1007943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3pPr>
      <a:lvl4pPr marL="1511915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4pPr>
      <a:lvl5pPr marL="2015886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5pPr>
      <a:lvl6pPr marL="2519858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023829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527801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031772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5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0CDF1B-362C-D02D-47D2-3B51D89AD5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ytuł 14">
            <a:extLst>
              <a:ext uri="{FF2B5EF4-FFF2-40B4-BE49-F238E27FC236}">
                <a16:creationId xmlns:a16="http://schemas.microsoft.com/office/drawing/2014/main" id="{2912731A-4A71-9979-2008-7CED4FCF27A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title"/>
          </p:nvPr>
        </p:nvSpPr>
        <p:spPr>
          <a:xfrm>
            <a:off x="1025525" y="360362"/>
            <a:ext cx="8640763" cy="1619251"/>
          </a:xfrm>
        </p:spPr>
        <p:txBody>
          <a:bodyPr/>
          <a:lstStyle/>
          <a:p>
            <a:r>
              <a:rPr lang="pl-PL" dirty="0">
                <a:solidFill>
                  <a:schemeClr val="bg1"/>
                </a:solidFill>
              </a:rPr>
              <a:t>Najważniejsze informacje</a:t>
            </a:r>
          </a:p>
        </p:txBody>
      </p:sp>
      <p:sp>
        <p:nvSpPr>
          <p:cNvPr id="5" name="Tytuł 1">
            <a:extLst>
              <a:ext uri="{FF2B5EF4-FFF2-40B4-BE49-F238E27FC236}">
                <a16:creationId xmlns:a16="http://schemas.microsoft.com/office/drawing/2014/main" id="{891B7281-AEDC-748F-2658-3D464A4749C1}"/>
              </a:ext>
            </a:extLst>
          </p:cNvPr>
          <p:cNvSpPr txBox="1">
            <a:spLocks/>
          </p:cNvSpPr>
          <p:nvPr/>
        </p:nvSpPr>
        <p:spPr bwMode="auto">
          <a:xfrm>
            <a:off x="5525906" y="900113"/>
            <a:ext cx="4860559" cy="58320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defTabSz="1006475" rtl="0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tx2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  <a:lvl2pPr algn="l" defTabSz="1006475" rtl="0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algn="l" defTabSz="1006475" rtl="0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algn="l" defTabSz="1006475" rtl="0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algn="l" defTabSz="1006475" rtl="0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457200" algn="l" defTabSz="1006475" rtl="0" fontAlgn="base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6pPr>
            <a:lvl7pPr marL="914400" algn="l" defTabSz="1006475" rtl="0" fontAlgn="base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7pPr>
            <a:lvl8pPr marL="1371600" algn="l" defTabSz="1006475" rtl="0" fontAlgn="base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8pPr>
            <a:lvl9pPr marL="1828800" algn="l" defTabSz="1006475" rtl="0" fontAlgn="base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9pPr>
          </a:lstStyle>
          <a:p>
            <a:pPr algn="ctr"/>
            <a:endParaRPr lang="pl-PL" dirty="0">
              <a:solidFill>
                <a:schemeClr val="accent5">
                  <a:lumMod val="50000"/>
                </a:schemeClr>
              </a:solidFill>
              <a:latin typeface="Source Sans Pro Semibold" panose="020B0503030403020204" pitchFamily="34" charset="0"/>
              <a:ea typeface="Calibri"/>
              <a:cs typeface="Calibri"/>
              <a:sym typeface="Calibri"/>
            </a:endParaRPr>
          </a:p>
          <a:p>
            <a:pPr algn="ctr"/>
            <a:r>
              <a:rPr lang="pl-PL" dirty="0">
                <a:solidFill>
                  <a:schemeClr val="accent5">
                    <a:lumMod val="50000"/>
                  </a:schemeClr>
                </a:solidFill>
                <a:latin typeface="Source Sans Pro Semibold" panose="020B0503030403020204" pitchFamily="34" charset="0"/>
                <a:ea typeface="Calibri"/>
                <a:cs typeface="Calibri"/>
                <a:sym typeface="Calibri"/>
              </a:rPr>
              <a:t>Finansowanie transformacji energetycznej </a:t>
            </a:r>
          </a:p>
          <a:p>
            <a:pPr algn="ctr"/>
            <a:r>
              <a:rPr lang="pl-PL" dirty="0">
                <a:solidFill>
                  <a:schemeClr val="accent5">
                    <a:lumMod val="50000"/>
                  </a:schemeClr>
                </a:solidFill>
                <a:latin typeface="Source Sans Pro Semibold" panose="020B0503030403020204" pitchFamily="34" charset="0"/>
                <a:ea typeface="Calibri"/>
                <a:cs typeface="Calibri"/>
                <a:sym typeface="Calibri"/>
              </a:rPr>
              <a:t>w ofercie NFOŚiGW</a:t>
            </a:r>
          </a:p>
          <a:p>
            <a:pPr algn="ctr"/>
            <a:r>
              <a:rPr lang="pl-PL" sz="2000" dirty="0">
                <a:solidFill>
                  <a:schemeClr val="accent5">
                    <a:lumMod val="50000"/>
                  </a:schemeClr>
                </a:solidFill>
                <a:latin typeface="Source Sans Pro Semibold" panose="020B0503030403020204" pitchFamily="34" charset="0"/>
                <a:ea typeface="Calibri"/>
                <a:cs typeface="Calibri"/>
                <a:sym typeface="Calibri"/>
              </a:rPr>
              <a:t>(</a:t>
            </a:r>
            <a:r>
              <a:rPr lang="pl-PL" sz="2000" i="1" dirty="0">
                <a:solidFill>
                  <a:schemeClr val="accent5">
                    <a:lumMod val="50000"/>
                  </a:schemeClr>
                </a:solidFill>
                <a:latin typeface="Source Sans Pro Semibold" panose="020B0503030403020204" pitchFamily="34" charset="0"/>
                <a:ea typeface="Calibri"/>
                <a:cs typeface="Calibri"/>
                <a:sym typeface="Calibri"/>
              </a:rPr>
              <a:t>plany na 2026 rok</a:t>
            </a:r>
            <a:r>
              <a:rPr lang="pl-PL" sz="2000" dirty="0">
                <a:solidFill>
                  <a:schemeClr val="accent5">
                    <a:lumMod val="50000"/>
                  </a:schemeClr>
                </a:solidFill>
                <a:latin typeface="Source Sans Pro Semibold" panose="020B0503030403020204" pitchFamily="34" charset="0"/>
                <a:ea typeface="Calibri"/>
                <a:cs typeface="Calibri"/>
                <a:sym typeface="Calibri"/>
              </a:rPr>
              <a:t>)</a:t>
            </a:r>
          </a:p>
          <a:p>
            <a:pPr algn="ctr"/>
            <a:endParaRPr lang="pl-PL" dirty="0">
              <a:solidFill>
                <a:schemeClr val="accent5">
                  <a:lumMod val="50000"/>
                </a:schemeClr>
              </a:solidFill>
              <a:latin typeface="Source Sans Pro Semibold" panose="020B0503030403020204" pitchFamily="34" charset="0"/>
              <a:ea typeface="Calibri"/>
              <a:cs typeface="Calibri"/>
              <a:sym typeface="Calibri"/>
            </a:endParaRPr>
          </a:p>
          <a:p>
            <a:pPr algn="ctr"/>
            <a:r>
              <a:rPr lang="pl-PL" sz="2400" dirty="0">
                <a:solidFill>
                  <a:schemeClr val="accent5">
                    <a:lumMod val="50000"/>
                  </a:schemeClr>
                </a:solidFill>
                <a:latin typeface="Source Sans Pro Semibold" panose="020B0503030403020204" pitchFamily="34" charset="0"/>
                <a:ea typeface="Calibri"/>
                <a:cs typeface="Calibri"/>
                <a:sym typeface="Calibri"/>
              </a:rPr>
              <a:t>Anna Pekar</a:t>
            </a:r>
          </a:p>
          <a:p>
            <a:pPr algn="ctr"/>
            <a:r>
              <a:rPr lang="pl-PL" sz="2400" dirty="0">
                <a:solidFill>
                  <a:schemeClr val="accent5">
                    <a:lumMod val="50000"/>
                  </a:schemeClr>
                </a:solidFill>
                <a:latin typeface="Source Sans Pro Semibold" panose="020B0503030403020204" pitchFamily="34" charset="0"/>
                <a:ea typeface="Calibri"/>
                <a:cs typeface="Calibri"/>
                <a:sym typeface="Calibri"/>
              </a:rPr>
              <a:t>Departament Energetyki i Przemysłu</a:t>
            </a:r>
          </a:p>
          <a:p>
            <a:pPr algn="ctr"/>
            <a:endParaRPr lang="pl-PL" sz="2400" dirty="0">
              <a:solidFill>
                <a:schemeClr val="accent5">
                  <a:lumMod val="50000"/>
                </a:schemeClr>
              </a:solidFill>
              <a:latin typeface="Source Sans Pro Semibold" panose="020B0503030403020204" pitchFamily="34" charset="0"/>
              <a:ea typeface="Calibri"/>
              <a:cs typeface="Calibri"/>
              <a:sym typeface="Calibri"/>
            </a:endParaRPr>
          </a:p>
          <a:p>
            <a:pPr algn="ctr"/>
            <a:endParaRPr lang="pl-PL" sz="2400" dirty="0">
              <a:solidFill>
                <a:schemeClr val="accent5">
                  <a:lumMod val="50000"/>
                </a:schemeClr>
              </a:solidFill>
              <a:latin typeface="Source Sans Pro Semibold" panose="020B0503030403020204" pitchFamily="34" charset="0"/>
              <a:ea typeface="Calibri"/>
              <a:cs typeface="Calibri"/>
              <a:sym typeface="Calibri"/>
            </a:endParaRPr>
          </a:p>
          <a:p>
            <a:pPr algn="ctr"/>
            <a:endParaRPr lang="pl-PL" sz="2400" dirty="0">
              <a:solidFill>
                <a:schemeClr val="accent5">
                  <a:lumMod val="50000"/>
                </a:schemeClr>
              </a:solidFill>
              <a:latin typeface="Source Sans Pro Semibold" panose="020B0503030403020204" pitchFamily="34" charset="0"/>
              <a:ea typeface="Calibri"/>
              <a:cs typeface="Calibri"/>
              <a:sym typeface="Calibri"/>
            </a:endParaRPr>
          </a:p>
          <a:p>
            <a:pPr algn="ctr"/>
            <a:r>
              <a:rPr lang="pl-PL" sz="1600" dirty="0">
                <a:solidFill>
                  <a:schemeClr val="accent5">
                    <a:lumMod val="50000"/>
                  </a:schemeClr>
                </a:solidFill>
                <a:latin typeface="Source Sans Pro Semibold" panose="020B0503030403020204" pitchFamily="34" charset="0"/>
                <a:ea typeface="Calibri"/>
                <a:cs typeface="Calibri"/>
                <a:sym typeface="Calibri"/>
              </a:rPr>
              <a:t>Ożarów Mazowiecki, 10.12.2025 r.</a:t>
            </a:r>
            <a:endParaRPr lang="pl-PL" sz="1600" dirty="0"/>
          </a:p>
        </p:txBody>
      </p:sp>
      <p:pic>
        <p:nvPicPr>
          <p:cNvPr id="6" name="Symbol zastępczy zawartości 6" descr="Zdjęcia pokazujące polską przyrodę.">
            <a:extLst>
              <a:ext uri="{FF2B5EF4-FFF2-40B4-BE49-F238E27FC236}">
                <a16:creationId xmlns:a16="http://schemas.microsoft.com/office/drawing/2014/main" id="{DFE6E1D3-7D54-1B36-7B76-832BC690898C}"/>
              </a:ext>
            </a:extLst>
          </p:cNvPr>
          <p:cNvPicPr>
            <a:picLocks noGrp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922105"/>
            <a:ext cx="5165907" cy="5759449"/>
          </a:xfrm>
        </p:spPr>
      </p:pic>
      <p:pic>
        <p:nvPicPr>
          <p:cNvPr id="3" name="Obraz 2" descr="Pięć ilustracji pokazujących polskie krajobrazy.">
            <a:extLst>
              <a:ext uri="{FF2B5EF4-FFF2-40B4-BE49-F238E27FC236}">
                <a16:creationId xmlns:a16="http://schemas.microsoft.com/office/drawing/2014/main" id="{D7A5B935-D256-0A87-A523-646FE976AB9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346" y="6779369"/>
            <a:ext cx="6661371" cy="660499"/>
          </a:xfrm>
          <a:prstGeom prst="rect">
            <a:avLst/>
          </a:prstGeom>
        </p:spPr>
      </p:pic>
      <p:sp>
        <p:nvSpPr>
          <p:cNvPr id="29698" name="Symbol zastępczy numeru slajdu 3">
            <a:extLst>
              <a:ext uri="{FF2B5EF4-FFF2-40B4-BE49-F238E27FC236}">
                <a16:creationId xmlns:a16="http://schemas.microsoft.com/office/drawing/2014/main" id="{24EF7E33-A440-8D75-1E9A-832180C74461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E2F5FD6E-0448-46C9-92D4-F7FFFF044C1D}" type="slidenum">
              <a:rPr lang="pl-PL" altLang="pl-PL" smtClean="0">
                <a:solidFill>
                  <a:schemeClr val="tx2"/>
                </a:solidFill>
                <a:latin typeface="Open Sans" panose="020B0806030504020204" pitchFamily="34" charset="0"/>
              </a:rPr>
              <a:pPr/>
              <a:t>1</a:t>
            </a:fld>
            <a:endParaRPr lang="pl-PL" altLang="pl-PL">
              <a:solidFill>
                <a:schemeClr val="tx2"/>
              </a:solidFill>
              <a:latin typeface="Open Sans" panose="020B08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708246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slajdu 8">
            <a:extLst>
              <a:ext uri="{FF2B5EF4-FFF2-40B4-BE49-F238E27FC236}">
                <a16:creationId xmlns:a16="http://schemas.microsoft.com/office/drawing/2014/main" id="{1A4B1E21-9A80-B121-D86D-9A8B74FDC56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75463" y="1841563"/>
            <a:ext cx="2400089" cy="1322555"/>
          </a:xfrm>
        </p:spPr>
        <p:txBody>
          <a:bodyPr anchor="t">
            <a:normAutofit/>
          </a:bodyPr>
          <a:lstStyle/>
          <a:p>
            <a:pPr algn="l"/>
            <a:r>
              <a:rPr lang="pl-PL" sz="1462" dirty="0">
                <a:solidFill>
                  <a:schemeClr val="bg1"/>
                </a:solidFill>
                <a:latin typeface="+mn-ea"/>
                <a:ea typeface="+mn-ea"/>
              </a:rPr>
              <a:t>Podsumowanie naborów</a:t>
            </a:r>
          </a:p>
        </p:txBody>
      </p:sp>
      <p:sp>
        <p:nvSpPr>
          <p:cNvPr id="5" name="Ważne jest, aby dbać o pacjenta, aby pacjent za nim podążał, ale zdarza się to w takim czasie, że jest dużo pracy i bólu. Aby przejść do najdrobniejszego szczegółu, nikt nie powinien wykonywać żadnej pracy, jeśli nie czerpie z niej korzyści.&#10;Nie gniewaj się na ból w naganę w przyjemność chce być o włos od bólu w nadziei, że nie ma hodowli.&#10;&#10;Nie gniewaj się na ból w naganę w przyjemność chce być o włos od bólu w nadziei, że nie ma hodowli.&#10;Rozumiem :&#10;500 wsparcie na całą kwotę PLN 300,000&#10;7500 wsparcie na całą kwotę PLN 400,000 &#10;300 wsparcie na całą kwotę PLN 150,000&#10;">
            <a:extLst>
              <a:ext uri="{FF2B5EF4-FFF2-40B4-BE49-F238E27FC236}">
                <a16:creationId xmlns:a16="http://schemas.microsoft.com/office/drawing/2014/main" id="{799D6D61-A207-9478-7192-1E210CE3042A}"/>
              </a:ext>
            </a:extLst>
          </p:cNvPr>
          <p:cNvSpPr txBox="1"/>
          <p:nvPr/>
        </p:nvSpPr>
        <p:spPr>
          <a:xfrm>
            <a:off x="3141893" y="2132305"/>
            <a:ext cx="7118496" cy="9224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26729" rIns="26729">
            <a:spAutoFit/>
          </a:bodyPr>
          <a:lstStyle/>
          <a:p>
            <a:pPr marL="200492" indent="-200492">
              <a:spcAft>
                <a:spcPts val="467"/>
              </a:spcAft>
              <a:buFont typeface="Wingdings" panose="05000000000000000000" pitchFamily="2" charset="2"/>
              <a:buChar char="v"/>
            </a:pPr>
            <a:r>
              <a:rPr lang="pl-PL" sz="1637" dirty="0">
                <a:latin typeface="Source Sans Pro Semibold" panose="020B0503030403020204" pitchFamily="34" charset="0"/>
              </a:rPr>
              <a:t>I nabór:</a:t>
            </a:r>
          </a:p>
          <a:p>
            <a:pPr marL="200492" indent="-200492">
              <a:spcAft>
                <a:spcPts val="467"/>
              </a:spcAft>
              <a:buFont typeface="Wingdings" panose="05000000000000000000" pitchFamily="2" charset="2"/>
              <a:buChar char="q"/>
            </a:pPr>
            <a:r>
              <a:rPr lang="pl-PL" sz="1462" b="1" dirty="0">
                <a:latin typeface="Source Sans Pro Semibold" panose="020B0503030403020204" pitchFamily="34" charset="0"/>
              </a:rPr>
              <a:t>370 wniosków o dofinansowanie na łączną kwotę dofinansowania 1 942 mln zł</a:t>
            </a:r>
          </a:p>
          <a:p>
            <a:pPr marL="200492" indent="-200492">
              <a:spcAft>
                <a:spcPts val="467"/>
              </a:spcAft>
              <a:buFont typeface="Wingdings" panose="05000000000000000000" pitchFamily="2" charset="2"/>
              <a:buChar char="q"/>
            </a:pPr>
            <a:endParaRPr lang="pl-PL" sz="1462" b="1" dirty="0">
              <a:latin typeface="Source Sans Pro Semibold" panose="020B0503030403020204" pitchFamily="34" charset="0"/>
            </a:endParaRPr>
          </a:p>
        </p:txBody>
      </p:sp>
      <p:sp>
        <p:nvSpPr>
          <p:cNvPr id="26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0517663" y="6608486"/>
            <a:ext cx="99902" cy="161943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t>10</a:t>
            </a:fld>
            <a:endParaRPr dirty="0"/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B7511750-4241-D2E7-8925-6FC0D0CC53D6}"/>
              </a:ext>
            </a:extLst>
          </p:cNvPr>
          <p:cNvSpPr txBox="1"/>
          <p:nvPr/>
        </p:nvSpPr>
        <p:spPr>
          <a:xfrm>
            <a:off x="3141892" y="2693420"/>
            <a:ext cx="7212283" cy="259423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L="685015" indent="-167077">
              <a:buFont typeface="Wingdings" panose="05000000000000000000" pitchFamily="2" charset="2"/>
              <a:buChar char="Ø"/>
            </a:pPr>
            <a:r>
              <a:rPr lang="pl-PL" sz="1462" b="1" dirty="0">
                <a:latin typeface="Source Sans Pro Semibold" panose="020B0503030403020204" pitchFamily="34" charset="0"/>
              </a:rPr>
              <a:t>215 wniosków o dotacje na łączną kwotę dofinansowania 1 311 mln zł, </a:t>
            </a:r>
          </a:p>
          <a:p>
            <a:pPr marL="685015" indent="-167077">
              <a:buFont typeface="Wingdings" panose="05000000000000000000" pitchFamily="2" charset="2"/>
              <a:buChar char="Ø"/>
            </a:pPr>
            <a:r>
              <a:rPr lang="pl-PL" sz="1462" b="1" dirty="0">
                <a:latin typeface="Source Sans Pro Semibold" panose="020B0503030403020204" pitchFamily="34" charset="0"/>
              </a:rPr>
              <a:t>155 wniosków o pożyczki na łączną kwotę dofinansowania 631 mln zł,</a:t>
            </a:r>
          </a:p>
          <a:p>
            <a:pPr marL="167077" indent="-167077">
              <a:buFont typeface="Wingdings" panose="05000000000000000000" pitchFamily="2" charset="2"/>
              <a:buChar char="Ø"/>
            </a:pPr>
            <a:endParaRPr lang="pl-PL" sz="1462" b="1" dirty="0">
              <a:latin typeface="Source Sans Pro Semibold" panose="020B0503030403020204" pitchFamily="34" charset="0"/>
            </a:endParaRPr>
          </a:p>
          <a:p>
            <a:pPr marL="200492" indent="-200492">
              <a:buFont typeface="Wingdings" panose="05000000000000000000" pitchFamily="2" charset="2"/>
              <a:buChar char="q"/>
            </a:pPr>
            <a:r>
              <a:rPr lang="pl-PL" sz="1462" b="1" dirty="0">
                <a:latin typeface="Source Sans Pro Semibold" panose="020B0503030403020204" pitchFamily="34" charset="0"/>
              </a:rPr>
              <a:t>Podpisane umowy: 118 szt. na łączną kwotę dofinansowania  ponad 507,9 mln zł (umowy dotyczą budowy 74 biogazowni, 1 MEW i 1 PV)</a:t>
            </a:r>
          </a:p>
          <a:p>
            <a:pPr marL="167077" indent="-167077">
              <a:buFont typeface="Wingdings" panose="05000000000000000000" pitchFamily="2" charset="2"/>
              <a:buChar char="Ø"/>
            </a:pPr>
            <a:endParaRPr lang="pl-PL" sz="1462" b="1" dirty="0">
              <a:latin typeface="Source Sans Pro Semibold" panose="020B0503030403020204" pitchFamily="34" charset="0"/>
            </a:endParaRPr>
          </a:p>
          <a:p>
            <a:pPr marL="167077" indent="-167077">
              <a:buFont typeface="Wingdings" panose="05000000000000000000" pitchFamily="2" charset="2"/>
              <a:buChar char="Ø"/>
            </a:pPr>
            <a:endParaRPr lang="pl-PL" sz="1462" b="1" dirty="0">
              <a:latin typeface="Source Sans Pro Semibold" panose="020B0503030403020204" pitchFamily="34" charset="0"/>
            </a:endParaRPr>
          </a:p>
          <a:p>
            <a:pPr marL="200492" indent="-200492">
              <a:buFont typeface="Wingdings" panose="05000000000000000000" pitchFamily="2" charset="2"/>
              <a:buChar char="v"/>
            </a:pPr>
            <a:r>
              <a:rPr lang="pl-PL" sz="1637" b="1" dirty="0">
                <a:latin typeface="Source Sans Pro Semibold" panose="020B0503030403020204" pitchFamily="34" charset="0"/>
              </a:rPr>
              <a:t>II nabór do 19.12.2025 r.</a:t>
            </a:r>
          </a:p>
          <a:p>
            <a:pPr marL="200492" indent="-200492">
              <a:buFont typeface="Wingdings" panose="05000000000000000000" pitchFamily="2" charset="2"/>
              <a:buChar char="q"/>
            </a:pPr>
            <a:r>
              <a:rPr lang="pl-PL" sz="1462" b="1" dirty="0">
                <a:latin typeface="Source Sans Pro Semibold" panose="020B0503030403020204" pitchFamily="34" charset="0"/>
              </a:rPr>
              <a:t>110 wniosków o dofinansowanie na łączną kwotę 708 mln zł</a:t>
            </a:r>
          </a:p>
          <a:p>
            <a:endParaRPr lang="pl-PL" sz="1462" b="1" dirty="0">
              <a:solidFill>
                <a:schemeClr val="accent3"/>
              </a:solidFill>
              <a:latin typeface="Source Sans Pro Semibold" panose="020B0503030403020204" pitchFamily="34" charset="0"/>
            </a:endParaRPr>
          </a:p>
          <a:p>
            <a:pPr marL="167077" lvl="2" indent="-167077">
              <a:buFont typeface="Wingdings" panose="05000000000000000000" pitchFamily="2" charset="2"/>
              <a:buChar char="Ø"/>
            </a:pPr>
            <a:endParaRPr lang="pl-PL" sz="1462" b="1" dirty="0">
              <a:solidFill>
                <a:schemeClr val="accent3"/>
              </a:solidFill>
              <a:latin typeface="Source Sans Pro Semibold" panose="020B0503030403020204" pitchFamily="34" charset="0"/>
            </a:endParaRPr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A475F4FE-D365-FC31-5E1E-784C1E3E79DD}"/>
              </a:ext>
            </a:extLst>
          </p:cNvPr>
          <p:cNvSpPr txBox="1"/>
          <p:nvPr/>
        </p:nvSpPr>
        <p:spPr>
          <a:xfrm>
            <a:off x="3619145" y="4860379"/>
            <a:ext cx="6163992" cy="54232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L="200492" lvl="8" indent="-200492">
              <a:buFont typeface="Wingdings" panose="05000000000000000000" pitchFamily="2" charset="2"/>
              <a:buChar char="Ø"/>
            </a:pPr>
            <a:r>
              <a:rPr lang="pl-PL" sz="1462" b="1" dirty="0">
                <a:latin typeface="Source Sans Pro Semibold" panose="020B0503030403020204" pitchFamily="34" charset="0"/>
              </a:rPr>
              <a:t>64 wnioski o dotację na łączna kwotę dofinansowania 457 mln zł</a:t>
            </a:r>
          </a:p>
          <a:p>
            <a:pPr marL="200492" lvl="6" indent="-200492">
              <a:buFont typeface="Wingdings" panose="05000000000000000000" pitchFamily="2" charset="2"/>
              <a:buChar char="Ø"/>
            </a:pPr>
            <a:r>
              <a:rPr lang="pl-PL" sz="1462" b="1" dirty="0">
                <a:latin typeface="Source Sans Pro Semibold" panose="020B0503030403020204" pitchFamily="34" charset="0"/>
              </a:rPr>
              <a:t>46 wniosków o pożyczki na łączna kwotę dofinansowania 251 mln zł</a:t>
            </a:r>
          </a:p>
        </p:txBody>
      </p:sp>
      <p:sp>
        <p:nvSpPr>
          <p:cNvPr id="2" name="pole tekstowe 1">
            <a:extLst>
              <a:ext uri="{FF2B5EF4-FFF2-40B4-BE49-F238E27FC236}">
                <a16:creationId xmlns:a16="http://schemas.microsoft.com/office/drawing/2014/main" id="{22FD808F-57A5-CEFC-F5DF-2E1F6161CDC9}"/>
              </a:ext>
            </a:extLst>
          </p:cNvPr>
          <p:cNvSpPr txBox="1"/>
          <p:nvPr/>
        </p:nvSpPr>
        <p:spPr>
          <a:xfrm>
            <a:off x="3138573" y="1029462"/>
            <a:ext cx="64417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b="1" dirty="0">
                <a:solidFill>
                  <a:schemeClr val="tx2"/>
                </a:solidFill>
              </a:rPr>
              <a:t>Program Priorytetowy Energia dla wsi</a:t>
            </a:r>
          </a:p>
        </p:txBody>
      </p:sp>
    </p:spTree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1CE33C-07CE-52C2-B5BE-EC4A11E5BB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747C360-6F1C-555A-3EE3-17029E705B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1917" y="683494"/>
            <a:ext cx="10282836" cy="540280"/>
          </a:xfrm>
        </p:spPr>
        <p:txBody>
          <a:bodyPr/>
          <a:lstStyle/>
          <a:p>
            <a:pPr algn="ctr"/>
            <a:r>
              <a:rPr lang="pl-PL" sz="2400" dirty="0">
                <a:solidFill>
                  <a:schemeClr val="tx2"/>
                </a:solidFill>
                <a:latin typeface="Open Sans" pitchFamily="2" charset="0"/>
              </a:rPr>
              <a:t>Fundusz Modernizacyjny</a:t>
            </a:r>
            <a:endParaRPr lang="en-IE" sz="2400" dirty="0">
              <a:solidFill>
                <a:schemeClr val="tx2"/>
              </a:solidFill>
              <a:latin typeface="Open Sans" pitchFamily="2" charset="0"/>
            </a:endParaRPr>
          </a:p>
        </p:txBody>
      </p:sp>
      <p:sp>
        <p:nvSpPr>
          <p:cNvPr id="25" name="Prostokąt zaokrąglony 24">
            <a:extLst>
              <a:ext uri="{FF2B5EF4-FFF2-40B4-BE49-F238E27FC236}">
                <a16:creationId xmlns:a16="http://schemas.microsoft.com/office/drawing/2014/main" id="{87161A61-7626-63F9-803B-4CE582B45611}"/>
              </a:ext>
            </a:extLst>
          </p:cNvPr>
          <p:cNvSpPr/>
          <p:nvPr/>
        </p:nvSpPr>
        <p:spPr>
          <a:xfrm>
            <a:off x="377354" y="1619598"/>
            <a:ext cx="2500193" cy="1541756"/>
          </a:xfrm>
          <a:prstGeom prst="roundRect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l-PL" sz="1600" b="1" dirty="0"/>
              <a:t>Poprawa bezpieczeństwa energetycznego poprzez wykorzystanie </a:t>
            </a:r>
            <a:r>
              <a:rPr lang="pl-PL" sz="1600" b="1" dirty="0" err="1"/>
              <a:t>biometanu</a:t>
            </a:r>
            <a:endParaRPr lang="pl-PL" sz="1754" b="1" dirty="0"/>
          </a:p>
        </p:txBody>
      </p:sp>
      <p:sp>
        <p:nvSpPr>
          <p:cNvPr id="48" name="Prostokąt zaokrąglony 47">
            <a:extLst>
              <a:ext uri="{FF2B5EF4-FFF2-40B4-BE49-F238E27FC236}">
                <a16:creationId xmlns:a16="http://schemas.microsoft.com/office/drawing/2014/main" id="{C933B3DC-2175-85F1-7069-F76023B7150C}"/>
              </a:ext>
            </a:extLst>
          </p:cNvPr>
          <p:cNvSpPr/>
          <p:nvPr/>
        </p:nvSpPr>
        <p:spPr>
          <a:xfrm>
            <a:off x="6282010" y="1619597"/>
            <a:ext cx="4090412" cy="1541756"/>
          </a:xfrm>
          <a:prstGeom prst="roundRect">
            <a:avLst/>
          </a:prstGeom>
          <a:solidFill>
            <a:srgbClr val="002060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965" b="1" dirty="0">
              <a:solidFill>
                <a:schemeClr val="bg1"/>
              </a:solidFill>
            </a:endParaRPr>
          </a:p>
          <a:p>
            <a:r>
              <a:rPr lang="pl-PL" sz="1403" b="1" dirty="0">
                <a:solidFill>
                  <a:schemeClr val="bg1"/>
                </a:solidFill>
              </a:rPr>
              <a:t>Nabór w 2026 r. - po zakończeniu konkursów </a:t>
            </a:r>
            <a:r>
              <a:rPr lang="pl-PL" sz="1403" b="1" dirty="0" err="1">
                <a:solidFill>
                  <a:schemeClr val="bg1"/>
                </a:solidFill>
              </a:rPr>
              <a:t>FEnIKS</a:t>
            </a:r>
            <a:endParaRPr lang="pl-PL" sz="1403" b="1" dirty="0">
              <a:solidFill>
                <a:schemeClr val="bg1"/>
              </a:solidFill>
            </a:endParaRPr>
          </a:p>
          <a:p>
            <a:r>
              <a:rPr lang="pl-PL" sz="1403" b="1" dirty="0">
                <a:solidFill>
                  <a:schemeClr val="bg1"/>
                </a:solidFill>
              </a:rPr>
              <a:t>Alokacja: część budżetu PP</a:t>
            </a:r>
            <a:br>
              <a:rPr lang="pl-PL" sz="1403" b="1" dirty="0">
                <a:solidFill>
                  <a:schemeClr val="bg1"/>
                </a:solidFill>
              </a:rPr>
            </a:br>
            <a:endParaRPr lang="pl-PL" sz="1403" b="1" dirty="0">
              <a:solidFill>
                <a:schemeClr val="bg1"/>
              </a:solidFill>
            </a:endParaRPr>
          </a:p>
        </p:txBody>
      </p:sp>
      <p:sp>
        <p:nvSpPr>
          <p:cNvPr id="12" name="Prostokąt zaokrąglony 24">
            <a:extLst>
              <a:ext uri="{FF2B5EF4-FFF2-40B4-BE49-F238E27FC236}">
                <a16:creationId xmlns:a16="http://schemas.microsoft.com/office/drawing/2014/main" id="{969F061C-4BD9-5142-2A35-A673352E4A79}"/>
              </a:ext>
            </a:extLst>
          </p:cNvPr>
          <p:cNvSpPr/>
          <p:nvPr/>
        </p:nvSpPr>
        <p:spPr>
          <a:xfrm>
            <a:off x="3113658" y="1619598"/>
            <a:ext cx="3024336" cy="1541756"/>
          </a:xfrm>
          <a:prstGeom prst="roundRect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l-PL" sz="1754" b="1" dirty="0"/>
          </a:p>
          <a:p>
            <a:r>
              <a:rPr lang="pl-PL" sz="1400" b="1" dirty="0"/>
              <a:t>Alokacja: 800 mln PLN</a:t>
            </a:r>
          </a:p>
          <a:p>
            <a:r>
              <a:rPr lang="pl-PL" sz="1400" b="1" dirty="0"/>
              <a:t>Forma finansowania: dotacje/ pożyczki</a:t>
            </a:r>
          </a:p>
          <a:p>
            <a:pPr algn="ctr"/>
            <a:endParaRPr lang="pl-PL" sz="1754" b="1" dirty="0"/>
          </a:p>
        </p:txBody>
      </p:sp>
      <p:sp>
        <p:nvSpPr>
          <p:cNvPr id="13" name="Prostokąt zaokrąglony 24">
            <a:extLst>
              <a:ext uri="{FF2B5EF4-FFF2-40B4-BE49-F238E27FC236}">
                <a16:creationId xmlns:a16="http://schemas.microsoft.com/office/drawing/2014/main" id="{CCB25403-F4FC-984A-0542-B1F67C8F2217}"/>
              </a:ext>
            </a:extLst>
          </p:cNvPr>
          <p:cNvSpPr/>
          <p:nvPr/>
        </p:nvSpPr>
        <p:spPr>
          <a:xfrm>
            <a:off x="377354" y="3614610"/>
            <a:ext cx="2583709" cy="1605387"/>
          </a:xfrm>
          <a:prstGeom prst="roundRect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l-PL" sz="1600" b="1" dirty="0"/>
              <a:t>Wysokosprawna kogeneracja z biogazu wytwarzanego z biomasy, w tym z odpadów komunalnych</a:t>
            </a:r>
            <a:endParaRPr lang="pl-PL" sz="1200" i="1" dirty="0"/>
          </a:p>
        </p:txBody>
      </p:sp>
      <p:sp>
        <p:nvSpPr>
          <p:cNvPr id="14" name="Prostokąt zaokrąglony 24">
            <a:extLst>
              <a:ext uri="{FF2B5EF4-FFF2-40B4-BE49-F238E27FC236}">
                <a16:creationId xmlns:a16="http://schemas.microsoft.com/office/drawing/2014/main" id="{0842CC1E-D66C-588E-5A31-23F7A0D2AA7C}"/>
              </a:ext>
            </a:extLst>
          </p:cNvPr>
          <p:cNvSpPr/>
          <p:nvPr/>
        </p:nvSpPr>
        <p:spPr>
          <a:xfrm>
            <a:off x="3113657" y="3614610"/>
            <a:ext cx="3024336" cy="1605387"/>
          </a:xfrm>
          <a:prstGeom prst="roundRect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l-PL" sz="1754" b="1" dirty="0"/>
          </a:p>
          <a:p>
            <a:r>
              <a:rPr lang="pl-PL" sz="1400" b="1" dirty="0"/>
              <a:t>Alokacja: 1 000 mln PLN</a:t>
            </a:r>
          </a:p>
          <a:p>
            <a:r>
              <a:rPr lang="pl-PL" sz="1400" b="1" dirty="0"/>
              <a:t>Forma finansowania: dotacje/ pożyczki</a:t>
            </a:r>
          </a:p>
          <a:p>
            <a:pPr algn="ctr"/>
            <a:endParaRPr lang="pl-PL" sz="1754" b="1" dirty="0"/>
          </a:p>
        </p:txBody>
      </p:sp>
      <p:sp>
        <p:nvSpPr>
          <p:cNvPr id="15" name="Prostokąt zaokrąglony 47">
            <a:extLst>
              <a:ext uri="{FF2B5EF4-FFF2-40B4-BE49-F238E27FC236}">
                <a16:creationId xmlns:a16="http://schemas.microsoft.com/office/drawing/2014/main" id="{A34DC4C0-97B8-6201-5DE3-26ACD0D9DBE0}"/>
              </a:ext>
            </a:extLst>
          </p:cNvPr>
          <p:cNvSpPr/>
          <p:nvPr/>
        </p:nvSpPr>
        <p:spPr>
          <a:xfrm>
            <a:off x="6282009" y="3607401"/>
            <a:ext cx="4090413" cy="1605387"/>
          </a:xfrm>
          <a:prstGeom prst="roundRect">
            <a:avLst/>
          </a:prstGeom>
          <a:solidFill>
            <a:srgbClr val="002060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965" b="1" dirty="0">
              <a:solidFill>
                <a:schemeClr val="bg1"/>
              </a:solidFill>
            </a:endParaRPr>
          </a:p>
          <a:p>
            <a:r>
              <a:rPr lang="pl-PL" sz="1403" b="1" dirty="0">
                <a:solidFill>
                  <a:schemeClr val="bg1"/>
                </a:solidFill>
              </a:rPr>
              <a:t>Nabór w 2026 r. - po zakończeniu konkursów </a:t>
            </a:r>
            <a:r>
              <a:rPr lang="pl-PL" sz="1403" b="1" dirty="0" err="1">
                <a:solidFill>
                  <a:schemeClr val="bg1"/>
                </a:solidFill>
              </a:rPr>
              <a:t>FEnIKS</a:t>
            </a:r>
            <a:endParaRPr lang="pl-PL" sz="1403" b="1" dirty="0">
              <a:solidFill>
                <a:schemeClr val="bg1"/>
              </a:solidFill>
            </a:endParaRPr>
          </a:p>
          <a:p>
            <a:r>
              <a:rPr lang="pl-PL" sz="1403" b="1" dirty="0">
                <a:solidFill>
                  <a:schemeClr val="bg1"/>
                </a:solidFill>
              </a:rPr>
              <a:t>Alokacja: część budżetu PP</a:t>
            </a:r>
            <a:br>
              <a:rPr lang="pl-PL" sz="1403" b="1" dirty="0">
                <a:solidFill>
                  <a:schemeClr val="bg1"/>
                </a:solidFill>
              </a:rPr>
            </a:br>
            <a:endParaRPr lang="pl-PL" sz="1403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44029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C6832D-4A0A-B742-05A2-51E108F031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C595BAF-C257-A735-1CD7-3AE3798FA6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4637" y="435940"/>
            <a:ext cx="9288933" cy="1007516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pl-PL" sz="2000" dirty="0"/>
              <a:t>Program Priorytetowy Poprawa bezpieczeństwa energetycznego poprzez wykorzystanie </a:t>
            </a:r>
            <a:r>
              <a:rPr lang="pl-PL" sz="2000" dirty="0" err="1"/>
              <a:t>biometanu</a:t>
            </a:r>
            <a:br>
              <a:rPr lang="pl-PL" sz="1600" dirty="0"/>
            </a:br>
            <a:br>
              <a:rPr lang="pl-PL" dirty="0"/>
            </a:br>
            <a:br>
              <a:rPr lang="pl-PL" dirty="0"/>
            </a:br>
            <a:endParaRPr lang="pl-PL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3DAA43CB-0E50-B8AD-22D5-C55485AA4F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1471" y="1443456"/>
            <a:ext cx="9792988" cy="4352605"/>
          </a:xfrm>
        </p:spPr>
        <p:txBody>
          <a:bodyPr/>
          <a:lstStyle/>
          <a:p>
            <a:r>
              <a:rPr lang="pl-PL" b="1" dirty="0">
                <a:solidFill>
                  <a:schemeClr val="tx2"/>
                </a:solidFill>
              </a:rPr>
              <a:t>Intensywność dofinansowania</a:t>
            </a:r>
            <a:endParaRPr lang="pl-PL" dirty="0"/>
          </a:p>
          <a:p>
            <a:pPr lvl="1">
              <a:spcBef>
                <a:spcPts val="400"/>
              </a:spcBef>
              <a:buFont typeface="Wingdings" panose="05000000000000000000" pitchFamily="2" charset="2"/>
              <a:buChar char="q"/>
            </a:pPr>
            <a:r>
              <a:rPr lang="pl-PL" sz="1400" dirty="0"/>
              <a:t>Pożyczka </a:t>
            </a:r>
          </a:p>
          <a:p>
            <a:pPr lvl="1">
              <a:spcBef>
                <a:spcPts val="400"/>
              </a:spcBef>
              <a:buFont typeface="Wingdings" panose="05000000000000000000" pitchFamily="2" charset="2"/>
              <a:buChar char="q"/>
            </a:pPr>
            <a:r>
              <a:rPr lang="pl-PL" sz="1400" dirty="0"/>
              <a:t>Dotacja do 45% KK</a:t>
            </a:r>
          </a:p>
          <a:p>
            <a:pPr lvl="1">
              <a:spcBef>
                <a:spcPts val="400"/>
              </a:spcBef>
              <a:buFont typeface="Wingdings" panose="05000000000000000000" pitchFamily="2" charset="2"/>
              <a:buChar char="q"/>
            </a:pPr>
            <a:r>
              <a:rPr lang="pl-PL" sz="1400" dirty="0"/>
              <a:t>Zgodnie z regulacjami dot. pomocy publicznej</a:t>
            </a:r>
          </a:p>
          <a:p>
            <a:pPr lvl="1">
              <a:spcBef>
                <a:spcPts val="400"/>
              </a:spcBef>
              <a:buFont typeface="Wingdings" panose="05000000000000000000" pitchFamily="2" charset="2"/>
              <a:buChar char="q"/>
            </a:pPr>
            <a:r>
              <a:rPr lang="pl-PL" sz="1400" dirty="0"/>
              <a:t>„Project </a:t>
            </a:r>
            <a:r>
              <a:rPr lang="pl-PL" sz="1400" dirty="0" err="1"/>
              <a:t>finance</a:t>
            </a:r>
            <a:r>
              <a:rPr lang="pl-PL" sz="1400" dirty="0"/>
              <a:t>” – 15% KK wkład własny</a:t>
            </a:r>
          </a:p>
          <a:p>
            <a:pPr lvl="1">
              <a:spcBef>
                <a:spcPts val="400"/>
              </a:spcBef>
              <a:buFont typeface="Wingdings" panose="05000000000000000000" pitchFamily="2" charset="2"/>
              <a:buChar char="q"/>
            </a:pPr>
            <a:r>
              <a:rPr lang="pl-PL" sz="1400" dirty="0"/>
              <a:t>Wypłata środków (przez NFOŚiGW)/kwalifikacja wydatków do: </a:t>
            </a:r>
            <a:r>
              <a:rPr lang="pl-PL" sz="1400" b="1" dirty="0">
                <a:solidFill>
                  <a:schemeClr val="tx2"/>
                </a:solidFill>
              </a:rPr>
              <a:t>31.12.2030 r.</a:t>
            </a:r>
          </a:p>
          <a:p>
            <a:r>
              <a:rPr lang="pl-PL" b="1" dirty="0">
                <a:solidFill>
                  <a:schemeClr val="tx2"/>
                </a:solidFill>
              </a:rPr>
              <a:t>Zakres: </a:t>
            </a:r>
            <a:r>
              <a:rPr lang="pl-PL" sz="1400" dirty="0"/>
              <a:t>Budowa nowych instalacji fermentacji biomasy w rozumieniu art. 2 pkt 3 ustawy o odnawialnych źródłach energii, do produkcji biogazu wraz z modułem oczyszczania biogazu do </a:t>
            </a:r>
            <a:r>
              <a:rPr lang="pl-PL" sz="1400" dirty="0" err="1"/>
              <a:t>biometanu</a:t>
            </a:r>
            <a:r>
              <a:rPr lang="pl-PL" sz="1400" dirty="0"/>
              <a:t> oraz </a:t>
            </a:r>
            <a:r>
              <a:rPr lang="pl-PL" sz="1400" u="sng" dirty="0"/>
              <a:t>przyłączeniem do sieci gazowej, </a:t>
            </a:r>
            <a:r>
              <a:rPr lang="pl-PL" sz="1400" dirty="0"/>
              <a:t>minimalny uzysk </a:t>
            </a:r>
            <a:r>
              <a:rPr lang="pl-PL" sz="1400" dirty="0" err="1"/>
              <a:t>biometanu</a:t>
            </a:r>
            <a:r>
              <a:rPr lang="pl-PL" sz="1400" dirty="0"/>
              <a:t> 2 000 000 m</a:t>
            </a:r>
            <a:r>
              <a:rPr lang="pl-PL" sz="1400" baseline="30000" dirty="0"/>
              <a:t>3</a:t>
            </a:r>
            <a:r>
              <a:rPr lang="pl-PL" sz="1400" dirty="0"/>
              <a:t>/rok</a:t>
            </a:r>
          </a:p>
          <a:p>
            <a:pPr algn="just"/>
            <a:r>
              <a:rPr lang="pl-PL" b="1" dirty="0">
                <a:solidFill>
                  <a:schemeClr val="tx2"/>
                </a:solidFill>
              </a:rPr>
              <a:t>Ostateczny odbiorca: </a:t>
            </a:r>
            <a:r>
              <a:rPr lang="pl-PL" sz="1400" dirty="0"/>
              <a:t>przedsiębiorcy</a:t>
            </a:r>
            <a:endParaRPr lang="pl-PL" dirty="0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54F1A719-AEBD-EA1B-85A4-F031C2EE7E3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8E6BE7B-80CB-4926-B646-E23E8BCBFE23}" type="slidenum">
              <a:rPr lang="pl-PL" altLang="pl-PL" smtClean="0"/>
              <a:pPr>
                <a:defRPr/>
              </a:pPr>
              <a:t>12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170236993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31901F-01C4-7519-9846-88268CA226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693F711-785A-3B55-0C3C-B5492FD5EE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4637" y="435940"/>
            <a:ext cx="9288933" cy="1007516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pl-PL" sz="2000" dirty="0"/>
              <a:t>Program Priorytetowy Wysokosprawna kogeneracja z biogazu wytwarzanego z biomasy, w tym z odpadów komunalnych</a:t>
            </a:r>
            <a:br>
              <a:rPr lang="pl-PL" sz="1600" dirty="0"/>
            </a:br>
            <a:br>
              <a:rPr lang="pl-PL" dirty="0"/>
            </a:br>
            <a:br>
              <a:rPr lang="pl-PL" dirty="0"/>
            </a:br>
            <a:endParaRPr lang="pl-PL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4B42C4FF-0CAA-8F23-16A0-659A9BC244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1471" y="1443456"/>
            <a:ext cx="9792988" cy="4352605"/>
          </a:xfrm>
        </p:spPr>
        <p:txBody>
          <a:bodyPr/>
          <a:lstStyle/>
          <a:p>
            <a:r>
              <a:rPr lang="pl-PL" b="1" dirty="0">
                <a:solidFill>
                  <a:schemeClr val="tx2"/>
                </a:solidFill>
              </a:rPr>
              <a:t>Intensywność dofinansowania</a:t>
            </a:r>
            <a:endParaRPr lang="pl-PL" dirty="0"/>
          </a:p>
          <a:p>
            <a:pPr lvl="1">
              <a:spcBef>
                <a:spcPts val="400"/>
              </a:spcBef>
              <a:buFont typeface="Wingdings" panose="05000000000000000000" pitchFamily="2" charset="2"/>
              <a:buChar char="q"/>
            </a:pPr>
            <a:r>
              <a:rPr lang="pl-PL" sz="1400" dirty="0"/>
              <a:t>Pożyczka do 100% KK</a:t>
            </a:r>
          </a:p>
          <a:p>
            <a:pPr lvl="1">
              <a:spcBef>
                <a:spcPts val="400"/>
              </a:spcBef>
              <a:buFont typeface="Wingdings" panose="05000000000000000000" pitchFamily="2" charset="2"/>
              <a:buChar char="q"/>
            </a:pPr>
            <a:r>
              <a:rPr lang="pl-PL" sz="1400" dirty="0"/>
              <a:t>Dotacja do 40% KK</a:t>
            </a:r>
          </a:p>
          <a:p>
            <a:pPr lvl="1">
              <a:spcBef>
                <a:spcPts val="400"/>
              </a:spcBef>
              <a:buFont typeface="Wingdings" panose="05000000000000000000" pitchFamily="2" charset="2"/>
              <a:buChar char="q"/>
            </a:pPr>
            <a:r>
              <a:rPr lang="pl-PL" sz="1400" dirty="0"/>
              <a:t>Zgodnie z regulacjami dot. pomocy publicznej</a:t>
            </a:r>
          </a:p>
          <a:p>
            <a:pPr lvl="1">
              <a:spcBef>
                <a:spcPts val="400"/>
              </a:spcBef>
              <a:buFont typeface="Wingdings" panose="05000000000000000000" pitchFamily="2" charset="2"/>
              <a:buChar char="q"/>
            </a:pPr>
            <a:r>
              <a:rPr lang="pl-PL" sz="1400" dirty="0"/>
              <a:t>„Project </a:t>
            </a:r>
            <a:r>
              <a:rPr lang="pl-PL" sz="1400" dirty="0" err="1"/>
              <a:t>finance</a:t>
            </a:r>
            <a:r>
              <a:rPr lang="pl-PL" sz="1400" dirty="0"/>
              <a:t>” – 15% KK wkład własny</a:t>
            </a:r>
          </a:p>
          <a:p>
            <a:pPr lvl="1">
              <a:spcBef>
                <a:spcPts val="400"/>
              </a:spcBef>
              <a:buFont typeface="Wingdings" panose="05000000000000000000" pitchFamily="2" charset="2"/>
              <a:buChar char="q"/>
            </a:pPr>
            <a:r>
              <a:rPr lang="pl-PL" sz="1400" dirty="0"/>
              <a:t>Wypłata środków (przez NFOŚiGW)/kwalifikacja wydatków do: </a:t>
            </a:r>
            <a:r>
              <a:rPr lang="pl-PL" sz="1400" b="1" dirty="0">
                <a:solidFill>
                  <a:schemeClr val="tx2"/>
                </a:solidFill>
              </a:rPr>
              <a:t>31.12.2030 r.</a:t>
            </a:r>
          </a:p>
          <a:p>
            <a:r>
              <a:rPr lang="pl-PL" b="1" dirty="0">
                <a:solidFill>
                  <a:schemeClr val="tx2"/>
                </a:solidFill>
              </a:rPr>
              <a:t>Zakres: </a:t>
            </a:r>
            <a:r>
              <a:rPr lang="pl-PL" sz="1400" dirty="0"/>
              <a:t>Budowa/rozbudowa instalacji fermentacji „biomasy” w rozumieniu art. 2 pkt 3 ustawy o odnawialnych źródłach energii, celem wykorzystania uzyskanego biogazu do wytwarzania energii elektrycznej i cieplnej w warunkach wysokosprawnej kogeneracji o zainstalowanej mocy od 1 MW (łączna moc źródła kogeneracyjnego);</a:t>
            </a:r>
          </a:p>
          <a:p>
            <a:pPr algn="just"/>
            <a:r>
              <a:rPr lang="pl-PL" b="1" dirty="0">
                <a:solidFill>
                  <a:schemeClr val="tx2"/>
                </a:solidFill>
              </a:rPr>
              <a:t>Ostateczny odbiorca: </a:t>
            </a:r>
            <a:r>
              <a:rPr lang="pl-PL" sz="1400" dirty="0"/>
              <a:t>przedsiębiorcy</a:t>
            </a:r>
            <a:endParaRPr lang="pl-PL" dirty="0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F224732A-F600-7640-A0E1-91D0EA086C1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8E6BE7B-80CB-4926-B646-E23E8BCBFE23}" type="slidenum">
              <a:rPr lang="pl-PL" altLang="pl-PL" smtClean="0"/>
              <a:pPr>
                <a:defRPr/>
              </a:pPr>
              <a:t>13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153202396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91F43D-3399-8B3C-71B6-CEB1F86337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ytuł 14">
            <a:extLst>
              <a:ext uri="{FF2B5EF4-FFF2-40B4-BE49-F238E27FC236}">
                <a16:creationId xmlns:a16="http://schemas.microsoft.com/office/drawing/2014/main" id="{9FE813A8-9D43-35B2-EC0B-C63F8218FE37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title"/>
          </p:nvPr>
        </p:nvSpPr>
        <p:spPr>
          <a:xfrm>
            <a:off x="1025525" y="360362"/>
            <a:ext cx="8640763" cy="1619251"/>
          </a:xfrm>
        </p:spPr>
        <p:txBody>
          <a:bodyPr/>
          <a:lstStyle/>
          <a:p>
            <a:r>
              <a:rPr lang="pl-PL" dirty="0">
                <a:solidFill>
                  <a:schemeClr val="bg1"/>
                </a:solidFill>
              </a:rPr>
              <a:t>Najważniejsze informacje</a:t>
            </a:r>
          </a:p>
        </p:txBody>
      </p:sp>
      <p:sp>
        <p:nvSpPr>
          <p:cNvPr id="5" name="Tytuł 1">
            <a:extLst>
              <a:ext uri="{FF2B5EF4-FFF2-40B4-BE49-F238E27FC236}">
                <a16:creationId xmlns:a16="http://schemas.microsoft.com/office/drawing/2014/main" id="{91F1DC26-26FA-E5EC-4FAA-32BC89482064}"/>
              </a:ext>
            </a:extLst>
          </p:cNvPr>
          <p:cNvSpPr txBox="1">
            <a:spLocks/>
          </p:cNvSpPr>
          <p:nvPr/>
        </p:nvSpPr>
        <p:spPr bwMode="auto">
          <a:xfrm>
            <a:off x="5525906" y="900113"/>
            <a:ext cx="4860559" cy="58320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defTabSz="1006475" rtl="0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tx2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  <a:lvl2pPr algn="l" defTabSz="1006475" rtl="0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algn="l" defTabSz="1006475" rtl="0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algn="l" defTabSz="1006475" rtl="0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algn="l" defTabSz="1006475" rtl="0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457200" algn="l" defTabSz="1006475" rtl="0" fontAlgn="base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6pPr>
            <a:lvl7pPr marL="914400" algn="l" defTabSz="1006475" rtl="0" fontAlgn="base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7pPr>
            <a:lvl8pPr marL="1371600" algn="l" defTabSz="1006475" rtl="0" fontAlgn="base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8pPr>
            <a:lvl9pPr marL="1828800" algn="l" defTabSz="1006475" rtl="0" fontAlgn="base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9pPr>
          </a:lstStyle>
          <a:p>
            <a:pPr algn="ctr"/>
            <a:endParaRPr lang="pl-PL" dirty="0">
              <a:solidFill>
                <a:schemeClr val="accent5">
                  <a:lumMod val="50000"/>
                </a:schemeClr>
              </a:solidFill>
              <a:latin typeface="Source Sans Pro Semibold" panose="020B0503030403020204" pitchFamily="34" charset="0"/>
              <a:ea typeface="Calibri"/>
              <a:cs typeface="Calibri"/>
              <a:sym typeface="Calibri"/>
            </a:endParaRPr>
          </a:p>
          <a:p>
            <a:pPr algn="ctr"/>
            <a:r>
              <a:rPr lang="pl-PL" dirty="0">
                <a:solidFill>
                  <a:schemeClr val="accent5">
                    <a:lumMod val="50000"/>
                  </a:schemeClr>
                </a:solidFill>
                <a:latin typeface="Source Sans Pro Semibold" panose="020B0503030403020204" pitchFamily="34" charset="0"/>
                <a:ea typeface="Calibri"/>
                <a:cs typeface="Calibri"/>
                <a:sym typeface="Calibri"/>
              </a:rPr>
              <a:t>Dziękuję za uwagę</a:t>
            </a:r>
          </a:p>
          <a:p>
            <a:pPr algn="ctr"/>
            <a:endParaRPr lang="pl-PL" dirty="0">
              <a:solidFill>
                <a:schemeClr val="accent5">
                  <a:lumMod val="50000"/>
                </a:schemeClr>
              </a:solidFill>
              <a:latin typeface="Source Sans Pro Semibold" panose="020B0503030403020204" pitchFamily="34" charset="0"/>
              <a:ea typeface="Calibri"/>
              <a:cs typeface="Calibri"/>
              <a:sym typeface="Calibri"/>
            </a:endParaRPr>
          </a:p>
          <a:p>
            <a:pPr algn="ctr"/>
            <a:r>
              <a:rPr lang="pl-PL" sz="2400" dirty="0">
                <a:solidFill>
                  <a:schemeClr val="accent5">
                    <a:lumMod val="50000"/>
                  </a:schemeClr>
                </a:solidFill>
                <a:latin typeface="Source Sans Pro Semibold" panose="020B0503030403020204" pitchFamily="34" charset="0"/>
                <a:ea typeface="Calibri"/>
                <a:cs typeface="Calibri"/>
                <a:sym typeface="Calibri"/>
              </a:rPr>
              <a:t>Anna Pekar</a:t>
            </a:r>
          </a:p>
          <a:p>
            <a:pPr algn="ctr"/>
            <a:endParaRPr lang="pl-PL" sz="2400" dirty="0">
              <a:solidFill>
                <a:schemeClr val="accent5">
                  <a:lumMod val="50000"/>
                </a:schemeClr>
              </a:solidFill>
              <a:latin typeface="Source Sans Pro Semibold" panose="020B0503030403020204" pitchFamily="34" charset="0"/>
              <a:ea typeface="Calibri"/>
              <a:cs typeface="Calibri"/>
              <a:sym typeface="Calibri"/>
            </a:endParaRPr>
          </a:p>
          <a:p>
            <a:pPr algn="ctr"/>
            <a:endParaRPr lang="pl-PL" sz="2400" dirty="0">
              <a:solidFill>
                <a:schemeClr val="accent5">
                  <a:lumMod val="50000"/>
                </a:schemeClr>
              </a:solidFill>
              <a:latin typeface="Source Sans Pro Semibold" panose="020B0503030403020204" pitchFamily="34" charset="0"/>
              <a:ea typeface="Calibri"/>
              <a:cs typeface="Calibri"/>
              <a:sym typeface="Calibri"/>
            </a:endParaRPr>
          </a:p>
          <a:p>
            <a:pPr algn="ctr"/>
            <a:endParaRPr lang="pl-PL" sz="2400" dirty="0">
              <a:solidFill>
                <a:schemeClr val="accent5">
                  <a:lumMod val="50000"/>
                </a:schemeClr>
              </a:solidFill>
              <a:latin typeface="Source Sans Pro Semibold" panose="020B0503030403020204" pitchFamily="34" charset="0"/>
              <a:ea typeface="Calibri"/>
              <a:cs typeface="Calibri"/>
              <a:sym typeface="Calibri"/>
            </a:endParaRPr>
          </a:p>
          <a:p>
            <a:pPr algn="ctr"/>
            <a:endParaRPr lang="pl-PL" sz="2400" dirty="0">
              <a:solidFill>
                <a:schemeClr val="accent5">
                  <a:lumMod val="50000"/>
                </a:schemeClr>
              </a:solidFill>
              <a:latin typeface="Source Sans Pro Semibold" panose="020B0503030403020204" pitchFamily="34" charset="0"/>
              <a:ea typeface="Calibri"/>
              <a:cs typeface="Calibri"/>
              <a:sym typeface="Calibri"/>
            </a:endParaRPr>
          </a:p>
          <a:p>
            <a:pPr algn="ctr"/>
            <a:r>
              <a:rPr lang="pl-PL" sz="1600" b="0" i="1" dirty="0">
                <a:solidFill>
                  <a:schemeClr val="accent5">
                    <a:lumMod val="50000"/>
                  </a:schemeClr>
                </a:solidFill>
                <a:latin typeface="Source Sans Pro Semibold" panose="020B0503030403020204" pitchFamily="34" charset="0"/>
                <a:ea typeface="Calibri"/>
                <a:cs typeface="Calibri"/>
                <a:sym typeface="Calibri"/>
              </a:rPr>
              <a:t>Tel. 660 400 412</a:t>
            </a:r>
          </a:p>
          <a:p>
            <a:pPr algn="ctr"/>
            <a:r>
              <a:rPr lang="pl-PL" sz="1600" b="0" i="1" dirty="0">
                <a:solidFill>
                  <a:schemeClr val="accent5">
                    <a:lumMod val="50000"/>
                  </a:schemeClr>
                </a:solidFill>
                <a:latin typeface="Source Sans Pro Semibold" panose="020B0503030403020204" pitchFamily="34" charset="0"/>
                <a:ea typeface="Calibri"/>
                <a:cs typeface="Calibri"/>
                <a:sym typeface="Calibri"/>
              </a:rPr>
              <a:t>anna.pekar@nfosigw.gov.pl</a:t>
            </a:r>
          </a:p>
          <a:p>
            <a:pPr algn="ctr"/>
            <a:endParaRPr lang="pl-PL" sz="1600" b="0" i="1" dirty="0">
              <a:solidFill>
                <a:schemeClr val="accent5">
                  <a:lumMod val="50000"/>
                </a:schemeClr>
              </a:solidFill>
              <a:latin typeface="Source Sans Pro Semibold" panose="020B0503030403020204" pitchFamily="34" charset="0"/>
              <a:ea typeface="Calibri"/>
              <a:cs typeface="Calibri"/>
              <a:sym typeface="Calibri"/>
            </a:endParaRPr>
          </a:p>
          <a:p>
            <a:pPr algn="ctr"/>
            <a:endParaRPr lang="pl-PL" sz="2400" dirty="0">
              <a:solidFill>
                <a:schemeClr val="accent5">
                  <a:lumMod val="50000"/>
                </a:schemeClr>
              </a:solidFill>
              <a:latin typeface="Source Sans Pro Semibold" panose="020B0503030403020204" pitchFamily="34" charset="0"/>
              <a:ea typeface="Calibri"/>
              <a:cs typeface="Calibri"/>
              <a:sym typeface="Calibri"/>
            </a:endParaRPr>
          </a:p>
        </p:txBody>
      </p:sp>
      <p:pic>
        <p:nvPicPr>
          <p:cNvPr id="6" name="Symbol zastępczy zawartości 6" descr="Zdjęcia pokazujące polską przyrodę.">
            <a:extLst>
              <a:ext uri="{FF2B5EF4-FFF2-40B4-BE49-F238E27FC236}">
                <a16:creationId xmlns:a16="http://schemas.microsoft.com/office/drawing/2014/main" id="{62F4537A-6947-DC3C-8A5B-2AB5D5DAD8E1}"/>
              </a:ext>
            </a:extLst>
          </p:cNvPr>
          <p:cNvPicPr>
            <a:picLocks noGrp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25525" y="1259557"/>
            <a:ext cx="2520281" cy="2664297"/>
          </a:xfrm>
        </p:spPr>
      </p:pic>
      <p:pic>
        <p:nvPicPr>
          <p:cNvPr id="3" name="Obraz 2" descr="Pięć ilustracji pokazujących polskie krajobrazy.">
            <a:extLst>
              <a:ext uri="{FF2B5EF4-FFF2-40B4-BE49-F238E27FC236}">
                <a16:creationId xmlns:a16="http://schemas.microsoft.com/office/drawing/2014/main" id="{533BA630-CB38-BF1D-AA17-C07A806A258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346" y="6779369"/>
            <a:ext cx="6661371" cy="660499"/>
          </a:xfrm>
          <a:prstGeom prst="rect">
            <a:avLst/>
          </a:prstGeom>
        </p:spPr>
      </p:pic>
      <p:sp>
        <p:nvSpPr>
          <p:cNvPr id="29698" name="Symbol zastępczy numeru slajdu 3">
            <a:extLst>
              <a:ext uri="{FF2B5EF4-FFF2-40B4-BE49-F238E27FC236}">
                <a16:creationId xmlns:a16="http://schemas.microsoft.com/office/drawing/2014/main" id="{B38D58C0-211B-148D-F776-51189E300E8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E2F5FD6E-0448-46C9-92D4-F7FFFF044C1D}" type="slidenum">
              <a:rPr lang="pl-PL" altLang="pl-PL" smtClean="0">
                <a:solidFill>
                  <a:schemeClr val="tx2"/>
                </a:solidFill>
                <a:latin typeface="Open Sans" panose="020B0806030504020204" pitchFamily="34" charset="0"/>
              </a:rPr>
              <a:pPr/>
              <a:t>14</a:t>
            </a:fld>
            <a:endParaRPr lang="pl-PL" altLang="pl-PL">
              <a:solidFill>
                <a:schemeClr val="tx2"/>
              </a:solidFill>
              <a:latin typeface="Open Sans" panose="020B08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52299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4A3D923-579E-2E4B-9BD1-E529E1959B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1917" y="1203782"/>
            <a:ext cx="10282836" cy="597275"/>
          </a:xfrm>
        </p:spPr>
        <p:txBody>
          <a:bodyPr/>
          <a:lstStyle/>
          <a:p>
            <a:r>
              <a:rPr lang="pl-PL" sz="2456" dirty="0">
                <a:solidFill>
                  <a:schemeClr val="accent5">
                    <a:lumMod val="50000"/>
                  </a:schemeClr>
                </a:solidFill>
              </a:rPr>
              <a:t>Transformacja energetyczna - Strumienie środków zewnętrznych do 2030 </a:t>
            </a:r>
            <a:endParaRPr lang="en-IE" sz="2456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6" name="Prostokąt zaokrąglony 5"/>
          <p:cNvSpPr/>
          <p:nvPr/>
        </p:nvSpPr>
        <p:spPr>
          <a:xfrm>
            <a:off x="205702" y="5314079"/>
            <a:ext cx="2823377" cy="530660"/>
          </a:xfrm>
          <a:prstGeom prst="roundRect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l-PL" sz="1754" b="1" dirty="0"/>
              <a:t>KPO</a:t>
            </a:r>
          </a:p>
        </p:txBody>
      </p:sp>
      <p:sp>
        <p:nvSpPr>
          <p:cNvPr id="34" name="Prostokąt zaokrąglony 33"/>
          <p:cNvSpPr/>
          <p:nvPr/>
        </p:nvSpPr>
        <p:spPr>
          <a:xfrm>
            <a:off x="214004" y="6050832"/>
            <a:ext cx="2815075" cy="530660"/>
          </a:xfrm>
          <a:prstGeom prst="roundRect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l-PL" sz="1754" b="1" dirty="0"/>
              <a:t>28 mld PLN</a:t>
            </a:r>
          </a:p>
        </p:txBody>
      </p:sp>
      <p:sp>
        <p:nvSpPr>
          <p:cNvPr id="22" name="Prostokąt zaokrąglony 21"/>
          <p:cNvSpPr/>
          <p:nvPr/>
        </p:nvSpPr>
        <p:spPr>
          <a:xfrm>
            <a:off x="205702" y="3586142"/>
            <a:ext cx="2896339" cy="530660"/>
          </a:xfrm>
          <a:prstGeom prst="roundRect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l-PL" sz="1754" b="1" dirty="0"/>
              <a:t>FM</a:t>
            </a:r>
          </a:p>
        </p:txBody>
      </p:sp>
      <p:sp>
        <p:nvSpPr>
          <p:cNvPr id="23" name="Prostokąt zaokrąglony 22"/>
          <p:cNvSpPr/>
          <p:nvPr/>
        </p:nvSpPr>
        <p:spPr>
          <a:xfrm>
            <a:off x="214004" y="4313334"/>
            <a:ext cx="2896339" cy="530660"/>
          </a:xfrm>
          <a:prstGeom prst="roundRect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l-PL" sz="1754" b="1" dirty="0"/>
              <a:t>60 mld PLN</a:t>
            </a:r>
          </a:p>
        </p:txBody>
      </p:sp>
      <p:sp>
        <p:nvSpPr>
          <p:cNvPr id="25" name="Prostokąt zaokrąglony 24"/>
          <p:cNvSpPr/>
          <p:nvPr/>
        </p:nvSpPr>
        <p:spPr>
          <a:xfrm>
            <a:off x="241917" y="2181601"/>
            <a:ext cx="2860124" cy="530660"/>
          </a:xfrm>
          <a:prstGeom prst="roundRect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l-PL" sz="1754" b="1" dirty="0" err="1"/>
              <a:t>FEnIKS</a:t>
            </a:r>
            <a:endParaRPr lang="pl-PL" sz="1754" b="1" dirty="0"/>
          </a:p>
        </p:txBody>
      </p:sp>
      <p:sp>
        <p:nvSpPr>
          <p:cNvPr id="26" name="Prostokąt zaokrąglony 25"/>
          <p:cNvSpPr/>
          <p:nvPr/>
        </p:nvSpPr>
        <p:spPr>
          <a:xfrm>
            <a:off x="241917" y="2759112"/>
            <a:ext cx="2860124" cy="530660"/>
          </a:xfrm>
          <a:prstGeom prst="roundRect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l-PL" sz="1754" b="1" dirty="0"/>
              <a:t>40 mld PLN</a:t>
            </a:r>
          </a:p>
        </p:txBody>
      </p:sp>
      <p:sp>
        <p:nvSpPr>
          <p:cNvPr id="28" name="Prostokąt zaokrąglony 27"/>
          <p:cNvSpPr/>
          <p:nvPr/>
        </p:nvSpPr>
        <p:spPr>
          <a:xfrm>
            <a:off x="5967060" y="5330598"/>
            <a:ext cx="2190421" cy="530660"/>
          </a:xfrm>
          <a:prstGeom prst="roundRect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l-PL" sz="1754" b="1" dirty="0"/>
              <a:t>MF EOG/NMF</a:t>
            </a:r>
          </a:p>
          <a:p>
            <a:pPr algn="ctr"/>
            <a:r>
              <a:rPr lang="pl-PL" sz="1754" b="1" dirty="0"/>
              <a:t>2021-2028</a:t>
            </a:r>
          </a:p>
        </p:txBody>
      </p:sp>
      <p:sp>
        <p:nvSpPr>
          <p:cNvPr id="30" name="Prostokąt zaokrąglony 29"/>
          <p:cNvSpPr/>
          <p:nvPr/>
        </p:nvSpPr>
        <p:spPr>
          <a:xfrm>
            <a:off x="5979676" y="6034300"/>
            <a:ext cx="2190421" cy="530660"/>
          </a:xfrm>
          <a:prstGeom prst="roundRect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l-PL" sz="1754" b="1" dirty="0"/>
              <a:t>750 mln PLN</a:t>
            </a:r>
          </a:p>
        </p:txBody>
      </p:sp>
      <p:sp>
        <p:nvSpPr>
          <p:cNvPr id="31" name="pole tekstowe 30"/>
          <p:cNvSpPr txBox="1"/>
          <p:nvPr/>
        </p:nvSpPr>
        <p:spPr>
          <a:xfrm>
            <a:off x="4470558" y="2474962"/>
            <a:ext cx="96307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0603" indent="-250603">
              <a:buFont typeface="Arial" panose="020B0604020202020204" pitchFamily="34" charset="0"/>
              <a:buChar char="•"/>
            </a:pPr>
            <a:endParaRPr lang="pl-PL" dirty="0"/>
          </a:p>
        </p:txBody>
      </p:sp>
      <p:sp>
        <p:nvSpPr>
          <p:cNvPr id="48" name="Prostokąt zaokrąglony 47"/>
          <p:cNvSpPr/>
          <p:nvPr/>
        </p:nvSpPr>
        <p:spPr>
          <a:xfrm>
            <a:off x="3184720" y="2167278"/>
            <a:ext cx="4897490" cy="1183667"/>
          </a:xfrm>
          <a:prstGeom prst="roundRect">
            <a:avLst/>
          </a:prstGeom>
          <a:solidFill>
            <a:srgbClr val="002060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l-PL" sz="1400" b="1" dirty="0">
                <a:solidFill>
                  <a:schemeClr val="bg1"/>
                </a:solidFill>
              </a:rPr>
              <a:t>3,62 mld PLN na działania FENX.02.01, FENX.02.02 i FENX.01.01 (kogeneracja, </a:t>
            </a:r>
            <a:r>
              <a:rPr lang="pl-PL" sz="1400" b="1" dirty="0" err="1">
                <a:solidFill>
                  <a:schemeClr val="bg1"/>
                </a:solidFill>
              </a:rPr>
              <a:t>oze</a:t>
            </a:r>
            <a:r>
              <a:rPr lang="pl-PL" sz="1400" b="1" dirty="0">
                <a:solidFill>
                  <a:schemeClr val="bg1"/>
                </a:solidFill>
              </a:rPr>
              <a:t>, efektywność energetyczna w przedsiębiorstwach) </a:t>
            </a:r>
          </a:p>
        </p:txBody>
      </p:sp>
      <p:sp>
        <p:nvSpPr>
          <p:cNvPr id="49" name="Prostokąt zaokrąglony 48"/>
          <p:cNvSpPr/>
          <p:nvPr/>
        </p:nvSpPr>
        <p:spPr>
          <a:xfrm>
            <a:off x="8356817" y="5400150"/>
            <a:ext cx="2093283" cy="1189172"/>
          </a:xfrm>
          <a:prstGeom prst="roundRect">
            <a:avLst/>
          </a:prstGeom>
          <a:solidFill>
            <a:srgbClr val="002060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600" b="1" dirty="0">
                <a:solidFill>
                  <a:schemeClr val="bg1"/>
                </a:solidFill>
              </a:rPr>
              <a:t>Etap programowania: energia, klimat, środowisko</a:t>
            </a:r>
            <a:endParaRPr lang="pl-PL" sz="1403" b="1" dirty="0">
              <a:solidFill>
                <a:schemeClr val="bg1"/>
              </a:solidFill>
            </a:endParaRPr>
          </a:p>
          <a:p>
            <a:pPr algn="ctr"/>
            <a:endParaRPr lang="pl-PL" sz="1228" b="1" dirty="0">
              <a:solidFill>
                <a:schemeClr val="bg1"/>
              </a:solidFill>
            </a:endParaRPr>
          </a:p>
        </p:txBody>
      </p:sp>
      <p:sp>
        <p:nvSpPr>
          <p:cNvPr id="50" name="Prostokąt zaokrąglony 49"/>
          <p:cNvSpPr/>
          <p:nvPr/>
        </p:nvSpPr>
        <p:spPr>
          <a:xfrm>
            <a:off x="3224473" y="3514024"/>
            <a:ext cx="4857737" cy="1257851"/>
          </a:xfrm>
          <a:prstGeom prst="roundRect">
            <a:avLst/>
          </a:prstGeom>
          <a:solidFill>
            <a:srgbClr val="002060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l-PL" sz="1400" b="1" dirty="0">
                <a:solidFill>
                  <a:schemeClr val="bg1"/>
                </a:solidFill>
              </a:rPr>
              <a:t>Uzgodnione z EBI programy na 45 mld PLN</a:t>
            </a:r>
            <a:endParaRPr lang="pl-PL" sz="1228" b="1" dirty="0">
              <a:solidFill>
                <a:schemeClr val="bg1"/>
              </a:solidFill>
            </a:endParaRPr>
          </a:p>
        </p:txBody>
      </p:sp>
      <p:sp>
        <p:nvSpPr>
          <p:cNvPr id="5" name="Prostokąt zaokrąglony 4"/>
          <p:cNvSpPr/>
          <p:nvPr/>
        </p:nvSpPr>
        <p:spPr>
          <a:xfrm>
            <a:off x="3224472" y="5314079"/>
            <a:ext cx="2696060" cy="1257852"/>
          </a:xfrm>
          <a:prstGeom prst="roundRect">
            <a:avLst/>
          </a:prstGeom>
          <a:solidFill>
            <a:srgbClr val="002060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403" b="1" dirty="0">
              <a:solidFill>
                <a:schemeClr val="bg1"/>
              </a:solidFill>
            </a:endParaRPr>
          </a:p>
          <a:p>
            <a:pPr algn="ctr"/>
            <a:r>
              <a:rPr lang="pl-PL" sz="1403" b="1" dirty="0">
                <a:solidFill>
                  <a:schemeClr val="bg1"/>
                </a:solidFill>
              </a:rPr>
              <a:t>PP Czyste powietrze</a:t>
            </a:r>
          </a:p>
          <a:p>
            <a:pPr algn="ctr"/>
            <a:r>
              <a:rPr lang="pl-PL" sz="1403" b="1" dirty="0">
                <a:solidFill>
                  <a:schemeClr val="bg1"/>
                </a:solidFill>
              </a:rPr>
              <a:t>PP Ciepłownictwo powiatowe</a:t>
            </a:r>
          </a:p>
          <a:p>
            <a:pPr algn="ctr"/>
            <a:r>
              <a:rPr lang="pl-PL" sz="1403" b="1" dirty="0">
                <a:solidFill>
                  <a:schemeClr val="bg1"/>
                </a:solidFill>
              </a:rPr>
              <a:t>PP Zielony Transport Publiczny</a:t>
            </a:r>
          </a:p>
          <a:p>
            <a:pPr algn="ctr"/>
            <a:r>
              <a:rPr lang="pl-PL" sz="1403" b="1" dirty="0">
                <a:solidFill>
                  <a:schemeClr val="bg1"/>
                </a:solidFill>
              </a:rPr>
              <a:t>PP Termomodernizacja szkół</a:t>
            </a:r>
          </a:p>
          <a:p>
            <a:pPr algn="ctr"/>
            <a:r>
              <a:rPr lang="pl-PL" sz="1403" b="1" dirty="0">
                <a:solidFill>
                  <a:schemeClr val="bg1"/>
                </a:solidFill>
              </a:rPr>
              <a:t>PP </a:t>
            </a:r>
            <a:r>
              <a:rPr lang="pl-PL" sz="1403" b="1" dirty="0" err="1">
                <a:solidFill>
                  <a:schemeClr val="bg1"/>
                </a:solidFill>
              </a:rPr>
              <a:t>Wodoryzacja</a:t>
            </a:r>
            <a:r>
              <a:rPr lang="pl-PL" sz="1403" b="1" dirty="0">
                <a:solidFill>
                  <a:schemeClr val="bg1"/>
                </a:solidFill>
              </a:rPr>
              <a:t> gospodarki</a:t>
            </a:r>
          </a:p>
          <a:p>
            <a:pPr algn="ctr"/>
            <a:endParaRPr lang="pl-PL" sz="965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09986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6DA0C1-41FE-AFD4-F019-6B3239F64B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914BDFD-648E-BD4A-4E7C-5DC7F83C1E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1917" y="683494"/>
            <a:ext cx="10282836" cy="540280"/>
          </a:xfrm>
        </p:spPr>
        <p:txBody>
          <a:bodyPr/>
          <a:lstStyle/>
          <a:p>
            <a:pPr algn="ctr"/>
            <a:r>
              <a:rPr lang="pl-PL" sz="2400" dirty="0" err="1">
                <a:solidFill>
                  <a:schemeClr val="tx2"/>
                </a:solidFill>
                <a:latin typeface="Open Sans" pitchFamily="2" charset="0"/>
              </a:rPr>
              <a:t>FEnIKS</a:t>
            </a:r>
            <a:r>
              <a:rPr lang="pl-PL" sz="2400" dirty="0">
                <a:solidFill>
                  <a:schemeClr val="tx2"/>
                </a:solidFill>
                <a:latin typeface="Open Sans" pitchFamily="2" charset="0"/>
              </a:rPr>
              <a:t> 2021-2027 działania 02.01, 02.02 i 01.01</a:t>
            </a:r>
            <a:endParaRPr lang="en-IE" sz="2400" dirty="0">
              <a:solidFill>
                <a:schemeClr val="tx2"/>
              </a:solidFill>
              <a:latin typeface="Open Sans" pitchFamily="2" charset="0"/>
            </a:endParaRPr>
          </a:p>
        </p:txBody>
      </p:sp>
      <p:sp>
        <p:nvSpPr>
          <p:cNvPr id="25" name="Prostokąt zaokrąglony 24">
            <a:extLst>
              <a:ext uri="{FF2B5EF4-FFF2-40B4-BE49-F238E27FC236}">
                <a16:creationId xmlns:a16="http://schemas.microsoft.com/office/drawing/2014/main" id="{3087949F-1ADE-425A-EAD2-DA83AA875185}"/>
              </a:ext>
            </a:extLst>
          </p:cNvPr>
          <p:cNvSpPr/>
          <p:nvPr/>
        </p:nvSpPr>
        <p:spPr>
          <a:xfrm>
            <a:off x="377354" y="1813838"/>
            <a:ext cx="2500193" cy="1347515"/>
          </a:xfrm>
          <a:prstGeom prst="roundRect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l-PL" sz="1754" b="1" dirty="0"/>
          </a:p>
          <a:p>
            <a:pPr algn="ctr"/>
            <a:r>
              <a:rPr lang="pl-PL" sz="1600" b="1" dirty="0"/>
              <a:t>FENX.02.01</a:t>
            </a:r>
          </a:p>
          <a:p>
            <a:pPr algn="ctr"/>
            <a:r>
              <a:rPr lang="pl-PL" sz="1600" b="1" dirty="0"/>
              <a:t>Wysokosprawna kogeneracja</a:t>
            </a:r>
          </a:p>
          <a:p>
            <a:pPr algn="ctr"/>
            <a:endParaRPr lang="pl-PL" sz="1754" b="1" dirty="0"/>
          </a:p>
        </p:txBody>
      </p:sp>
      <p:sp>
        <p:nvSpPr>
          <p:cNvPr id="48" name="Prostokąt zaokrąglony 47">
            <a:extLst>
              <a:ext uri="{FF2B5EF4-FFF2-40B4-BE49-F238E27FC236}">
                <a16:creationId xmlns:a16="http://schemas.microsoft.com/office/drawing/2014/main" id="{FB6486EB-CB31-4022-B06D-30DDA5297321}"/>
              </a:ext>
            </a:extLst>
          </p:cNvPr>
          <p:cNvSpPr/>
          <p:nvPr/>
        </p:nvSpPr>
        <p:spPr>
          <a:xfrm>
            <a:off x="6282010" y="1813839"/>
            <a:ext cx="4090412" cy="1347514"/>
          </a:xfrm>
          <a:prstGeom prst="roundRect">
            <a:avLst/>
          </a:prstGeom>
          <a:solidFill>
            <a:srgbClr val="002060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965" b="1" dirty="0">
              <a:solidFill>
                <a:schemeClr val="bg1"/>
              </a:solidFill>
            </a:endParaRPr>
          </a:p>
          <a:p>
            <a:r>
              <a:rPr lang="pl-PL" sz="1403" b="1" dirty="0">
                <a:solidFill>
                  <a:schemeClr val="bg1"/>
                </a:solidFill>
              </a:rPr>
              <a:t>Nabór: 21.11.2025-10.03.2026</a:t>
            </a:r>
          </a:p>
          <a:p>
            <a:r>
              <a:rPr lang="pl-PL" sz="1403" b="1" dirty="0">
                <a:solidFill>
                  <a:schemeClr val="bg1"/>
                </a:solidFill>
              </a:rPr>
              <a:t>Alokacja naboru: 500 mln PLN (środki UE)</a:t>
            </a:r>
            <a:br>
              <a:rPr lang="pl-PL" sz="1403" b="1" dirty="0">
                <a:solidFill>
                  <a:schemeClr val="bg1"/>
                </a:solidFill>
              </a:rPr>
            </a:br>
            <a:endParaRPr lang="pl-PL" sz="1403" b="1" dirty="0">
              <a:solidFill>
                <a:schemeClr val="bg1"/>
              </a:solidFill>
            </a:endParaRPr>
          </a:p>
        </p:txBody>
      </p:sp>
      <p:sp>
        <p:nvSpPr>
          <p:cNvPr id="12" name="Prostokąt zaokrąglony 24">
            <a:extLst>
              <a:ext uri="{FF2B5EF4-FFF2-40B4-BE49-F238E27FC236}">
                <a16:creationId xmlns:a16="http://schemas.microsoft.com/office/drawing/2014/main" id="{EDEB0716-FA2F-08CE-724F-FC21845B724B}"/>
              </a:ext>
            </a:extLst>
          </p:cNvPr>
          <p:cNvSpPr/>
          <p:nvPr/>
        </p:nvSpPr>
        <p:spPr>
          <a:xfrm>
            <a:off x="3113658" y="1813838"/>
            <a:ext cx="3024336" cy="1347515"/>
          </a:xfrm>
          <a:prstGeom prst="roundRect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l-PL" sz="1754" b="1" dirty="0"/>
          </a:p>
          <a:p>
            <a:r>
              <a:rPr lang="pl-PL" sz="1400" b="1" dirty="0"/>
              <a:t>Alokacja: 1,32 mld PLN</a:t>
            </a:r>
          </a:p>
          <a:p>
            <a:r>
              <a:rPr lang="pl-PL" sz="1400" b="1" dirty="0"/>
              <a:t>w tym 1,05 mld PLN (UE- EFRR)</a:t>
            </a:r>
          </a:p>
          <a:p>
            <a:r>
              <a:rPr lang="pl-PL" sz="1400" b="1" dirty="0"/>
              <a:t>Forma finansowania</a:t>
            </a:r>
            <a:r>
              <a:rPr lang="pl-PL" sz="1400" b="1" dirty="0">
                <a:solidFill>
                  <a:srgbClr val="FF0000"/>
                </a:solidFill>
              </a:rPr>
              <a:t>: Instrument Finansowy</a:t>
            </a:r>
            <a:r>
              <a:rPr lang="pl-PL" sz="1400" b="1" dirty="0"/>
              <a:t> (dotacja, pożyczka preferencyjna, pożyczka rynkowa)</a:t>
            </a:r>
          </a:p>
          <a:p>
            <a:pPr algn="ctr"/>
            <a:endParaRPr lang="pl-PL" sz="1754" b="1" dirty="0"/>
          </a:p>
        </p:txBody>
      </p:sp>
      <p:sp>
        <p:nvSpPr>
          <p:cNvPr id="13" name="Prostokąt zaokrąglony 24">
            <a:extLst>
              <a:ext uri="{FF2B5EF4-FFF2-40B4-BE49-F238E27FC236}">
                <a16:creationId xmlns:a16="http://schemas.microsoft.com/office/drawing/2014/main" id="{4D4A5C40-B4B3-89ED-D396-ED4B513B26BD}"/>
              </a:ext>
            </a:extLst>
          </p:cNvPr>
          <p:cNvSpPr/>
          <p:nvPr/>
        </p:nvSpPr>
        <p:spPr>
          <a:xfrm>
            <a:off x="377354" y="3614610"/>
            <a:ext cx="2583709" cy="1347515"/>
          </a:xfrm>
          <a:prstGeom prst="roundRect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l-PL" sz="1754" b="1" dirty="0"/>
          </a:p>
          <a:p>
            <a:pPr algn="ctr"/>
            <a:r>
              <a:rPr lang="pl-PL" sz="1600" b="1" dirty="0"/>
              <a:t>FENX.02.02</a:t>
            </a:r>
          </a:p>
          <a:p>
            <a:pPr algn="ctr"/>
            <a:r>
              <a:rPr lang="pl-PL" sz="1600" b="1" dirty="0"/>
              <a:t>Rozwój OZE</a:t>
            </a:r>
          </a:p>
          <a:p>
            <a:pPr algn="ctr"/>
            <a:endParaRPr lang="pl-PL" sz="1754" b="1" dirty="0"/>
          </a:p>
        </p:txBody>
      </p:sp>
      <p:sp>
        <p:nvSpPr>
          <p:cNvPr id="14" name="Prostokąt zaokrąglony 24">
            <a:extLst>
              <a:ext uri="{FF2B5EF4-FFF2-40B4-BE49-F238E27FC236}">
                <a16:creationId xmlns:a16="http://schemas.microsoft.com/office/drawing/2014/main" id="{FFCE8334-0247-0294-C5C2-D1FC39DCDF97}"/>
              </a:ext>
            </a:extLst>
          </p:cNvPr>
          <p:cNvSpPr/>
          <p:nvPr/>
        </p:nvSpPr>
        <p:spPr>
          <a:xfrm>
            <a:off x="3113657" y="3614610"/>
            <a:ext cx="3024336" cy="1351691"/>
          </a:xfrm>
          <a:prstGeom prst="roundRect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l-PL" sz="1754" b="1" dirty="0"/>
          </a:p>
          <a:p>
            <a:r>
              <a:rPr lang="pl-PL" sz="1400" b="1" dirty="0"/>
              <a:t>Alokacja: 1,9 mld PLN</a:t>
            </a:r>
          </a:p>
          <a:p>
            <a:r>
              <a:rPr lang="pl-PL" sz="1400" b="1" dirty="0"/>
              <a:t>w tym 1,52 mld PLN (UE- EFRR)</a:t>
            </a:r>
          </a:p>
          <a:p>
            <a:r>
              <a:rPr lang="pl-PL" sz="1400" b="1" dirty="0"/>
              <a:t>Forma finansowania: </a:t>
            </a:r>
            <a:r>
              <a:rPr lang="pl-PL" sz="1400" b="1" dirty="0">
                <a:solidFill>
                  <a:srgbClr val="FF0000"/>
                </a:solidFill>
              </a:rPr>
              <a:t>Instrument Finansowy</a:t>
            </a:r>
            <a:r>
              <a:rPr lang="pl-PL" sz="1400" b="1" dirty="0"/>
              <a:t> (dotacja, pożyczka preferencyjna, pożyczka rynkowa)</a:t>
            </a:r>
          </a:p>
          <a:p>
            <a:pPr algn="ctr"/>
            <a:endParaRPr lang="pl-PL" sz="1754" b="1" dirty="0"/>
          </a:p>
        </p:txBody>
      </p:sp>
      <p:sp>
        <p:nvSpPr>
          <p:cNvPr id="15" name="Prostokąt zaokrąglony 47">
            <a:extLst>
              <a:ext uri="{FF2B5EF4-FFF2-40B4-BE49-F238E27FC236}">
                <a16:creationId xmlns:a16="http://schemas.microsoft.com/office/drawing/2014/main" id="{487B791B-AA0C-527F-5044-A4FD437316F3}"/>
              </a:ext>
            </a:extLst>
          </p:cNvPr>
          <p:cNvSpPr/>
          <p:nvPr/>
        </p:nvSpPr>
        <p:spPr>
          <a:xfrm>
            <a:off x="6282009" y="3607401"/>
            <a:ext cx="4090413" cy="1347515"/>
          </a:xfrm>
          <a:prstGeom prst="roundRect">
            <a:avLst/>
          </a:prstGeom>
          <a:solidFill>
            <a:srgbClr val="002060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965" b="1" dirty="0">
              <a:solidFill>
                <a:schemeClr val="bg1"/>
              </a:solidFill>
            </a:endParaRPr>
          </a:p>
          <a:p>
            <a:r>
              <a:rPr lang="pl-PL" sz="1403" b="1" dirty="0">
                <a:solidFill>
                  <a:schemeClr val="bg1"/>
                </a:solidFill>
              </a:rPr>
              <a:t>Wnioski w ocenie: 1,47 mln PLN/1,08 mln PLN </a:t>
            </a:r>
          </a:p>
          <a:p>
            <a:r>
              <a:rPr lang="pl-PL" sz="1403" b="1" dirty="0">
                <a:solidFill>
                  <a:schemeClr val="bg1"/>
                </a:solidFill>
              </a:rPr>
              <a:t>(48 wniosków)</a:t>
            </a:r>
          </a:p>
          <a:p>
            <a:r>
              <a:rPr lang="pl-PL" sz="1403" b="1" dirty="0">
                <a:solidFill>
                  <a:schemeClr val="bg1"/>
                </a:solidFill>
              </a:rPr>
              <a:t>II nabór: planowany: 31.01.2026-30.04.2026</a:t>
            </a:r>
          </a:p>
          <a:p>
            <a:r>
              <a:rPr lang="pl-PL" sz="1403" b="1" dirty="0">
                <a:solidFill>
                  <a:schemeClr val="bg1"/>
                </a:solidFill>
              </a:rPr>
              <a:t>Planowana alokacja: 300 mln PLN (środki UE)</a:t>
            </a:r>
            <a:br>
              <a:rPr lang="pl-PL" sz="1403" b="1" dirty="0">
                <a:solidFill>
                  <a:schemeClr val="bg1"/>
                </a:solidFill>
              </a:rPr>
            </a:br>
            <a:endParaRPr lang="pl-PL" sz="1403" b="1" dirty="0">
              <a:solidFill>
                <a:schemeClr val="bg1"/>
              </a:solidFill>
            </a:endParaRPr>
          </a:p>
        </p:txBody>
      </p:sp>
      <p:sp>
        <p:nvSpPr>
          <p:cNvPr id="16" name="Prostokąt zaokrąglony 24">
            <a:extLst>
              <a:ext uri="{FF2B5EF4-FFF2-40B4-BE49-F238E27FC236}">
                <a16:creationId xmlns:a16="http://schemas.microsoft.com/office/drawing/2014/main" id="{059ED370-4A5F-55D3-799E-06FD645F0587}"/>
              </a:ext>
            </a:extLst>
          </p:cNvPr>
          <p:cNvSpPr/>
          <p:nvPr/>
        </p:nvSpPr>
        <p:spPr>
          <a:xfrm>
            <a:off x="377354" y="5240634"/>
            <a:ext cx="2583709" cy="1347515"/>
          </a:xfrm>
          <a:prstGeom prst="roundRect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l-PL" sz="1600" b="1" dirty="0"/>
              <a:t>FENX.01.01</a:t>
            </a:r>
          </a:p>
          <a:p>
            <a:pPr algn="ctr"/>
            <a:r>
              <a:rPr lang="pl-PL" sz="1600" b="1" dirty="0"/>
              <a:t>Przedsiębiorcy</a:t>
            </a:r>
          </a:p>
          <a:p>
            <a:pPr algn="ctr"/>
            <a:endParaRPr lang="pl-PL" sz="1754" b="1" dirty="0"/>
          </a:p>
        </p:txBody>
      </p:sp>
      <p:sp>
        <p:nvSpPr>
          <p:cNvPr id="17" name="Prostokąt zaokrąglony 24">
            <a:extLst>
              <a:ext uri="{FF2B5EF4-FFF2-40B4-BE49-F238E27FC236}">
                <a16:creationId xmlns:a16="http://schemas.microsoft.com/office/drawing/2014/main" id="{1C30B878-EAD7-CDFF-C6DC-47D6C55498B7}"/>
              </a:ext>
            </a:extLst>
          </p:cNvPr>
          <p:cNvSpPr/>
          <p:nvPr/>
        </p:nvSpPr>
        <p:spPr>
          <a:xfrm>
            <a:off x="3113657" y="5236458"/>
            <a:ext cx="3168352" cy="1351691"/>
          </a:xfrm>
          <a:prstGeom prst="roundRect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l-PL" sz="1754" b="1" dirty="0"/>
          </a:p>
          <a:p>
            <a:r>
              <a:rPr lang="pl-PL" sz="1400" b="1" dirty="0"/>
              <a:t>Alokacja: 1,3 mld PLN</a:t>
            </a:r>
          </a:p>
          <a:p>
            <a:r>
              <a:rPr lang="pl-PL" sz="1400" b="1" dirty="0"/>
              <a:t>w tym 1,05 mld PLN (UE – FS)</a:t>
            </a:r>
          </a:p>
          <a:p>
            <a:r>
              <a:rPr lang="pl-PL" sz="1400" b="1" dirty="0"/>
              <a:t>Forma finansowania</a:t>
            </a:r>
            <a:r>
              <a:rPr lang="pl-PL" sz="1400" b="1" dirty="0">
                <a:solidFill>
                  <a:srgbClr val="FF0000"/>
                </a:solidFill>
              </a:rPr>
              <a:t>: Instrument Finansowy</a:t>
            </a:r>
            <a:r>
              <a:rPr lang="pl-PL" sz="1400" b="1" dirty="0"/>
              <a:t> (pożyczka preferencyjna z umorzeniem, pożyczka rynkowa)</a:t>
            </a:r>
          </a:p>
          <a:p>
            <a:pPr algn="ctr"/>
            <a:endParaRPr lang="pl-PL" sz="1754" b="1" dirty="0"/>
          </a:p>
        </p:txBody>
      </p:sp>
      <p:sp>
        <p:nvSpPr>
          <p:cNvPr id="18" name="Prostokąt zaokrąglony 47">
            <a:extLst>
              <a:ext uri="{FF2B5EF4-FFF2-40B4-BE49-F238E27FC236}">
                <a16:creationId xmlns:a16="http://schemas.microsoft.com/office/drawing/2014/main" id="{E3DAA9E6-011C-E020-029E-E0200F24293E}"/>
              </a:ext>
            </a:extLst>
          </p:cNvPr>
          <p:cNvSpPr/>
          <p:nvPr/>
        </p:nvSpPr>
        <p:spPr>
          <a:xfrm>
            <a:off x="6327604" y="5236458"/>
            <a:ext cx="4090413" cy="1351691"/>
          </a:xfrm>
          <a:prstGeom prst="roundRect">
            <a:avLst/>
          </a:prstGeom>
          <a:solidFill>
            <a:srgbClr val="002060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965" b="1" dirty="0">
              <a:solidFill>
                <a:schemeClr val="bg1"/>
              </a:solidFill>
            </a:endParaRPr>
          </a:p>
          <a:p>
            <a:r>
              <a:rPr lang="pl-PL" sz="1403" b="1" dirty="0">
                <a:solidFill>
                  <a:schemeClr val="bg1"/>
                </a:solidFill>
              </a:rPr>
              <a:t>Wnioski w ocenie:  7,87 mln PLN/5,42 mln PLN</a:t>
            </a:r>
          </a:p>
          <a:p>
            <a:r>
              <a:rPr lang="pl-PL" sz="1403" b="1" dirty="0">
                <a:solidFill>
                  <a:schemeClr val="bg1"/>
                </a:solidFill>
              </a:rPr>
              <a:t>(5 wniosków)</a:t>
            </a:r>
          </a:p>
          <a:p>
            <a:r>
              <a:rPr lang="pl-PL" sz="1403" b="1" dirty="0">
                <a:solidFill>
                  <a:schemeClr val="bg1"/>
                </a:solidFill>
              </a:rPr>
              <a:t>II nabór: 28.11.2025-27.02.2026</a:t>
            </a:r>
          </a:p>
          <a:p>
            <a:r>
              <a:rPr lang="pl-PL" sz="1403" b="1" dirty="0">
                <a:solidFill>
                  <a:schemeClr val="bg1"/>
                </a:solidFill>
              </a:rPr>
              <a:t>Alokacja: 184 mln PLN (środki UE)</a:t>
            </a:r>
            <a:br>
              <a:rPr lang="pl-PL" sz="1403" b="1" dirty="0">
                <a:solidFill>
                  <a:schemeClr val="bg1"/>
                </a:solidFill>
              </a:rPr>
            </a:br>
            <a:endParaRPr lang="pl-PL" sz="1403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0480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0E3DC1-2E41-162B-E80B-280E5AA4FB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FA73AEF-6718-3993-2D78-1A93E61818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4637" y="435940"/>
            <a:ext cx="9288933" cy="1007516"/>
          </a:xfrm>
        </p:spPr>
        <p:txBody>
          <a:bodyPr/>
          <a:lstStyle/>
          <a:p>
            <a:pPr algn="just">
              <a:lnSpc>
                <a:spcPct val="100000"/>
              </a:lnSpc>
            </a:pPr>
            <a:r>
              <a:rPr lang="pl-PL" sz="2000" dirty="0"/>
              <a:t>Instrument Finansowy -</a:t>
            </a:r>
            <a:r>
              <a:rPr lang="pl-PL" sz="1600" dirty="0"/>
              <a:t>Program Priorytetowy: Współfinansowanie projektów realizowanych w ramach Programu Fundusze Europejskie na Infrastrukturę, Klimat, Środowisko 2021-2027 (</a:t>
            </a:r>
            <a:r>
              <a:rPr lang="pl-PL" sz="1600" dirty="0" err="1"/>
              <a:t>FEnIKS</a:t>
            </a:r>
            <a:r>
              <a:rPr lang="pl-PL" sz="1600" dirty="0"/>
              <a:t>), Część 5) Źródła wysokosprawnej kogeneracji</a:t>
            </a:r>
            <a:br>
              <a:rPr lang="pl-PL" sz="1600" dirty="0"/>
            </a:br>
            <a:br>
              <a:rPr lang="pl-PL" dirty="0"/>
            </a:br>
            <a:br>
              <a:rPr lang="pl-PL" dirty="0"/>
            </a:br>
            <a:endParaRPr lang="pl-PL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D9B2ED64-FFA6-C65D-1ABE-48B76362D5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1471" y="1443456"/>
            <a:ext cx="9792988" cy="5864773"/>
          </a:xfrm>
        </p:spPr>
        <p:txBody>
          <a:bodyPr/>
          <a:lstStyle/>
          <a:p>
            <a:r>
              <a:rPr lang="pl-PL" b="1" dirty="0">
                <a:solidFill>
                  <a:schemeClr val="tx2"/>
                </a:solidFill>
              </a:rPr>
              <a:t>Intensywność dofinansowania w ramach IF</a:t>
            </a:r>
          </a:p>
          <a:p>
            <a:pPr marL="0" indent="0">
              <a:buNone/>
            </a:pPr>
            <a:endParaRPr lang="pl-PL" sz="2000" b="1" dirty="0"/>
          </a:p>
          <a:p>
            <a:endParaRPr lang="pl-PL" dirty="0"/>
          </a:p>
          <a:p>
            <a:pPr lvl="1">
              <a:spcBef>
                <a:spcPts val="400"/>
              </a:spcBef>
              <a:buFont typeface="Wingdings" panose="05000000000000000000" pitchFamily="2" charset="2"/>
              <a:buChar char="q"/>
            </a:pPr>
            <a:r>
              <a:rPr lang="pl-PL" sz="1400" dirty="0"/>
              <a:t>Pożyczka preferencyjna: oprocentowanie 0%, okres finansowania 15 lat</a:t>
            </a:r>
          </a:p>
          <a:p>
            <a:pPr lvl="1">
              <a:spcBef>
                <a:spcPts val="400"/>
              </a:spcBef>
              <a:buFont typeface="Wingdings" panose="05000000000000000000" pitchFamily="2" charset="2"/>
              <a:buChar char="q"/>
            </a:pPr>
            <a:r>
              <a:rPr lang="pl-PL" sz="1400" dirty="0"/>
              <a:t>Pożyczka rynkowa: okres finansowania do 15 lat, oprocentowanie - stopa referencyjna</a:t>
            </a:r>
          </a:p>
          <a:p>
            <a:pPr lvl="1">
              <a:spcBef>
                <a:spcPts val="400"/>
              </a:spcBef>
              <a:buFont typeface="Wingdings" panose="05000000000000000000" pitchFamily="2" charset="2"/>
              <a:buChar char="q"/>
            </a:pPr>
            <a:r>
              <a:rPr lang="pl-PL" sz="1400" dirty="0"/>
              <a:t>„Project </a:t>
            </a:r>
            <a:r>
              <a:rPr lang="pl-PL" sz="1400" dirty="0" err="1"/>
              <a:t>finance</a:t>
            </a:r>
            <a:r>
              <a:rPr lang="pl-PL" sz="1400" dirty="0"/>
              <a:t>” – 15% KK wkład własny</a:t>
            </a:r>
          </a:p>
          <a:p>
            <a:pPr lvl="1">
              <a:spcBef>
                <a:spcPts val="400"/>
              </a:spcBef>
              <a:buFont typeface="Wingdings" panose="05000000000000000000" pitchFamily="2" charset="2"/>
              <a:buChar char="q"/>
            </a:pPr>
            <a:r>
              <a:rPr lang="pl-PL" sz="1400" dirty="0"/>
              <a:t>Obligatoryjne wszystkie 3 formy dofinansowania</a:t>
            </a:r>
          </a:p>
          <a:p>
            <a:pPr lvl="1">
              <a:spcBef>
                <a:spcPts val="400"/>
              </a:spcBef>
              <a:buFont typeface="Wingdings" panose="05000000000000000000" pitchFamily="2" charset="2"/>
              <a:buChar char="q"/>
            </a:pPr>
            <a:r>
              <a:rPr lang="pl-PL" sz="1400" dirty="0"/>
              <a:t>Maksymalny poziom dofinansowania – uzależniony od pomocy publicznej</a:t>
            </a:r>
          </a:p>
          <a:p>
            <a:pPr lvl="1">
              <a:spcBef>
                <a:spcPts val="400"/>
              </a:spcBef>
              <a:buFont typeface="Wingdings" panose="05000000000000000000" pitchFamily="2" charset="2"/>
              <a:buChar char="q"/>
            </a:pPr>
            <a:r>
              <a:rPr lang="pl-PL" sz="1400" dirty="0"/>
              <a:t>Wypłata środków (przez NFOŚiGW) do: </a:t>
            </a:r>
            <a:r>
              <a:rPr lang="pl-PL" sz="1400" b="1" dirty="0">
                <a:solidFill>
                  <a:schemeClr val="tx2"/>
                </a:solidFill>
              </a:rPr>
              <a:t>31.12.2029 r.</a:t>
            </a:r>
            <a:r>
              <a:rPr lang="pl-PL" sz="1400" dirty="0"/>
              <a:t> /kwalifikacja wydatków do: </a:t>
            </a:r>
            <a:r>
              <a:rPr lang="pl-PL" sz="1400" b="1" dirty="0">
                <a:solidFill>
                  <a:schemeClr val="tx2"/>
                </a:solidFill>
              </a:rPr>
              <a:t>29.06.2029 r.</a:t>
            </a:r>
          </a:p>
          <a:p>
            <a:pPr algn="just"/>
            <a:r>
              <a:rPr lang="pl-PL" b="1" dirty="0">
                <a:solidFill>
                  <a:schemeClr val="tx2"/>
                </a:solidFill>
              </a:rPr>
              <a:t>Zakres: </a:t>
            </a:r>
            <a:r>
              <a:rPr lang="pl-PL" sz="1400" dirty="0"/>
              <a:t>Źródła wysokosprawnej kogeneracji OZE, powyżej 50 </a:t>
            </a:r>
            <a:r>
              <a:rPr lang="pl-PL" sz="1400" dirty="0" err="1"/>
              <a:t>kWe</a:t>
            </a:r>
            <a:r>
              <a:rPr lang="pl-PL" sz="1400" dirty="0"/>
              <a:t> i/lub z magazynem energii; </a:t>
            </a:r>
            <a:r>
              <a:rPr lang="pl-PL" sz="1400" b="1" dirty="0">
                <a:solidFill>
                  <a:schemeClr val="tx2"/>
                </a:solidFill>
              </a:rPr>
              <a:t>z wyłączeniem</a:t>
            </a:r>
            <a:r>
              <a:rPr lang="pl-PL" sz="1400" dirty="0"/>
              <a:t>: jednostek wytwórczych, z których co najmniej 70% lub więcej ciepła użytkowego zostanie wprowadzone do publicznej sieci ciepłowniczej; biomasy pochodzącej z produkcji leśnej, jednostki wykorzystujące paliwa kopalne, instalacje termicznego przekształcania odpadów</a:t>
            </a:r>
            <a:endParaRPr lang="pl-PL" sz="1400" b="1" dirty="0">
              <a:solidFill>
                <a:schemeClr val="tx2"/>
              </a:solidFill>
            </a:endParaRPr>
          </a:p>
          <a:p>
            <a:pPr algn="just"/>
            <a:r>
              <a:rPr lang="pl-PL" b="1" dirty="0">
                <a:solidFill>
                  <a:schemeClr val="tx2"/>
                </a:solidFill>
              </a:rPr>
              <a:t>Ostateczny odbiorca: </a:t>
            </a:r>
            <a:r>
              <a:rPr lang="pl-PL" sz="1400" dirty="0"/>
              <a:t>przedsiębiorcy, </a:t>
            </a:r>
            <a:r>
              <a:rPr lang="pl-PL" sz="1400" dirty="0" err="1"/>
              <a:t>jst</a:t>
            </a:r>
            <a:r>
              <a:rPr lang="pl-PL" sz="1400" dirty="0"/>
              <a:t>, podmioty świadczące usługi publiczne w ramach realizacji obowiązków własnych jednostek samorządu terytorialnego nie będące przedsiębiorcami, spółdzielnie mieszkaniowe</a:t>
            </a:r>
            <a:endParaRPr lang="pl-PL" dirty="0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803FA8E6-3214-7AE0-D271-97C7A5BE65B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8E6BE7B-80CB-4926-B646-E23E8BCBFE23}" type="slidenum">
              <a:rPr lang="pl-PL" altLang="pl-PL" smtClean="0"/>
              <a:pPr>
                <a:defRPr/>
              </a:pPr>
              <a:t>4</a:t>
            </a:fld>
            <a:endParaRPr lang="pl-PL" altLang="pl-PL"/>
          </a:p>
        </p:txBody>
      </p:sp>
      <p:sp>
        <p:nvSpPr>
          <p:cNvPr id="5" name="Prostokąt 4">
            <a:extLst>
              <a:ext uri="{FF2B5EF4-FFF2-40B4-BE49-F238E27FC236}">
                <a16:creationId xmlns:a16="http://schemas.microsoft.com/office/drawing/2014/main" id="{7B813BA2-210A-BE7E-2169-2AB5FD39528D}"/>
              </a:ext>
            </a:extLst>
          </p:cNvPr>
          <p:cNvSpPr/>
          <p:nvPr/>
        </p:nvSpPr>
        <p:spPr>
          <a:xfrm>
            <a:off x="1016860" y="1835621"/>
            <a:ext cx="6624736" cy="900372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/>
              <a:t>Środki EU 79,21% KK</a:t>
            </a:r>
          </a:p>
          <a:p>
            <a:pPr algn="ctr"/>
            <a:r>
              <a:rPr lang="pl-PL" dirty="0"/>
              <a:t>Dotacja IF max 49% środków UE</a:t>
            </a:r>
          </a:p>
          <a:p>
            <a:pPr algn="ctr"/>
            <a:r>
              <a:rPr lang="pl-PL" dirty="0"/>
              <a:t>Pożyczka IF co najmniej 51% środków UE (preferencyjna)</a:t>
            </a:r>
          </a:p>
        </p:txBody>
      </p:sp>
      <p:sp>
        <p:nvSpPr>
          <p:cNvPr id="6" name="Prostokąt 5">
            <a:extLst>
              <a:ext uri="{FF2B5EF4-FFF2-40B4-BE49-F238E27FC236}">
                <a16:creationId xmlns:a16="http://schemas.microsoft.com/office/drawing/2014/main" id="{6C98E956-E86F-60AC-4C06-133BA73874BE}"/>
              </a:ext>
            </a:extLst>
          </p:cNvPr>
          <p:cNvSpPr/>
          <p:nvPr/>
        </p:nvSpPr>
        <p:spPr>
          <a:xfrm>
            <a:off x="7641596" y="1835621"/>
            <a:ext cx="2160241" cy="900372"/>
          </a:xfrm>
          <a:prstGeom prst="rect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/>
              <a:t>Pożyczka NF (rynkowa) 20,29% KK</a:t>
            </a:r>
          </a:p>
        </p:txBody>
      </p:sp>
    </p:spTree>
    <p:extLst>
      <p:ext uri="{BB962C8B-B14F-4D97-AF65-F5344CB8AC3E}">
        <p14:creationId xmlns:p14="http://schemas.microsoft.com/office/powerpoint/2010/main" val="4043568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615F12-A91C-EEA0-73A1-D5F5CB71E3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B92EE70-4DCE-F3DF-D53D-074DD8C840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4637" y="435940"/>
            <a:ext cx="9288933" cy="1007516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pl-PL" sz="2000" dirty="0"/>
              <a:t>Instrument Finansowy -</a:t>
            </a:r>
            <a:r>
              <a:rPr lang="pl-PL" sz="1600" dirty="0"/>
              <a:t>Program Priorytetowy: Współfinansowanie projektów realizowanych w ramach Programu Fundusze Europejskie na Infrastrukturę, Klimat, Środowisko 2021-2027 (</a:t>
            </a:r>
            <a:r>
              <a:rPr lang="pl-PL" sz="1600" dirty="0" err="1"/>
              <a:t>FEnIKS</a:t>
            </a:r>
            <a:r>
              <a:rPr lang="pl-PL" sz="1600" dirty="0"/>
              <a:t>), Część 2) Rozwój OZE</a:t>
            </a:r>
            <a:br>
              <a:rPr lang="pl-PL" sz="1600" dirty="0"/>
            </a:br>
            <a:br>
              <a:rPr lang="pl-PL" sz="1600" dirty="0"/>
            </a:br>
            <a:br>
              <a:rPr lang="pl-PL" dirty="0"/>
            </a:br>
            <a:br>
              <a:rPr lang="pl-PL" dirty="0"/>
            </a:br>
            <a:endParaRPr lang="pl-PL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18EF46E4-7AD0-8FE0-C817-F29EC27B88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1471" y="1443456"/>
            <a:ext cx="9792988" cy="5864773"/>
          </a:xfrm>
        </p:spPr>
        <p:txBody>
          <a:bodyPr/>
          <a:lstStyle/>
          <a:p>
            <a:r>
              <a:rPr lang="pl-PL" b="1" dirty="0">
                <a:solidFill>
                  <a:schemeClr val="tx2"/>
                </a:solidFill>
              </a:rPr>
              <a:t>Intensywność dofinansowania w ramach IF</a:t>
            </a:r>
          </a:p>
          <a:p>
            <a:pPr marL="0" indent="0">
              <a:buNone/>
            </a:pPr>
            <a:endParaRPr lang="pl-PL" sz="2000" b="1" dirty="0"/>
          </a:p>
          <a:p>
            <a:endParaRPr lang="pl-PL" dirty="0"/>
          </a:p>
          <a:p>
            <a:pPr lvl="1">
              <a:spcBef>
                <a:spcPts val="400"/>
              </a:spcBef>
              <a:buFont typeface="Wingdings" panose="05000000000000000000" pitchFamily="2" charset="2"/>
              <a:buChar char="q"/>
            </a:pPr>
            <a:r>
              <a:rPr lang="pl-PL" sz="1400" dirty="0"/>
              <a:t>Środki UE nie więcej niż: </a:t>
            </a:r>
            <a:r>
              <a:rPr lang="pl-PL" sz="1400" b="1" dirty="0">
                <a:solidFill>
                  <a:schemeClr val="tx2"/>
                </a:solidFill>
              </a:rPr>
              <a:t>50 mln PLN (</a:t>
            </a:r>
            <a:r>
              <a:rPr lang="pl-PL" sz="1400" b="1" dirty="0" err="1">
                <a:solidFill>
                  <a:schemeClr val="tx2"/>
                </a:solidFill>
              </a:rPr>
              <a:t>biometan</a:t>
            </a:r>
            <a:r>
              <a:rPr lang="pl-PL" sz="1400" b="1" dirty="0">
                <a:solidFill>
                  <a:schemeClr val="tx2"/>
                </a:solidFill>
              </a:rPr>
              <a:t>), 40 mln PLN (biogaz)</a:t>
            </a:r>
          </a:p>
          <a:p>
            <a:pPr lvl="1">
              <a:spcBef>
                <a:spcPts val="400"/>
              </a:spcBef>
              <a:buFont typeface="Wingdings" panose="05000000000000000000" pitchFamily="2" charset="2"/>
              <a:buChar char="q"/>
            </a:pPr>
            <a:r>
              <a:rPr lang="pl-PL" sz="1400" dirty="0"/>
              <a:t>Pożyczka preferencyjna: oprocentowanie 0%, okres finansowania 15 lat</a:t>
            </a:r>
          </a:p>
          <a:p>
            <a:pPr lvl="1">
              <a:spcBef>
                <a:spcPts val="400"/>
              </a:spcBef>
              <a:buFont typeface="Wingdings" panose="05000000000000000000" pitchFamily="2" charset="2"/>
              <a:buChar char="q"/>
            </a:pPr>
            <a:r>
              <a:rPr lang="pl-PL" sz="1400" dirty="0"/>
              <a:t>Pożyczka rynkowa: okres finansowania do 15 lat, oprocentowanie - stopa referencyjna</a:t>
            </a:r>
          </a:p>
          <a:p>
            <a:pPr lvl="1">
              <a:spcBef>
                <a:spcPts val="400"/>
              </a:spcBef>
              <a:buFont typeface="Wingdings" panose="05000000000000000000" pitchFamily="2" charset="2"/>
              <a:buChar char="q"/>
            </a:pPr>
            <a:r>
              <a:rPr lang="pl-PL" sz="1400" dirty="0"/>
              <a:t>„Project </a:t>
            </a:r>
            <a:r>
              <a:rPr lang="pl-PL" sz="1400" dirty="0" err="1"/>
              <a:t>finance</a:t>
            </a:r>
            <a:r>
              <a:rPr lang="pl-PL" sz="1400" dirty="0"/>
              <a:t>” – 15% KK wkład własny</a:t>
            </a:r>
          </a:p>
          <a:p>
            <a:pPr lvl="1">
              <a:spcBef>
                <a:spcPts val="400"/>
              </a:spcBef>
              <a:buFont typeface="Wingdings" panose="05000000000000000000" pitchFamily="2" charset="2"/>
              <a:buChar char="q"/>
            </a:pPr>
            <a:r>
              <a:rPr lang="pl-PL" sz="1400" dirty="0"/>
              <a:t>Obligatoryjne wszystkie 3 formy dofinansowania</a:t>
            </a:r>
          </a:p>
          <a:p>
            <a:pPr lvl="1">
              <a:spcBef>
                <a:spcPts val="400"/>
              </a:spcBef>
              <a:buFont typeface="Wingdings" panose="05000000000000000000" pitchFamily="2" charset="2"/>
              <a:buChar char="q"/>
            </a:pPr>
            <a:r>
              <a:rPr lang="pl-PL" sz="1400" dirty="0"/>
              <a:t>Maksymalny poziom dofinansowania – uzależniony od pomocy publicznej</a:t>
            </a:r>
          </a:p>
          <a:p>
            <a:pPr lvl="1">
              <a:spcBef>
                <a:spcPts val="400"/>
              </a:spcBef>
              <a:buFont typeface="Wingdings" panose="05000000000000000000" pitchFamily="2" charset="2"/>
              <a:buChar char="q"/>
            </a:pPr>
            <a:r>
              <a:rPr lang="pl-PL" sz="1400" dirty="0"/>
              <a:t>Wypłata środków (przez NFOŚiGW)/kwalifikacja wydatków do: </a:t>
            </a:r>
            <a:r>
              <a:rPr lang="pl-PL" sz="1400" b="1" dirty="0">
                <a:solidFill>
                  <a:schemeClr val="tx2"/>
                </a:solidFill>
              </a:rPr>
              <a:t>31.12.2029 r.</a:t>
            </a:r>
          </a:p>
          <a:p>
            <a:r>
              <a:rPr lang="pl-PL" b="1" dirty="0">
                <a:solidFill>
                  <a:schemeClr val="tx2"/>
                </a:solidFill>
              </a:rPr>
              <a:t>Zakres: </a:t>
            </a:r>
            <a:r>
              <a:rPr lang="pl-PL" sz="1400" dirty="0"/>
              <a:t>Budowa/rozbudowa odnawialnych źródeł energii w zakresie </a:t>
            </a:r>
            <a:r>
              <a:rPr lang="pl-PL" sz="1400" b="1" dirty="0">
                <a:solidFill>
                  <a:schemeClr val="tx2"/>
                </a:solidFill>
              </a:rPr>
              <a:t>wytwarzania </a:t>
            </a:r>
            <a:r>
              <a:rPr lang="pl-PL" sz="1400" b="1" dirty="0" err="1">
                <a:solidFill>
                  <a:schemeClr val="tx2"/>
                </a:solidFill>
              </a:rPr>
              <a:t>biometanu</a:t>
            </a:r>
            <a:r>
              <a:rPr lang="pl-PL" sz="1400" b="1" dirty="0">
                <a:solidFill>
                  <a:schemeClr val="tx2"/>
                </a:solidFill>
              </a:rPr>
              <a:t> </a:t>
            </a:r>
            <a:r>
              <a:rPr lang="pl-PL" sz="1400" dirty="0"/>
              <a:t>wraz z przyłączeniem do sieci gazowej; budowa/rozbudowa odnawialnych źródeł energii w zakresie wytwarzania energii elektrycznej i/lub ciepła z </a:t>
            </a:r>
            <a:r>
              <a:rPr lang="pl-PL" sz="1400" b="1" dirty="0">
                <a:solidFill>
                  <a:schemeClr val="tx2"/>
                </a:solidFill>
              </a:rPr>
              <a:t>biogazu</a:t>
            </a:r>
            <a:r>
              <a:rPr lang="pl-PL" sz="1400" dirty="0"/>
              <a:t> (pow. 0,5 </a:t>
            </a:r>
            <a:r>
              <a:rPr lang="pl-PL" sz="1400" dirty="0" err="1"/>
              <a:t>MW</a:t>
            </a:r>
            <a:r>
              <a:rPr lang="pl-PL" sz="1400" baseline="-25000" dirty="0" err="1"/>
              <a:t>e</a:t>
            </a:r>
            <a:r>
              <a:rPr lang="pl-PL" sz="1400" dirty="0"/>
              <a:t> lub 0,5 </a:t>
            </a:r>
            <a:r>
              <a:rPr lang="pl-PL" sz="1400" dirty="0" err="1"/>
              <a:t>MW</a:t>
            </a:r>
            <a:r>
              <a:rPr lang="pl-PL" sz="1400" baseline="-25000" dirty="0" err="1"/>
              <a:t>th</a:t>
            </a:r>
            <a:r>
              <a:rPr lang="pl-PL" sz="1400" dirty="0"/>
              <a:t> wraz z magazynami energii działającymi na potrzeby danego źródła</a:t>
            </a:r>
          </a:p>
          <a:p>
            <a:pPr algn="just"/>
            <a:r>
              <a:rPr lang="pl-PL" b="1" dirty="0">
                <a:solidFill>
                  <a:schemeClr val="tx2"/>
                </a:solidFill>
              </a:rPr>
              <a:t>Ostateczny odbiorca: </a:t>
            </a:r>
            <a:r>
              <a:rPr lang="pl-PL" sz="1400" dirty="0"/>
              <a:t>przedsiębiorstwa</a:t>
            </a:r>
            <a:endParaRPr lang="pl-PL" dirty="0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B89975DE-0C59-EBC0-ABE5-54F22D37BC5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8E6BE7B-80CB-4926-B646-E23E8BCBFE23}" type="slidenum">
              <a:rPr lang="pl-PL" altLang="pl-PL" smtClean="0"/>
              <a:pPr>
                <a:defRPr/>
              </a:pPr>
              <a:t>5</a:t>
            </a:fld>
            <a:endParaRPr lang="pl-PL" altLang="pl-PL"/>
          </a:p>
        </p:txBody>
      </p:sp>
      <p:sp>
        <p:nvSpPr>
          <p:cNvPr id="5" name="Prostokąt 4">
            <a:extLst>
              <a:ext uri="{FF2B5EF4-FFF2-40B4-BE49-F238E27FC236}">
                <a16:creationId xmlns:a16="http://schemas.microsoft.com/office/drawing/2014/main" id="{2C21A1DA-8F2A-7F24-E36C-55CC994DFD64}"/>
              </a:ext>
            </a:extLst>
          </p:cNvPr>
          <p:cNvSpPr/>
          <p:nvPr/>
        </p:nvSpPr>
        <p:spPr>
          <a:xfrm>
            <a:off x="1011953" y="1691605"/>
            <a:ext cx="6624736" cy="900372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/>
              <a:t>Środki EU 79,21% KK</a:t>
            </a:r>
          </a:p>
          <a:p>
            <a:pPr algn="ctr"/>
            <a:r>
              <a:rPr lang="pl-PL" dirty="0"/>
              <a:t>Dotacja IF max 49% środków UE</a:t>
            </a:r>
          </a:p>
          <a:p>
            <a:pPr algn="ctr"/>
            <a:r>
              <a:rPr lang="pl-PL" dirty="0"/>
              <a:t>Pożyczka IF co najmniej 51% środków UE (preferencyjna)</a:t>
            </a:r>
          </a:p>
        </p:txBody>
      </p:sp>
      <p:sp>
        <p:nvSpPr>
          <p:cNvPr id="6" name="Prostokąt 5">
            <a:extLst>
              <a:ext uri="{FF2B5EF4-FFF2-40B4-BE49-F238E27FC236}">
                <a16:creationId xmlns:a16="http://schemas.microsoft.com/office/drawing/2014/main" id="{8298261C-36D6-D16A-374C-EB3F8D5099F0}"/>
              </a:ext>
            </a:extLst>
          </p:cNvPr>
          <p:cNvSpPr/>
          <p:nvPr/>
        </p:nvSpPr>
        <p:spPr>
          <a:xfrm>
            <a:off x="7631261" y="1691605"/>
            <a:ext cx="2160241" cy="900372"/>
          </a:xfrm>
          <a:prstGeom prst="rect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/>
              <a:t>Pożyczka NF (rynkowa) 20,29% KK</a:t>
            </a:r>
          </a:p>
        </p:txBody>
      </p:sp>
    </p:spTree>
    <p:extLst>
      <p:ext uri="{BB962C8B-B14F-4D97-AF65-F5344CB8AC3E}">
        <p14:creationId xmlns:p14="http://schemas.microsoft.com/office/powerpoint/2010/main" val="7130726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F3B053-E3E3-1C12-8370-35CCCD2972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D59411E-E33D-8514-F220-1E54C51B02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4637" y="435940"/>
            <a:ext cx="9288933" cy="1007516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pl-PL" sz="2000" dirty="0"/>
              <a:t>Instrument Finansowy -</a:t>
            </a:r>
            <a:r>
              <a:rPr lang="pl-PL" sz="1600" dirty="0"/>
              <a:t>Program Priorytetowy: Współfinansowanie projektów realizowanych w ramach Programu Fundusze Europejskie na Infrastrukturę, Klimat, Środowisko 2021-2027 (</a:t>
            </a:r>
            <a:r>
              <a:rPr lang="pl-PL" sz="1600" dirty="0" err="1"/>
              <a:t>FEnIKS</a:t>
            </a:r>
            <a:r>
              <a:rPr lang="pl-PL" sz="1600" dirty="0"/>
              <a:t>), Część 1) Poprawa efektywności energetycznej (wraz z instalacją OZE) w dużych i średnich przedsiębiorstwach</a:t>
            </a:r>
            <a:br>
              <a:rPr lang="pl-PL" sz="1600" dirty="0"/>
            </a:br>
            <a:br>
              <a:rPr lang="pl-PL" dirty="0"/>
            </a:br>
            <a:br>
              <a:rPr lang="pl-PL" dirty="0"/>
            </a:br>
            <a:endParaRPr lang="pl-PL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DC166422-847D-EAF5-0C5D-B024192626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5385" y="1835621"/>
            <a:ext cx="9649073" cy="5472608"/>
          </a:xfrm>
        </p:spPr>
        <p:txBody>
          <a:bodyPr/>
          <a:lstStyle/>
          <a:p>
            <a:r>
              <a:rPr lang="pl-PL" b="1" dirty="0">
                <a:solidFill>
                  <a:schemeClr val="tx2"/>
                </a:solidFill>
              </a:rPr>
              <a:t>Intensywność dofinansowania w ramach IF</a:t>
            </a:r>
          </a:p>
          <a:p>
            <a:pPr marL="0" indent="0">
              <a:buNone/>
            </a:pPr>
            <a:endParaRPr lang="pl-PL" sz="2000" b="1" dirty="0"/>
          </a:p>
          <a:p>
            <a:endParaRPr lang="pl-PL" dirty="0"/>
          </a:p>
          <a:p>
            <a:pPr lvl="1">
              <a:spcBef>
                <a:spcPts val="400"/>
              </a:spcBef>
              <a:buFont typeface="Wingdings" panose="05000000000000000000" pitchFamily="2" charset="2"/>
              <a:buChar char="q"/>
            </a:pPr>
            <a:r>
              <a:rPr lang="pl-PL" sz="1400" dirty="0"/>
              <a:t>Pożyczka preferencyjna: oprocentowanie 0%, okres finansowania 15 lat, umorzenie do 30% (duże </a:t>
            </a:r>
            <a:r>
              <a:rPr lang="pl-PL" sz="1400" dirty="0" err="1"/>
              <a:t>przeds.</a:t>
            </a:r>
            <a:r>
              <a:rPr lang="pl-PL" sz="1400" dirty="0"/>
              <a:t>)/40% (średnie </a:t>
            </a:r>
            <a:r>
              <a:rPr lang="pl-PL" sz="1400" dirty="0" err="1"/>
              <a:t>przeds.</a:t>
            </a:r>
            <a:r>
              <a:rPr lang="pl-PL" sz="1400" dirty="0"/>
              <a:t>), uzależnione od uzyskanej energii końcowej/produktywności instalacji OZE</a:t>
            </a:r>
          </a:p>
          <a:p>
            <a:pPr lvl="1">
              <a:spcBef>
                <a:spcPts val="400"/>
              </a:spcBef>
              <a:buFont typeface="Wingdings" panose="05000000000000000000" pitchFamily="2" charset="2"/>
              <a:buChar char="q"/>
            </a:pPr>
            <a:r>
              <a:rPr lang="pl-PL" sz="1400" dirty="0"/>
              <a:t>Pożyczka rynkowa: okres finansowania do 15 lat, oprocentowanie - stopa referencyjna,  </a:t>
            </a:r>
          </a:p>
          <a:p>
            <a:pPr lvl="1">
              <a:spcBef>
                <a:spcPts val="400"/>
              </a:spcBef>
              <a:buFont typeface="Wingdings" panose="05000000000000000000" pitchFamily="2" charset="2"/>
              <a:buChar char="q"/>
            </a:pPr>
            <a:r>
              <a:rPr lang="pl-PL" sz="1400" dirty="0"/>
              <a:t>„Project </a:t>
            </a:r>
            <a:r>
              <a:rPr lang="pl-PL" sz="1400" dirty="0" err="1"/>
              <a:t>finance</a:t>
            </a:r>
            <a:r>
              <a:rPr lang="pl-PL" sz="1400" dirty="0"/>
              <a:t>” – 15% KK wkład własny</a:t>
            </a:r>
          </a:p>
          <a:p>
            <a:pPr lvl="1">
              <a:spcBef>
                <a:spcPts val="400"/>
              </a:spcBef>
              <a:buFont typeface="Wingdings" panose="05000000000000000000" pitchFamily="2" charset="2"/>
              <a:buChar char="q"/>
            </a:pPr>
            <a:r>
              <a:rPr lang="pl-PL" sz="1400" dirty="0"/>
              <a:t>Obligatoryjne wszystkie 3 formy dofinansowania</a:t>
            </a:r>
          </a:p>
          <a:p>
            <a:pPr lvl="1">
              <a:spcBef>
                <a:spcPts val="400"/>
              </a:spcBef>
              <a:buFont typeface="Wingdings" panose="05000000000000000000" pitchFamily="2" charset="2"/>
              <a:buChar char="q"/>
            </a:pPr>
            <a:r>
              <a:rPr lang="pl-PL" sz="1400" dirty="0"/>
              <a:t>Maksymalny poziom dofinansowania – uzależniony od pomocy publicznej</a:t>
            </a:r>
          </a:p>
          <a:p>
            <a:pPr lvl="1">
              <a:spcBef>
                <a:spcPts val="400"/>
              </a:spcBef>
              <a:buFont typeface="Wingdings" panose="05000000000000000000" pitchFamily="2" charset="2"/>
              <a:buChar char="q"/>
            </a:pPr>
            <a:r>
              <a:rPr lang="pl-PL" sz="1400" dirty="0"/>
              <a:t>Wypłata środków (przez NFOŚiGW) do: </a:t>
            </a:r>
            <a:r>
              <a:rPr lang="pl-PL" sz="1400" b="1" dirty="0">
                <a:solidFill>
                  <a:schemeClr val="tx2"/>
                </a:solidFill>
              </a:rPr>
              <a:t>31.12.2029 r.</a:t>
            </a:r>
            <a:r>
              <a:rPr lang="pl-PL" sz="1400" dirty="0"/>
              <a:t> /kwalifikacja wydatków do: </a:t>
            </a:r>
            <a:r>
              <a:rPr lang="pl-PL" sz="1400" b="1" dirty="0">
                <a:solidFill>
                  <a:schemeClr val="tx2"/>
                </a:solidFill>
              </a:rPr>
              <a:t>31.12.2029 r.</a:t>
            </a:r>
          </a:p>
          <a:p>
            <a:pPr algn="just"/>
            <a:r>
              <a:rPr lang="pl-PL" b="1" dirty="0">
                <a:solidFill>
                  <a:schemeClr val="tx2"/>
                </a:solidFill>
              </a:rPr>
              <a:t>Zakres: </a:t>
            </a:r>
            <a:r>
              <a:rPr lang="pl-PL" sz="1400" dirty="0"/>
              <a:t>modernizacja energetyczną budynków zakładowych, poprawa efektywności energetycznej procesów wytwórczych, systemów obiegu mediów w zakładach, ciągów transportowych, układów odzysku ciepła z procesów przemysłowych, oświetlenia oraz instalacja urządzeń OZE/wodoru odnawialnego z magazynami energii (jako element dodatkowy w projekcie)</a:t>
            </a:r>
          </a:p>
          <a:p>
            <a:pPr algn="just"/>
            <a:r>
              <a:rPr lang="pl-PL" b="1" dirty="0">
                <a:solidFill>
                  <a:schemeClr val="tx2"/>
                </a:solidFill>
              </a:rPr>
              <a:t>Ostateczny odbiorca: </a:t>
            </a:r>
            <a:r>
              <a:rPr lang="pl-PL" sz="1400" dirty="0"/>
              <a:t>duże (z wyłączeniem ESCO) i średnie przedsiębiorstwa</a:t>
            </a:r>
            <a:endParaRPr lang="pl-PL" dirty="0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D1A412C1-1AF3-F94C-7867-6C6F04BAF10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8E6BE7B-80CB-4926-B646-E23E8BCBFE23}" type="slidenum">
              <a:rPr lang="pl-PL" altLang="pl-PL" smtClean="0"/>
              <a:pPr>
                <a:defRPr/>
              </a:pPr>
              <a:t>6</a:t>
            </a:fld>
            <a:endParaRPr lang="pl-PL" altLang="pl-PL"/>
          </a:p>
        </p:txBody>
      </p:sp>
      <p:sp>
        <p:nvSpPr>
          <p:cNvPr id="5" name="Prostokąt 4">
            <a:extLst>
              <a:ext uri="{FF2B5EF4-FFF2-40B4-BE49-F238E27FC236}">
                <a16:creationId xmlns:a16="http://schemas.microsoft.com/office/drawing/2014/main" id="{7F304B34-65B9-B505-505F-EAFC9BB9B0B5}"/>
              </a:ext>
            </a:extLst>
          </p:cNvPr>
          <p:cNvSpPr/>
          <p:nvPr/>
        </p:nvSpPr>
        <p:spPr>
          <a:xfrm>
            <a:off x="911741" y="2123653"/>
            <a:ext cx="7209366" cy="900372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/>
              <a:t>Środki EU 85% KK</a:t>
            </a:r>
          </a:p>
          <a:p>
            <a:pPr algn="ctr"/>
            <a:r>
              <a:rPr lang="pl-PL" dirty="0"/>
              <a:t>Pożyczka IF (preferencyjna)</a:t>
            </a:r>
          </a:p>
        </p:txBody>
      </p:sp>
      <p:sp>
        <p:nvSpPr>
          <p:cNvPr id="6" name="Prostokąt 5">
            <a:extLst>
              <a:ext uri="{FF2B5EF4-FFF2-40B4-BE49-F238E27FC236}">
                <a16:creationId xmlns:a16="http://schemas.microsoft.com/office/drawing/2014/main" id="{D3FE1C79-00A7-9F88-5239-931D9716E687}"/>
              </a:ext>
            </a:extLst>
          </p:cNvPr>
          <p:cNvSpPr/>
          <p:nvPr/>
        </p:nvSpPr>
        <p:spPr>
          <a:xfrm>
            <a:off x="8090589" y="2123653"/>
            <a:ext cx="1575611" cy="900372"/>
          </a:xfrm>
          <a:prstGeom prst="rect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/>
              <a:t>Pożyczka NF (rynkowa) </a:t>
            </a:r>
          </a:p>
          <a:p>
            <a:pPr algn="ctr"/>
            <a:r>
              <a:rPr lang="pl-PL" dirty="0"/>
              <a:t>15% KK</a:t>
            </a:r>
          </a:p>
        </p:txBody>
      </p:sp>
    </p:spTree>
    <p:extLst>
      <p:ext uri="{BB962C8B-B14F-4D97-AF65-F5344CB8AC3E}">
        <p14:creationId xmlns:p14="http://schemas.microsoft.com/office/powerpoint/2010/main" val="9949483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D7C9B7-A3B9-69E3-D794-5AF1333461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236FF8A-2530-A453-5B76-0927C41F1B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1917" y="683494"/>
            <a:ext cx="10282836" cy="540280"/>
          </a:xfrm>
        </p:spPr>
        <p:txBody>
          <a:bodyPr/>
          <a:lstStyle/>
          <a:p>
            <a:pPr algn="ctr"/>
            <a:r>
              <a:rPr lang="pl-PL" sz="2400" dirty="0">
                <a:solidFill>
                  <a:schemeClr val="tx2"/>
                </a:solidFill>
                <a:latin typeface="Open Sans" pitchFamily="2" charset="0"/>
              </a:rPr>
              <a:t>Fundusz Modernizacyjny</a:t>
            </a:r>
            <a:endParaRPr lang="en-IE" sz="2400" dirty="0">
              <a:solidFill>
                <a:schemeClr val="tx2"/>
              </a:solidFill>
              <a:latin typeface="Open Sans" pitchFamily="2" charset="0"/>
            </a:endParaRPr>
          </a:p>
        </p:txBody>
      </p:sp>
      <p:sp>
        <p:nvSpPr>
          <p:cNvPr id="25" name="Prostokąt zaokrąglony 24">
            <a:extLst>
              <a:ext uri="{FF2B5EF4-FFF2-40B4-BE49-F238E27FC236}">
                <a16:creationId xmlns:a16="http://schemas.microsoft.com/office/drawing/2014/main" id="{8AC9240E-DDC4-CA7C-E37E-D7C8A4486BEA}"/>
              </a:ext>
            </a:extLst>
          </p:cNvPr>
          <p:cNvSpPr/>
          <p:nvPr/>
        </p:nvSpPr>
        <p:spPr>
          <a:xfrm>
            <a:off x="377354" y="1813838"/>
            <a:ext cx="2500193" cy="1347515"/>
          </a:xfrm>
          <a:prstGeom prst="roundRect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l-PL" sz="1754" b="1" dirty="0"/>
          </a:p>
          <a:p>
            <a:pPr algn="ctr"/>
            <a:r>
              <a:rPr lang="pl-PL" sz="1600" b="1" dirty="0"/>
              <a:t>Kogeneracja dla Energetyki i Przemysłu Część 1) powyżej 10 MW </a:t>
            </a:r>
          </a:p>
          <a:p>
            <a:pPr algn="ctr"/>
            <a:r>
              <a:rPr lang="pl-PL" sz="1600" b="1" dirty="0"/>
              <a:t>Część 2) powyżej 0,5 MW</a:t>
            </a:r>
            <a:endParaRPr lang="pl-PL" sz="1200" i="1" dirty="0"/>
          </a:p>
          <a:p>
            <a:pPr algn="ctr"/>
            <a:endParaRPr lang="pl-PL" sz="1754" b="1" dirty="0"/>
          </a:p>
        </p:txBody>
      </p:sp>
      <p:sp>
        <p:nvSpPr>
          <p:cNvPr id="48" name="Prostokąt zaokrąglony 47">
            <a:extLst>
              <a:ext uri="{FF2B5EF4-FFF2-40B4-BE49-F238E27FC236}">
                <a16:creationId xmlns:a16="http://schemas.microsoft.com/office/drawing/2014/main" id="{57AD5912-FC62-20C4-7932-739BE9343FC8}"/>
              </a:ext>
            </a:extLst>
          </p:cNvPr>
          <p:cNvSpPr/>
          <p:nvPr/>
        </p:nvSpPr>
        <p:spPr>
          <a:xfrm>
            <a:off x="6282010" y="1813839"/>
            <a:ext cx="4090412" cy="1347514"/>
          </a:xfrm>
          <a:prstGeom prst="roundRect">
            <a:avLst/>
          </a:prstGeom>
          <a:solidFill>
            <a:srgbClr val="002060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965" b="1" dirty="0">
              <a:solidFill>
                <a:schemeClr val="bg1"/>
              </a:solidFill>
            </a:endParaRPr>
          </a:p>
          <a:p>
            <a:r>
              <a:rPr lang="pl-PL" sz="1403" b="1" dirty="0">
                <a:solidFill>
                  <a:schemeClr val="bg1"/>
                </a:solidFill>
              </a:rPr>
              <a:t>Nabory: do 19.12.2025 r.</a:t>
            </a:r>
          </a:p>
          <a:p>
            <a:r>
              <a:rPr lang="pl-PL" sz="1403" b="1" dirty="0">
                <a:solidFill>
                  <a:schemeClr val="bg1"/>
                </a:solidFill>
              </a:rPr>
              <a:t>Planowany nabór 2026 – Część 2) </a:t>
            </a:r>
          </a:p>
          <a:p>
            <a:r>
              <a:rPr lang="pl-PL" sz="1403" b="1" dirty="0">
                <a:solidFill>
                  <a:schemeClr val="bg1"/>
                </a:solidFill>
              </a:rPr>
              <a:t>W przypadku dostępnej alokacji</a:t>
            </a:r>
            <a:br>
              <a:rPr lang="pl-PL" sz="1403" b="1" dirty="0">
                <a:solidFill>
                  <a:schemeClr val="bg1"/>
                </a:solidFill>
              </a:rPr>
            </a:br>
            <a:endParaRPr lang="pl-PL" sz="1403" b="1" dirty="0">
              <a:solidFill>
                <a:schemeClr val="bg1"/>
              </a:solidFill>
            </a:endParaRPr>
          </a:p>
        </p:txBody>
      </p:sp>
      <p:sp>
        <p:nvSpPr>
          <p:cNvPr id="12" name="Prostokąt zaokrąglony 24">
            <a:extLst>
              <a:ext uri="{FF2B5EF4-FFF2-40B4-BE49-F238E27FC236}">
                <a16:creationId xmlns:a16="http://schemas.microsoft.com/office/drawing/2014/main" id="{F3D70985-21D5-8C02-8C74-D23F56F40306}"/>
              </a:ext>
            </a:extLst>
          </p:cNvPr>
          <p:cNvSpPr/>
          <p:nvPr/>
        </p:nvSpPr>
        <p:spPr>
          <a:xfrm>
            <a:off x="3113658" y="1813838"/>
            <a:ext cx="3024336" cy="1347515"/>
          </a:xfrm>
          <a:prstGeom prst="roundRect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l-PL" sz="1754" b="1" dirty="0"/>
          </a:p>
          <a:p>
            <a:r>
              <a:rPr lang="pl-PL" sz="1400" b="1" dirty="0"/>
              <a:t>Alokacja: 3,5 mld PLN</a:t>
            </a:r>
          </a:p>
          <a:p>
            <a:r>
              <a:rPr lang="pl-PL" sz="1400" b="1" dirty="0"/>
              <a:t>Forma finansowania: dotacje/ pożyczki</a:t>
            </a:r>
          </a:p>
          <a:p>
            <a:pPr algn="ctr"/>
            <a:endParaRPr lang="pl-PL" sz="1754" b="1" dirty="0"/>
          </a:p>
        </p:txBody>
      </p:sp>
      <p:sp>
        <p:nvSpPr>
          <p:cNvPr id="13" name="Prostokąt zaokrąglony 24">
            <a:extLst>
              <a:ext uri="{FF2B5EF4-FFF2-40B4-BE49-F238E27FC236}">
                <a16:creationId xmlns:a16="http://schemas.microsoft.com/office/drawing/2014/main" id="{75D06453-F5D1-D933-3120-EC8E91FA1A3E}"/>
              </a:ext>
            </a:extLst>
          </p:cNvPr>
          <p:cNvSpPr/>
          <p:nvPr/>
        </p:nvSpPr>
        <p:spPr>
          <a:xfrm>
            <a:off x="377354" y="3614610"/>
            <a:ext cx="2583709" cy="1347515"/>
          </a:xfrm>
          <a:prstGeom prst="roundRect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l-PL" sz="1754" b="1" dirty="0"/>
          </a:p>
          <a:p>
            <a:pPr algn="ctr"/>
            <a:r>
              <a:rPr lang="pl-PL" sz="1600" b="1" dirty="0"/>
              <a:t>Energia dla wsi</a:t>
            </a:r>
            <a:endParaRPr lang="pl-PL" sz="1200" i="1" dirty="0"/>
          </a:p>
          <a:p>
            <a:pPr algn="ctr"/>
            <a:endParaRPr lang="pl-PL" sz="1754" b="1" dirty="0"/>
          </a:p>
        </p:txBody>
      </p:sp>
      <p:sp>
        <p:nvSpPr>
          <p:cNvPr id="14" name="Prostokąt zaokrąglony 24">
            <a:extLst>
              <a:ext uri="{FF2B5EF4-FFF2-40B4-BE49-F238E27FC236}">
                <a16:creationId xmlns:a16="http://schemas.microsoft.com/office/drawing/2014/main" id="{9AE0EFE1-B6D2-F1B6-180D-06B53C9D66F4}"/>
              </a:ext>
            </a:extLst>
          </p:cNvPr>
          <p:cNvSpPr/>
          <p:nvPr/>
        </p:nvSpPr>
        <p:spPr>
          <a:xfrm>
            <a:off x="3113657" y="3614610"/>
            <a:ext cx="3024336" cy="1351691"/>
          </a:xfrm>
          <a:prstGeom prst="roundRect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l-PL" sz="1754" b="1" dirty="0"/>
          </a:p>
          <a:p>
            <a:r>
              <a:rPr lang="pl-PL" sz="1400" b="1" dirty="0"/>
              <a:t>Alokacja: 3 mld mln PLN</a:t>
            </a:r>
          </a:p>
          <a:p>
            <a:r>
              <a:rPr lang="pl-PL" sz="1400" b="1" dirty="0"/>
              <a:t>Forma finansowania: dotacje/ pożyczki</a:t>
            </a:r>
          </a:p>
          <a:p>
            <a:pPr algn="ctr"/>
            <a:endParaRPr lang="pl-PL" sz="1754" b="1" dirty="0"/>
          </a:p>
        </p:txBody>
      </p:sp>
      <p:sp>
        <p:nvSpPr>
          <p:cNvPr id="15" name="Prostokąt zaokrąglony 47">
            <a:extLst>
              <a:ext uri="{FF2B5EF4-FFF2-40B4-BE49-F238E27FC236}">
                <a16:creationId xmlns:a16="http://schemas.microsoft.com/office/drawing/2014/main" id="{7B6EB39A-9D9D-CD0C-9A60-D3B10CBB6409}"/>
              </a:ext>
            </a:extLst>
          </p:cNvPr>
          <p:cNvSpPr/>
          <p:nvPr/>
        </p:nvSpPr>
        <p:spPr>
          <a:xfrm>
            <a:off x="6282009" y="3607401"/>
            <a:ext cx="4090413" cy="1347515"/>
          </a:xfrm>
          <a:prstGeom prst="roundRect">
            <a:avLst/>
          </a:prstGeom>
          <a:solidFill>
            <a:srgbClr val="002060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965" b="1" dirty="0">
              <a:solidFill>
                <a:schemeClr val="bg1"/>
              </a:solidFill>
            </a:endParaRPr>
          </a:p>
          <a:p>
            <a:r>
              <a:rPr lang="pl-PL" sz="1403" b="1" dirty="0">
                <a:solidFill>
                  <a:schemeClr val="bg1"/>
                </a:solidFill>
              </a:rPr>
              <a:t>Nabór: do 19.12.2025 r.</a:t>
            </a:r>
          </a:p>
          <a:p>
            <a:r>
              <a:rPr lang="pl-PL" sz="1403" b="1" dirty="0">
                <a:solidFill>
                  <a:schemeClr val="bg1"/>
                </a:solidFill>
              </a:rPr>
              <a:t>Planowany nabór 2026 w przypadku dostępnej alokacji</a:t>
            </a:r>
          </a:p>
        </p:txBody>
      </p:sp>
    </p:spTree>
    <p:extLst>
      <p:ext uri="{BB962C8B-B14F-4D97-AF65-F5344CB8AC3E}">
        <p14:creationId xmlns:p14="http://schemas.microsoft.com/office/powerpoint/2010/main" val="13015099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DC7B65-CB1C-E427-0CB8-0E18DD8344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41BCB1E-8E68-172D-9699-CF3194A0B7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4637" y="435940"/>
            <a:ext cx="9288933" cy="1007516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pl-PL" sz="2000" dirty="0"/>
              <a:t>Program Priorytetowy Kogeneracja dla Energetyki i Przemysłu Część 2)</a:t>
            </a:r>
            <a:br>
              <a:rPr lang="pl-PL" sz="1600" dirty="0"/>
            </a:br>
            <a:br>
              <a:rPr lang="pl-PL" dirty="0"/>
            </a:br>
            <a:br>
              <a:rPr lang="pl-PL" dirty="0"/>
            </a:br>
            <a:endParaRPr lang="pl-PL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AA4B53FF-4271-08D8-E3D8-4E08D3A15A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1471" y="1443456"/>
            <a:ext cx="9792988" cy="4352605"/>
          </a:xfrm>
        </p:spPr>
        <p:txBody>
          <a:bodyPr/>
          <a:lstStyle/>
          <a:p>
            <a:r>
              <a:rPr lang="pl-PL" b="1" dirty="0">
                <a:solidFill>
                  <a:schemeClr val="tx2"/>
                </a:solidFill>
              </a:rPr>
              <a:t>Intensywność dofinansowania</a:t>
            </a:r>
            <a:endParaRPr lang="pl-PL" dirty="0"/>
          </a:p>
          <a:p>
            <a:pPr lvl="1">
              <a:spcBef>
                <a:spcPts val="400"/>
              </a:spcBef>
              <a:buFont typeface="Wingdings" panose="05000000000000000000" pitchFamily="2" charset="2"/>
              <a:buChar char="q"/>
            </a:pPr>
            <a:r>
              <a:rPr lang="pl-PL" sz="1400" dirty="0"/>
              <a:t>Pożyczka do 100% KK, nie mniej niż 100 tys. PLN, nie więcej nic 300 mln PLN; preferencyjna WIBOR 3M, nie mniej niż 1,5% lub rynkowa; okres kredytowania 15 lat</a:t>
            </a:r>
          </a:p>
          <a:p>
            <a:pPr lvl="1">
              <a:spcBef>
                <a:spcPts val="400"/>
              </a:spcBef>
              <a:buFont typeface="Wingdings" panose="05000000000000000000" pitchFamily="2" charset="2"/>
              <a:buChar char="q"/>
            </a:pPr>
            <a:r>
              <a:rPr lang="pl-PL" sz="1400" dirty="0"/>
              <a:t>Dotacja zgodnie z regulacjami dot. pomocy publicznej, obowiązkowa pożyczka uzupełnienie do 100% KK</a:t>
            </a:r>
          </a:p>
          <a:p>
            <a:pPr lvl="1">
              <a:spcBef>
                <a:spcPts val="400"/>
              </a:spcBef>
              <a:buFont typeface="Wingdings" panose="05000000000000000000" pitchFamily="2" charset="2"/>
              <a:buChar char="q"/>
            </a:pPr>
            <a:r>
              <a:rPr lang="pl-PL" sz="1400" dirty="0"/>
              <a:t>„Project </a:t>
            </a:r>
            <a:r>
              <a:rPr lang="pl-PL" sz="1400" dirty="0" err="1"/>
              <a:t>finance</a:t>
            </a:r>
            <a:r>
              <a:rPr lang="pl-PL" sz="1400" dirty="0"/>
              <a:t>” – 15% KK wkład własny</a:t>
            </a:r>
          </a:p>
          <a:p>
            <a:pPr lvl="1">
              <a:spcBef>
                <a:spcPts val="400"/>
              </a:spcBef>
              <a:buFont typeface="Wingdings" panose="05000000000000000000" pitchFamily="2" charset="2"/>
              <a:buChar char="q"/>
            </a:pPr>
            <a:r>
              <a:rPr lang="pl-PL" sz="1400" dirty="0"/>
              <a:t>Wypłata środków (przez NFOŚiGW)/kwalifikacja wydatków do: </a:t>
            </a:r>
            <a:r>
              <a:rPr lang="pl-PL" sz="1400" b="1" dirty="0">
                <a:solidFill>
                  <a:schemeClr val="tx2"/>
                </a:solidFill>
              </a:rPr>
              <a:t>31.12.2030 r.</a:t>
            </a:r>
          </a:p>
          <a:p>
            <a:r>
              <a:rPr lang="pl-PL" b="1" dirty="0">
                <a:solidFill>
                  <a:schemeClr val="tx2"/>
                </a:solidFill>
              </a:rPr>
              <a:t>Zakres: </a:t>
            </a:r>
            <a:r>
              <a:rPr lang="pl-PL" sz="1400" dirty="0"/>
              <a:t>Budowa/przebudowa jednostek wytwórczych o łącznej mocy zainstalowanej nie mniejszej niż 0,5 MW, pracujących w warunkach wysokosprawnej kogeneracji, z których nie więcej niż 50% wytworzonego ciepła użytkowego zostanie wprowadzone do publicznej sieci ciepłowniczej;  </a:t>
            </a:r>
            <a:r>
              <a:rPr lang="pl-PL" sz="1400" b="1" dirty="0">
                <a:solidFill>
                  <a:schemeClr val="tx2"/>
                </a:solidFill>
              </a:rPr>
              <a:t>Z dofinansowania wyłączone </a:t>
            </a:r>
            <a:r>
              <a:rPr lang="pl-PL" sz="1400" dirty="0"/>
              <a:t>są instalacje:  opalane węglem, współspalania stałych paliw kopalnych oraz termicznego przekształcania odpadów</a:t>
            </a:r>
          </a:p>
          <a:p>
            <a:pPr algn="just"/>
            <a:r>
              <a:rPr lang="pl-PL" b="1" dirty="0">
                <a:solidFill>
                  <a:schemeClr val="tx2"/>
                </a:solidFill>
              </a:rPr>
              <a:t>Ostateczny odbiorca: </a:t>
            </a:r>
            <a:r>
              <a:rPr lang="pl-PL" sz="1400" dirty="0"/>
              <a:t>przedsiębiorcy</a:t>
            </a:r>
            <a:endParaRPr lang="pl-PL" dirty="0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8D411191-BCED-9EA0-FFD0-A39DBAF23FB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8E6BE7B-80CB-4926-B646-E23E8BCBFE23}" type="slidenum">
              <a:rPr lang="pl-PL" altLang="pl-PL" smtClean="0"/>
              <a:pPr>
                <a:defRPr/>
              </a:pPr>
              <a:t>8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248871078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E3DE64-97D4-0534-45C9-E3E84FB05D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slajdu 4">
            <a:extLst>
              <a:ext uri="{FF2B5EF4-FFF2-40B4-BE49-F238E27FC236}">
                <a16:creationId xmlns:a16="http://schemas.microsoft.com/office/drawing/2014/main" id="{06B42679-7751-5094-6644-9320E5F0DF03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59197" y="1841563"/>
            <a:ext cx="2965465" cy="642252"/>
          </a:xfrm>
        </p:spPr>
        <p:txBody>
          <a:bodyPr anchor="t">
            <a:normAutofit/>
          </a:bodyPr>
          <a:lstStyle/>
          <a:p>
            <a:pPr algn="l"/>
            <a:r>
              <a:rPr lang="pl-PL" sz="1344" dirty="0">
                <a:solidFill>
                  <a:schemeClr val="bg1"/>
                </a:solidFill>
              </a:rPr>
              <a:t>Dofinansowanie</a:t>
            </a:r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CC02C41C-5571-2C66-517C-762F38DD8349}"/>
              </a:ext>
            </a:extLst>
          </p:cNvPr>
          <p:cNvSpPr txBox="1"/>
          <p:nvPr/>
        </p:nvSpPr>
        <p:spPr>
          <a:xfrm>
            <a:off x="3598725" y="3946755"/>
            <a:ext cx="5714774" cy="117179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L="267323" indent="-178215">
              <a:buClr>
                <a:srgbClr val="09457A"/>
              </a:buClr>
              <a:buSzPts val="1200"/>
              <a:buFont typeface="Lexend Deca Medium"/>
              <a:buChar char="●"/>
            </a:pPr>
            <a:r>
              <a:rPr lang="pl-PL" sz="1403" dirty="0">
                <a:solidFill>
                  <a:srgbClr val="09457A"/>
                </a:solidFill>
                <a:latin typeface="Lexend Deca Medium"/>
                <a:ea typeface="Lexend Deca Medium"/>
                <a:cs typeface="Lexend Deca Medium"/>
                <a:sym typeface="Lexend Deca Medium"/>
              </a:rPr>
              <a:t>instalacje wiatrowe</a:t>
            </a:r>
          </a:p>
          <a:p>
            <a:pPr marL="267323" indent="-178215">
              <a:buClr>
                <a:srgbClr val="09457A"/>
              </a:buClr>
              <a:buSzPts val="1200"/>
              <a:buFont typeface="Lexend Deca Medium"/>
              <a:buChar char="●"/>
            </a:pPr>
            <a:r>
              <a:rPr lang="pl-PL" sz="1403" dirty="0">
                <a:solidFill>
                  <a:srgbClr val="09457A"/>
                </a:solidFill>
                <a:latin typeface="Lexend Deca Medium"/>
                <a:ea typeface="Lexend Deca Medium"/>
                <a:cs typeface="Lexend Deca Medium"/>
                <a:sym typeface="Lexend Deca Medium"/>
              </a:rPr>
              <a:t>instalacje fotowoltaiczne </a:t>
            </a:r>
          </a:p>
          <a:p>
            <a:pPr marL="267323" indent="-178215">
              <a:buClr>
                <a:srgbClr val="09457A"/>
              </a:buClr>
              <a:buSzPts val="1200"/>
              <a:buFont typeface="Lexend Deca Medium"/>
              <a:buChar char="●"/>
            </a:pPr>
            <a:r>
              <a:rPr lang="pl-PL" sz="1403" dirty="0">
                <a:solidFill>
                  <a:srgbClr val="09457A"/>
                </a:solidFill>
                <a:latin typeface="Lexend Deca Medium"/>
                <a:ea typeface="Lexend Deca Medium"/>
                <a:cs typeface="Lexend Deca Medium"/>
                <a:sym typeface="Lexend Deca Medium"/>
              </a:rPr>
              <a:t>instalacje wytwarzania energii z biogazu i/lub biogazu rolniczego w warunkach wysokosprawnej kogeneracji</a:t>
            </a:r>
          </a:p>
          <a:p>
            <a:pPr marL="267323" indent="-178215">
              <a:buClr>
                <a:srgbClr val="09457A"/>
              </a:buClr>
              <a:buSzPts val="1200"/>
              <a:buFont typeface="Lexend Deca Medium"/>
              <a:buChar char="●"/>
            </a:pPr>
            <a:r>
              <a:rPr lang="pl-PL" sz="1403" dirty="0">
                <a:solidFill>
                  <a:srgbClr val="09457A"/>
                </a:solidFill>
                <a:latin typeface="Lexend Deca Medium"/>
                <a:ea typeface="Lexend Deca Medium"/>
                <a:cs typeface="Lexend Deca Medium"/>
                <a:sym typeface="Lexend Deca Medium"/>
              </a:rPr>
              <a:t>elektrownie wodne</a:t>
            </a:r>
            <a:endParaRPr lang="pl-PL" sz="1403" b="1" dirty="0"/>
          </a:p>
        </p:txBody>
      </p:sp>
      <p:sp>
        <p:nvSpPr>
          <p:cNvPr id="129" name="Slide Number">
            <a:extLst>
              <a:ext uri="{FF2B5EF4-FFF2-40B4-BE49-F238E27FC236}">
                <a16:creationId xmlns:a16="http://schemas.microsoft.com/office/drawing/2014/main" id="{EB684A9B-4F35-CB2F-6F6A-29D2B7EC5C66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10517663" y="6608486"/>
            <a:ext cx="99902" cy="161943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9</a:t>
            </a:fld>
            <a:endParaRPr dirty="0"/>
          </a:p>
        </p:txBody>
      </p:sp>
      <p:graphicFrame>
        <p:nvGraphicFramePr>
          <p:cNvPr id="2" name="Google Shape;329;p52">
            <a:extLst>
              <a:ext uri="{FF2B5EF4-FFF2-40B4-BE49-F238E27FC236}">
                <a16:creationId xmlns:a16="http://schemas.microsoft.com/office/drawing/2014/main" id="{3661393B-A95A-DBD5-0A25-0250720EB6A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20277205"/>
              </p:ext>
            </p:extLst>
          </p:nvPr>
        </p:nvGraphicFramePr>
        <p:xfrm>
          <a:off x="3776976" y="5291929"/>
          <a:ext cx="5714774" cy="147850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99286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3672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8518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72492">
                <a:tc>
                  <a:txBody>
                    <a:bodyPr/>
                    <a:lstStyle/>
                    <a:p>
                      <a:pPr marL="152400" marR="0" lvl="0" indent="0" algn="l" defTabSz="914400" rtl="0" fontAlgn="auto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9457A"/>
                        </a:buClr>
                        <a:buSzPts val="1200"/>
                        <a:buFont typeface="Lexend Deca Medium"/>
                        <a:buNone/>
                        <a:tabLst/>
                      </a:pPr>
                      <a:r>
                        <a:rPr kumimoji="0" lang="en" sz="1000" b="0" i="0" u="none" strike="noStrike" cap="none" spc="0" normalizeH="0" baseline="0" dirty="0">
                          <a:ln>
                            <a:noFill/>
                          </a:ln>
                          <a:solidFill>
                            <a:srgbClr val="09457A"/>
                          </a:solidFill>
                          <a:effectLst/>
                          <a:uFillTx/>
                          <a:latin typeface="Lexend Deca Medium"/>
                          <a:ea typeface="Barlow"/>
                          <a:cs typeface="Barlow"/>
                          <a:sym typeface="Barlow"/>
                        </a:rPr>
                        <a:t>Rolnicy</a:t>
                      </a:r>
                      <a:endParaRPr kumimoji="0" sz="1000" b="0" i="0" u="none" strike="noStrike" cap="none" spc="0" normalizeH="0" baseline="0" dirty="0">
                        <a:ln>
                          <a:noFill/>
                        </a:ln>
                        <a:solidFill>
                          <a:srgbClr val="09457A"/>
                        </a:solidFill>
                        <a:effectLst/>
                        <a:uFillTx/>
                        <a:latin typeface="Lexend Deca Medium"/>
                        <a:ea typeface="Barlow"/>
                        <a:cs typeface="Barlow"/>
                        <a:sym typeface="Barlow"/>
                      </a:endParaRPr>
                    </a:p>
                  </a:txBody>
                  <a:tcPr marL="53450" marR="53450" marT="53450" marB="534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>
                        <a:alpha val="1216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52400" marR="0" lvl="0" indent="0" algn="l" defTabSz="914400" rtl="0" fontAlgn="auto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9457A"/>
                        </a:buClr>
                        <a:buSzPts val="1200"/>
                        <a:buFont typeface="Lexend Deca Medium"/>
                        <a:buNone/>
                        <a:tabLst/>
                      </a:pPr>
                      <a:r>
                        <a:rPr kumimoji="0" lang="en" sz="1000" b="0" i="0" u="none" strike="noStrike" cap="none" spc="0" normalizeH="0" baseline="0" dirty="0">
                          <a:ln>
                            <a:noFill/>
                          </a:ln>
                          <a:solidFill>
                            <a:srgbClr val="09457A"/>
                          </a:solidFill>
                          <a:effectLst/>
                          <a:uFillTx/>
                          <a:latin typeface="Lexend Deca Medium"/>
                          <a:ea typeface="Barlow"/>
                          <a:cs typeface="Barlow"/>
                          <a:sym typeface="Barlow"/>
                        </a:rPr>
                        <a:t>dofinansowanie instalacji fotowoltaicznej lub turbiny wiatrowej o mocy powyżej </a:t>
                      </a:r>
                      <a:r>
                        <a:rPr kumimoji="0" lang="en" sz="1000" b="1" i="0" u="none" strike="noStrike" cap="none" spc="0" normalizeH="0" baseline="0" dirty="0">
                          <a:ln>
                            <a:noFill/>
                          </a:ln>
                          <a:solidFill>
                            <a:srgbClr val="09457A"/>
                          </a:solidFill>
                          <a:effectLst/>
                          <a:uFillTx/>
                          <a:latin typeface="Lexend Deca Medium"/>
                          <a:ea typeface="Barlow"/>
                          <a:cs typeface="Barlow"/>
                          <a:sym typeface="Barlow"/>
                        </a:rPr>
                        <a:t>50 kW do 1 MW</a:t>
                      </a:r>
                      <a:r>
                        <a:rPr kumimoji="0" lang="en" sz="1000" b="0" i="0" u="none" strike="noStrike" cap="none" spc="0" normalizeH="0" baseline="0" dirty="0">
                          <a:ln>
                            <a:noFill/>
                          </a:ln>
                          <a:solidFill>
                            <a:srgbClr val="09457A"/>
                          </a:solidFill>
                          <a:effectLst/>
                          <a:uFillTx/>
                          <a:latin typeface="Lexend Deca Medium"/>
                          <a:ea typeface="Barlow"/>
                          <a:cs typeface="Barlow"/>
                          <a:sym typeface="Barlow"/>
                        </a:rPr>
                        <a:t>, lub w przypadku elektrowni wodnej lub biogazowni powyżej </a:t>
                      </a:r>
                      <a:r>
                        <a:rPr kumimoji="0" lang="en" sz="1000" b="1" i="0" u="none" strike="noStrike" cap="none" spc="0" normalizeH="0" baseline="0" dirty="0">
                          <a:ln>
                            <a:noFill/>
                          </a:ln>
                          <a:solidFill>
                            <a:srgbClr val="09457A"/>
                          </a:solidFill>
                          <a:effectLst/>
                          <a:uFillTx/>
                          <a:latin typeface="Lexend Deca Medium"/>
                          <a:ea typeface="Barlow"/>
                          <a:cs typeface="Barlow"/>
                          <a:sym typeface="Barlow"/>
                        </a:rPr>
                        <a:t>10 kW do 1 MW</a:t>
                      </a:r>
                      <a:endParaRPr kumimoji="0" sz="1000" b="1" i="0" u="none" strike="noStrike" cap="none" spc="0" normalizeH="0" baseline="0" dirty="0">
                        <a:ln>
                          <a:noFill/>
                        </a:ln>
                        <a:solidFill>
                          <a:srgbClr val="09457A"/>
                        </a:solidFill>
                        <a:effectLst/>
                        <a:uFillTx/>
                        <a:latin typeface="Lexend Deca Medium"/>
                        <a:ea typeface="Barlow"/>
                        <a:cs typeface="Barlow"/>
                        <a:sym typeface="Barlow"/>
                      </a:endParaRPr>
                    </a:p>
                  </a:txBody>
                  <a:tcPr marL="53450" marR="53450" marT="53450" marB="534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>
                        <a:alpha val="12160"/>
                      </a:srgbClr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152400" marR="0" lvl="0" indent="0" algn="l" defTabSz="914400" rtl="0" fontAlgn="auto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9457A"/>
                        </a:buClr>
                        <a:buSzPts val="1200"/>
                        <a:buFont typeface="Lexend Deca Medium"/>
                        <a:buNone/>
                        <a:tabLst/>
                      </a:pPr>
                      <a:r>
                        <a:rPr kumimoji="0" lang="en" sz="1000" b="0" i="0" u="none" strike="noStrike" cap="none" spc="0" normalizeH="0" baseline="0" dirty="0">
                          <a:ln>
                            <a:noFill/>
                          </a:ln>
                          <a:solidFill>
                            <a:srgbClr val="09457A"/>
                          </a:solidFill>
                          <a:effectLst/>
                          <a:uFillTx/>
                          <a:latin typeface="Lexend Deca Medium"/>
                          <a:ea typeface="Barlow"/>
                          <a:cs typeface="Barlow"/>
                          <a:sym typeface="Barlow"/>
                        </a:rPr>
                        <a:t>Do 25 mln zł.</a:t>
                      </a:r>
                      <a:endParaRPr kumimoji="0" sz="1000" b="0" i="0" u="none" strike="noStrike" cap="none" spc="0" normalizeH="0" baseline="0" dirty="0">
                        <a:ln>
                          <a:noFill/>
                        </a:ln>
                        <a:solidFill>
                          <a:srgbClr val="09457A"/>
                        </a:solidFill>
                        <a:effectLst/>
                        <a:uFillTx/>
                        <a:latin typeface="Lexend Deca Medium"/>
                        <a:ea typeface="Barlow"/>
                        <a:cs typeface="Barlow"/>
                        <a:sym typeface="Barlow"/>
                      </a:endParaRPr>
                    </a:p>
                    <a:p>
                      <a:pPr marL="152400" marR="0" lvl="0" indent="0" algn="l" defTabSz="914400" rtl="0" fontAlgn="auto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9457A"/>
                        </a:buClr>
                        <a:buSzPts val="1200"/>
                        <a:buFont typeface="Lexend Deca Medium"/>
                        <a:buNone/>
                        <a:tabLst/>
                      </a:pPr>
                      <a:r>
                        <a:rPr kumimoji="0" lang="en" sz="1000" b="0" i="0" u="none" strike="noStrike" cap="none" spc="0" normalizeH="0" baseline="0" dirty="0">
                          <a:ln>
                            <a:noFill/>
                          </a:ln>
                          <a:solidFill>
                            <a:srgbClr val="09457A"/>
                          </a:solidFill>
                          <a:effectLst/>
                          <a:uFillTx/>
                          <a:latin typeface="Lexend Deca Medium"/>
                          <a:ea typeface="Barlow"/>
                          <a:cs typeface="Barlow"/>
                          <a:sym typeface="Barlow"/>
                        </a:rPr>
                        <a:t>Intensywność: </a:t>
                      </a:r>
                      <a:r>
                        <a:rPr kumimoji="0" lang="en" sz="1000" b="1" i="0" u="none" strike="noStrike" cap="none" spc="0" normalizeH="0" baseline="0" dirty="0">
                          <a:ln>
                            <a:noFill/>
                          </a:ln>
                          <a:solidFill>
                            <a:srgbClr val="09457A"/>
                          </a:solidFill>
                          <a:effectLst/>
                          <a:uFillTx/>
                          <a:latin typeface="Lexend Deca Medium"/>
                          <a:ea typeface="Barlow"/>
                          <a:cs typeface="Barlow"/>
                          <a:sym typeface="Barlow"/>
                        </a:rPr>
                        <a:t>do 100% kosztów </a:t>
                      </a:r>
                      <a:r>
                        <a:rPr kumimoji="0" lang="en" sz="1000" b="0" i="0" u="none" strike="noStrike" cap="none" spc="0" normalizeH="0" baseline="0" dirty="0">
                          <a:ln>
                            <a:noFill/>
                          </a:ln>
                          <a:solidFill>
                            <a:srgbClr val="09457A"/>
                          </a:solidFill>
                          <a:effectLst/>
                          <a:uFillTx/>
                          <a:latin typeface="Lexend Deca Medium"/>
                          <a:ea typeface="Barlow"/>
                          <a:cs typeface="Barlow"/>
                          <a:sym typeface="Barlow"/>
                        </a:rPr>
                        <a:t>kwalifikowanych.</a:t>
                      </a:r>
                      <a:endParaRPr kumimoji="0" sz="1000" b="0" i="0" u="none" strike="noStrike" cap="none" spc="0" normalizeH="0" baseline="0" dirty="0">
                        <a:ln>
                          <a:noFill/>
                        </a:ln>
                        <a:solidFill>
                          <a:srgbClr val="09457A"/>
                        </a:solidFill>
                        <a:effectLst/>
                        <a:uFillTx/>
                        <a:latin typeface="Lexend Deca Medium"/>
                        <a:ea typeface="Barlow"/>
                        <a:cs typeface="Barlow"/>
                        <a:sym typeface="Barlow"/>
                      </a:endParaRPr>
                    </a:p>
                    <a:p>
                      <a:pPr marL="152400" marR="0" lvl="0" indent="0" algn="l" defTabSz="914400" rtl="0" fontAlgn="auto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9457A"/>
                        </a:buClr>
                        <a:buSzPts val="1200"/>
                        <a:buFont typeface="Lexend Deca Medium"/>
                        <a:buNone/>
                        <a:tabLst/>
                      </a:pPr>
                      <a:endParaRPr kumimoji="0" sz="1000" b="0" i="0" u="none" strike="noStrike" cap="none" spc="0" normalizeH="0" baseline="0" dirty="0">
                        <a:ln>
                          <a:noFill/>
                        </a:ln>
                        <a:solidFill>
                          <a:srgbClr val="09457A"/>
                        </a:solidFill>
                        <a:effectLst/>
                        <a:uFillTx/>
                        <a:latin typeface="Lexend Deca Medium"/>
                        <a:ea typeface="Barlow"/>
                        <a:cs typeface="Barlow"/>
                        <a:sym typeface="Barlow"/>
                      </a:endParaRPr>
                    </a:p>
                    <a:p>
                      <a:pPr marL="152400" marR="0" lvl="0" indent="0" algn="l" defTabSz="914400" rtl="0" fontAlgn="auto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9457A"/>
                        </a:buClr>
                        <a:buSzPts val="1200"/>
                        <a:buFont typeface="Lexend Deca Medium"/>
                        <a:buNone/>
                        <a:tabLst/>
                      </a:pPr>
                      <a:r>
                        <a:rPr kumimoji="0" lang="en" sz="1000" b="0" i="0" u="none" strike="noStrike" cap="none" spc="0" normalizeH="0" baseline="0" dirty="0">
                          <a:ln>
                            <a:noFill/>
                          </a:ln>
                          <a:solidFill>
                            <a:srgbClr val="09457A"/>
                          </a:solidFill>
                          <a:effectLst/>
                          <a:uFillTx/>
                          <a:latin typeface="Lexend Deca Medium"/>
                          <a:ea typeface="Barlow"/>
                          <a:cs typeface="Barlow"/>
                          <a:sym typeface="Barlow"/>
                        </a:rPr>
                        <a:t>Pożyczka na warunkach preferencyjnych podlega umorzeniu zgodnie z Zasadami udzielania dofinansowania ze środków NFOŚiGW.</a:t>
                      </a:r>
                      <a:endParaRPr kumimoji="0" sz="1000" b="0" i="0" u="none" strike="noStrike" cap="none" spc="0" normalizeH="0" baseline="0" dirty="0">
                        <a:ln>
                          <a:noFill/>
                        </a:ln>
                        <a:solidFill>
                          <a:srgbClr val="09457A"/>
                        </a:solidFill>
                        <a:effectLst/>
                        <a:uFillTx/>
                        <a:latin typeface="Lexend Deca Medium"/>
                        <a:ea typeface="Barlow"/>
                        <a:cs typeface="Barlow"/>
                        <a:sym typeface="Barlow"/>
                      </a:endParaRPr>
                    </a:p>
                  </a:txBody>
                  <a:tcPr marL="53450" marR="53450" marT="53450" marB="534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>
                        <a:alpha val="1216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15197">
                <a:tc>
                  <a:txBody>
                    <a:bodyPr/>
                    <a:lstStyle/>
                    <a:p>
                      <a:pPr marL="152400" marR="0" lvl="0" indent="0" algn="l" defTabSz="914400" rtl="0" fontAlgn="auto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9457A"/>
                        </a:buClr>
                        <a:buSzPts val="1200"/>
                        <a:buFont typeface="Lexend Deca Medium"/>
                        <a:buNone/>
                        <a:tabLst/>
                      </a:pPr>
                      <a:r>
                        <a:rPr kumimoji="0" lang="en" sz="1100" b="0" i="0" u="none" strike="noStrike" cap="none" spc="0" normalizeH="0" baseline="0" dirty="0">
                          <a:ln>
                            <a:noFill/>
                          </a:ln>
                          <a:solidFill>
                            <a:srgbClr val="09457A"/>
                          </a:solidFill>
                          <a:effectLst/>
                          <a:uFillTx/>
                          <a:latin typeface="Lexend Deca Medium"/>
                          <a:ea typeface="Barlow"/>
                          <a:cs typeface="Barlow"/>
                          <a:sym typeface="Barlow"/>
                        </a:rPr>
                        <a:t>Spółdzielnie</a:t>
                      </a:r>
                      <a:endParaRPr kumimoji="0" sz="1100" b="0" i="0" u="none" strike="noStrike" cap="none" spc="0" normalizeH="0" baseline="0" dirty="0">
                        <a:ln>
                          <a:noFill/>
                        </a:ln>
                        <a:solidFill>
                          <a:srgbClr val="09457A"/>
                        </a:solidFill>
                        <a:effectLst/>
                        <a:uFillTx/>
                        <a:latin typeface="Lexend Deca Medium"/>
                        <a:ea typeface="Barlow"/>
                        <a:cs typeface="Barlow"/>
                        <a:sym typeface="Barlow"/>
                      </a:endParaRPr>
                    </a:p>
                  </a:txBody>
                  <a:tcPr marL="53450" marR="53450" marT="53450" marB="534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>
                        <a:alpha val="1216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52400" marR="0" lvl="0" indent="0" algn="l" defTabSz="914400" rtl="0" fontAlgn="auto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9457A"/>
                        </a:buClr>
                        <a:buSzPts val="1200"/>
                        <a:buFont typeface="Lexend Deca Medium"/>
                        <a:buNone/>
                        <a:tabLst/>
                      </a:pPr>
                      <a:r>
                        <a:rPr kumimoji="0" lang="en" sz="1000" b="0" i="0" u="none" strike="noStrike" cap="none" spc="0" normalizeH="0" baseline="0" dirty="0">
                          <a:ln>
                            <a:noFill/>
                          </a:ln>
                          <a:solidFill>
                            <a:srgbClr val="09457A"/>
                          </a:solidFill>
                          <a:effectLst/>
                          <a:uFillTx/>
                          <a:latin typeface="Lexend Deca Medium"/>
                          <a:ea typeface="Barlow"/>
                          <a:cs typeface="Barlow"/>
                          <a:sym typeface="Barlow"/>
                        </a:rPr>
                        <a:t>dofinansowanie instalacji wytwarzania energii o mocy powyżej </a:t>
                      </a:r>
                      <a:r>
                        <a:rPr kumimoji="0" lang="en" sz="1000" b="1" i="0" u="none" strike="noStrike" cap="none" spc="0" normalizeH="0" baseline="0" dirty="0">
                          <a:ln>
                            <a:noFill/>
                          </a:ln>
                          <a:solidFill>
                            <a:srgbClr val="09457A"/>
                          </a:solidFill>
                          <a:effectLst/>
                          <a:uFillTx/>
                          <a:latin typeface="Lexend Deca Medium"/>
                          <a:ea typeface="Barlow"/>
                          <a:cs typeface="Barlow"/>
                          <a:sym typeface="Barlow"/>
                        </a:rPr>
                        <a:t>10 kW do 10 MW</a:t>
                      </a:r>
                      <a:endParaRPr kumimoji="0" sz="1000" b="1" i="0" u="none" strike="noStrike" cap="none" spc="0" normalizeH="0" baseline="0" dirty="0">
                        <a:ln>
                          <a:noFill/>
                        </a:ln>
                        <a:solidFill>
                          <a:srgbClr val="09457A"/>
                        </a:solidFill>
                        <a:effectLst/>
                        <a:uFillTx/>
                        <a:latin typeface="Lexend Deca Medium"/>
                        <a:ea typeface="Barlow"/>
                        <a:cs typeface="Barlow"/>
                        <a:sym typeface="Barlow"/>
                      </a:endParaRPr>
                    </a:p>
                  </a:txBody>
                  <a:tcPr marL="53450" marR="53450" marT="53450" marB="534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>
                        <a:alpha val="12160"/>
                      </a:srgb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3" name="pole tekstowe 2">
            <a:extLst>
              <a:ext uri="{FF2B5EF4-FFF2-40B4-BE49-F238E27FC236}">
                <a16:creationId xmlns:a16="http://schemas.microsoft.com/office/drawing/2014/main" id="{99F972C0-4167-6CE0-E1CA-6D86AAEF7825}"/>
              </a:ext>
            </a:extLst>
          </p:cNvPr>
          <p:cNvSpPr txBox="1"/>
          <p:nvPr/>
        </p:nvSpPr>
        <p:spPr>
          <a:xfrm>
            <a:off x="3597531" y="3680264"/>
            <a:ext cx="2015864" cy="30590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26729" tIns="26729" rIns="26729" bIns="26729" numCol="1" spcCol="38100" rtlCol="0" anchor="t">
            <a:spAutoFit/>
          </a:bodyPr>
          <a:lstStyle/>
          <a:p>
            <a:pPr marL="89108">
              <a:buClr>
                <a:srgbClr val="09457A"/>
              </a:buClr>
              <a:buSzPts val="1200"/>
            </a:pPr>
            <a:r>
              <a:rPr lang="pl-PL" sz="1637" b="1" dirty="0">
                <a:solidFill>
                  <a:srgbClr val="09457A"/>
                </a:solidFill>
                <a:latin typeface="Lexend Deca Medium"/>
              </a:rPr>
              <a:t>Pożyczki do 25 mln zł </a:t>
            </a:r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id="{C640F6AA-F951-C0CF-B210-FC0F594B2492}"/>
              </a:ext>
            </a:extLst>
          </p:cNvPr>
          <p:cNvSpPr txBox="1"/>
          <p:nvPr/>
        </p:nvSpPr>
        <p:spPr>
          <a:xfrm>
            <a:off x="3597531" y="992612"/>
            <a:ext cx="5714774" cy="138768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L="267323" indent="-178215">
              <a:buClr>
                <a:srgbClr val="09457A"/>
              </a:buClr>
              <a:buSzPts val="1200"/>
              <a:buFont typeface="Lexend Deca Medium"/>
              <a:buChar char="●"/>
            </a:pPr>
            <a:r>
              <a:rPr lang="pl-PL" sz="1403" dirty="0">
                <a:solidFill>
                  <a:srgbClr val="09457A"/>
                </a:solidFill>
                <a:latin typeface="Lexend Deca Medium"/>
                <a:ea typeface="Lexend Deca Medium"/>
                <a:cs typeface="Lexend Deca Medium"/>
                <a:sym typeface="Lexend Deca Medium"/>
              </a:rPr>
              <a:t>elektrownie wodne</a:t>
            </a:r>
          </a:p>
          <a:p>
            <a:pPr marL="267323" indent="-178215">
              <a:buClr>
                <a:srgbClr val="09457A"/>
              </a:buClr>
              <a:buSzPts val="1200"/>
              <a:buFont typeface="Lexend Deca Medium"/>
              <a:buChar char="●"/>
            </a:pPr>
            <a:r>
              <a:rPr lang="pl-PL" sz="1403" dirty="0">
                <a:solidFill>
                  <a:srgbClr val="09457A"/>
                </a:solidFill>
                <a:latin typeface="Lexend Deca Medium"/>
                <a:ea typeface="Lexend Deca Medium"/>
                <a:cs typeface="Lexend Deca Medium"/>
                <a:sym typeface="Lexend Deca Medium"/>
              </a:rPr>
              <a:t>instalacje wytwarzania energii z biogazu i/lub biogazu rolniczego w warunkach wysokosprawnej kogeneracji</a:t>
            </a:r>
          </a:p>
          <a:p>
            <a:pPr marL="267323" indent="-178215">
              <a:buClr>
                <a:srgbClr val="09457A"/>
              </a:buClr>
              <a:buSzPts val="1200"/>
              <a:buFont typeface="Lexend Deca Medium"/>
              <a:buChar char="●"/>
            </a:pPr>
            <a:r>
              <a:rPr lang="pl-PL" sz="1403" dirty="0">
                <a:solidFill>
                  <a:srgbClr val="09457A"/>
                </a:solidFill>
                <a:latin typeface="Lexend Deca Medium"/>
                <a:ea typeface="Lexend Deca Medium"/>
                <a:cs typeface="Lexend Deca Medium"/>
                <a:sym typeface="Lexend Deca Medium"/>
              </a:rPr>
              <a:t>magazyny energii – zintegrowane z instalacją wytwarzania energii z OZE, która jest przedmiotem projektu</a:t>
            </a:r>
          </a:p>
          <a:p>
            <a:pPr marL="267323" indent="-178215">
              <a:buClr>
                <a:srgbClr val="09457A"/>
              </a:buClr>
              <a:buSzPts val="1200"/>
              <a:buFont typeface="Lexend Deca Medium"/>
              <a:buChar char="●"/>
            </a:pPr>
            <a:endParaRPr lang="pl-PL" sz="1403" b="1" dirty="0"/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A0CFFB9C-EFC0-E2D5-A0A4-37877E6D0BE0}"/>
              </a:ext>
            </a:extLst>
          </p:cNvPr>
          <p:cNvSpPr txBox="1"/>
          <p:nvPr/>
        </p:nvSpPr>
        <p:spPr>
          <a:xfrm>
            <a:off x="3597531" y="735952"/>
            <a:ext cx="1961105" cy="30590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26729" tIns="26729" rIns="26729" bIns="26729" numCol="1" spcCol="38100" rtlCol="0" anchor="t">
            <a:spAutoFit/>
          </a:bodyPr>
          <a:lstStyle/>
          <a:p>
            <a:pPr marL="89108">
              <a:buClr>
                <a:srgbClr val="09457A"/>
              </a:buClr>
              <a:buSzPts val="1200"/>
            </a:pPr>
            <a:r>
              <a:rPr lang="pl-PL" sz="1637" b="1" dirty="0">
                <a:solidFill>
                  <a:srgbClr val="09457A"/>
                </a:solidFill>
                <a:latin typeface="Lexend Deca Medium"/>
              </a:rPr>
              <a:t>Dotacje do 20 mln zł </a:t>
            </a:r>
          </a:p>
        </p:txBody>
      </p:sp>
      <p:graphicFrame>
        <p:nvGraphicFramePr>
          <p:cNvPr id="8" name="Google Shape;329;p52">
            <a:extLst>
              <a:ext uri="{FF2B5EF4-FFF2-40B4-BE49-F238E27FC236}">
                <a16:creationId xmlns:a16="http://schemas.microsoft.com/office/drawing/2014/main" id="{76C38FA5-A7F7-FC5F-768C-4D5FFBDE078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14403764"/>
              </p:ext>
            </p:extLst>
          </p:nvPr>
        </p:nvGraphicFramePr>
        <p:xfrm>
          <a:off x="3776977" y="2134419"/>
          <a:ext cx="5714773" cy="147850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129427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0693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1356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47938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kumimoji="0" lang="en" sz="1000" b="0" i="0" u="none" strike="noStrike" cap="none" spc="0" normalizeH="0" baseline="0" dirty="0">
                          <a:ln>
                            <a:noFill/>
                          </a:ln>
                          <a:solidFill>
                            <a:srgbClr val="09457A"/>
                          </a:solidFill>
                          <a:effectLst/>
                          <a:uFillTx/>
                          <a:latin typeface="Lexend Deca Medium"/>
                          <a:ea typeface="Barlow"/>
                          <a:cs typeface="Barlow"/>
                          <a:sym typeface="Barlow"/>
                        </a:rPr>
                        <a:t>Rolnicy</a:t>
                      </a:r>
                      <a:endParaRPr kumimoji="0" sz="1000" b="0" i="0" u="none" strike="noStrike" cap="none" spc="0" normalizeH="0" baseline="0" dirty="0">
                        <a:ln>
                          <a:noFill/>
                        </a:ln>
                        <a:solidFill>
                          <a:srgbClr val="09457A"/>
                        </a:solidFill>
                        <a:effectLst/>
                        <a:uFillTx/>
                        <a:latin typeface="Lexend Deca Medium"/>
                        <a:ea typeface="Barlow"/>
                        <a:cs typeface="Barlow"/>
                        <a:sym typeface="Barlow"/>
                      </a:endParaRPr>
                    </a:p>
                  </a:txBody>
                  <a:tcPr marL="53450" marR="53450" marT="53450" marB="534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>
                        <a:alpha val="1216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kumimoji="0" lang="en" sz="1000" b="0" i="0" u="none" strike="noStrike" cap="none" spc="0" normalizeH="0" baseline="0" dirty="0">
                          <a:ln>
                            <a:noFill/>
                          </a:ln>
                          <a:solidFill>
                            <a:srgbClr val="09457A"/>
                          </a:solidFill>
                          <a:effectLst/>
                          <a:uFillTx/>
                          <a:latin typeface="Lexend Deca Medium"/>
                          <a:ea typeface="Barlow"/>
                          <a:cs typeface="Barlow"/>
                          <a:sym typeface="Barlow"/>
                        </a:rPr>
                        <a:t>dofinansowanie instalacji wytwarzania energii  o mocy powyżej </a:t>
                      </a:r>
                      <a:r>
                        <a:rPr kumimoji="0" lang="en" sz="1000" b="1" i="0" u="none" strike="noStrike" cap="none" spc="0" normalizeH="0" baseline="0" dirty="0">
                          <a:ln>
                            <a:noFill/>
                          </a:ln>
                          <a:solidFill>
                            <a:srgbClr val="09457A"/>
                          </a:solidFill>
                          <a:effectLst/>
                          <a:uFillTx/>
                          <a:latin typeface="Lexend Deca Medium"/>
                          <a:ea typeface="Barlow"/>
                          <a:cs typeface="Barlow"/>
                          <a:sym typeface="Barlow"/>
                        </a:rPr>
                        <a:t>10 kW do 1 MW</a:t>
                      </a:r>
                      <a:endParaRPr kumimoji="0" sz="1000" b="1" i="0" u="none" strike="noStrike" cap="none" spc="0" normalizeH="0" baseline="0" dirty="0">
                        <a:ln>
                          <a:noFill/>
                        </a:ln>
                        <a:solidFill>
                          <a:srgbClr val="09457A"/>
                        </a:solidFill>
                        <a:effectLst/>
                        <a:uFillTx/>
                        <a:latin typeface="Lexend Deca Medium"/>
                        <a:ea typeface="Barlow"/>
                        <a:cs typeface="Barlow"/>
                        <a:sym typeface="Barlow"/>
                      </a:endParaRPr>
                    </a:p>
                  </a:txBody>
                  <a:tcPr marL="53450" marR="53450" marT="53450" marB="534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>
                        <a:alpha val="12160"/>
                      </a:srgbClr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kumimoji="0" lang="en" sz="1000" b="0" i="0" u="none" strike="noStrike" cap="none" spc="0" normalizeH="0" baseline="0" dirty="0">
                          <a:ln>
                            <a:noFill/>
                          </a:ln>
                          <a:solidFill>
                            <a:srgbClr val="09457A"/>
                          </a:solidFill>
                          <a:effectLst/>
                          <a:uFillTx/>
                          <a:latin typeface="Lexend Deca Medium"/>
                          <a:ea typeface="Barlow"/>
                          <a:cs typeface="Barlow"/>
                          <a:sym typeface="Barlow"/>
                        </a:rPr>
                        <a:t>Do 20 mln zł.</a:t>
                      </a:r>
                      <a:endParaRPr kumimoji="0" sz="1000" b="0" i="0" u="none" strike="noStrike" cap="none" spc="0" normalizeH="0" baseline="0" dirty="0">
                        <a:ln>
                          <a:noFill/>
                        </a:ln>
                        <a:solidFill>
                          <a:srgbClr val="09457A"/>
                        </a:solidFill>
                        <a:effectLst/>
                        <a:uFillTx/>
                        <a:latin typeface="Lexend Deca Medium"/>
                        <a:ea typeface="Barlow"/>
                        <a:cs typeface="Barlow"/>
                        <a:sym typeface="Barlow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kumimoji="0" lang="en" sz="1000" b="0" i="0" u="none" strike="noStrike" cap="none" spc="0" normalizeH="0" baseline="0" dirty="0">
                          <a:ln>
                            <a:noFill/>
                          </a:ln>
                          <a:solidFill>
                            <a:srgbClr val="09457A"/>
                          </a:solidFill>
                          <a:effectLst/>
                          <a:uFillTx/>
                          <a:latin typeface="Lexend Deca Medium"/>
                          <a:ea typeface="Barlow"/>
                          <a:cs typeface="Barlow"/>
                          <a:sym typeface="Barlow"/>
                        </a:rPr>
                        <a:t>Intensywność: </a:t>
                      </a:r>
                      <a:r>
                        <a:rPr kumimoji="0" lang="en" sz="1000" b="1" i="0" u="none" strike="noStrike" cap="none" spc="0" normalizeH="0" baseline="0" dirty="0">
                          <a:ln>
                            <a:noFill/>
                          </a:ln>
                          <a:solidFill>
                            <a:srgbClr val="09457A"/>
                          </a:solidFill>
                          <a:effectLst/>
                          <a:uFillTx/>
                          <a:latin typeface="Lexend Deca Medium"/>
                          <a:ea typeface="Barlow"/>
                          <a:cs typeface="Barlow"/>
                          <a:sym typeface="Barlow"/>
                        </a:rPr>
                        <a:t>do 45% * </a:t>
                      </a:r>
                      <a:r>
                        <a:rPr kumimoji="0" lang="en" sz="1000" b="0" i="0" u="none" strike="noStrike" cap="none" spc="0" normalizeH="0" baseline="0" dirty="0">
                          <a:ln>
                            <a:noFill/>
                          </a:ln>
                          <a:solidFill>
                            <a:srgbClr val="09457A"/>
                          </a:solidFill>
                          <a:effectLst/>
                          <a:uFillTx/>
                          <a:latin typeface="Lexend Deca Medium"/>
                          <a:ea typeface="Barlow"/>
                          <a:cs typeface="Barlow"/>
                          <a:sym typeface="Barlow"/>
                        </a:rPr>
                        <a:t>kosztów kwalifikowanych.</a:t>
                      </a:r>
                      <a:endParaRPr kumimoji="0" sz="1000" b="0" i="0" u="none" strike="noStrike" cap="none" spc="0" normalizeH="0" baseline="0" dirty="0">
                        <a:ln>
                          <a:noFill/>
                        </a:ln>
                        <a:solidFill>
                          <a:srgbClr val="09457A"/>
                        </a:solidFill>
                        <a:effectLst/>
                        <a:uFillTx/>
                        <a:latin typeface="Lexend Deca Medium"/>
                        <a:ea typeface="Barlow"/>
                        <a:cs typeface="Barlow"/>
                        <a:sym typeface="Barlow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kumimoji="0" lang="en" sz="1000" b="0" i="0" u="none" strike="noStrike" cap="none" spc="0" normalizeH="0" baseline="0" dirty="0">
                          <a:ln>
                            <a:noFill/>
                          </a:ln>
                          <a:solidFill>
                            <a:srgbClr val="09457A"/>
                          </a:solidFill>
                          <a:effectLst/>
                          <a:uFillTx/>
                          <a:latin typeface="Lexend Deca Medium"/>
                          <a:ea typeface="Rajdhani"/>
                          <a:cs typeface="Rajdhani"/>
                          <a:sym typeface="Rajdhani"/>
                        </a:rPr>
                        <a:t> </a:t>
                      </a:r>
                      <a:endParaRPr kumimoji="0" lang="pl-PL" sz="1000" b="0" i="0" u="none" strike="noStrike" cap="none" spc="0" normalizeH="0" baseline="0" dirty="0">
                        <a:ln>
                          <a:noFill/>
                        </a:ln>
                        <a:solidFill>
                          <a:srgbClr val="09457A"/>
                        </a:solidFill>
                        <a:effectLst/>
                        <a:uFillTx/>
                        <a:latin typeface="Lexend Deca Medium"/>
                        <a:ea typeface="Rajdhani"/>
                        <a:cs typeface="Rajdhani"/>
                        <a:sym typeface="Rajdhani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kumimoji="0" lang="en" sz="1000" b="0" i="0" u="none" strike="noStrike" cap="none" spc="0" normalizeH="0" baseline="0" dirty="0">
                          <a:ln>
                            <a:noFill/>
                          </a:ln>
                          <a:solidFill>
                            <a:srgbClr val="09457A"/>
                          </a:solidFill>
                          <a:effectLst/>
                          <a:uFillTx/>
                          <a:latin typeface="Lexend Deca Medium"/>
                          <a:ea typeface="Barlow Medium"/>
                          <a:cs typeface="Barlow Medium"/>
                          <a:sym typeface="Barlow Medium"/>
                        </a:rPr>
                        <a:t>W przypadku magazynów energii maksymalnym kosztem kwalifikowanym jest 50% kosztów kwalifikowanych źródła energii z OZE, z którym będzie zintegrowany. </a:t>
                      </a:r>
                      <a:endParaRPr kumimoji="0" sz="1000" b="0" i="0" u="none" strike="noStrike" cap="none" spc="0" normalizeH="0" baseline="0" dirty="0">
                        <a:ln>
                          <a:noFill/>
                        </a:ln>
                        <a:solidFill>
                          <a:srgbClr val="09457A"/>
                        </a:solidFill>
                        <a:effectLst/>
                        <a:uFillTx/>
                        <a:latin typeface="Lexend Deca Medium"/>
                        <a:ea typeface="Barlow Medium"/>
                        <a:cs typeface="Barlow Medium"/>
                        <a:sym typeface="Barlow Medium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kumimoji="0" lang="en" sz="1000" b="0" i="0" u="none" strike="noStrike" cap="none" spc="0" normalizeH="0" baseline="0" dirty="0">
                          <a:ln>
                            <a:noFill/>
                          </a:ln>
                          <a:solidFill>
                            <a:srgbClr val="09457A"/>
                          </a:solidFill>
                          <a:effectLst/>
                          <a:uFillTx/>
                          <a:latin typeface="Lexend Deca Medium"/>
                          <a:ea typeface="Barlow"/>
                          <a:cs typeface="Barlow"/>
                          <a:sym typeface="Barlow"/>
                        </a:rPr>
                        <a:t>Dotacja dla magazynów to 20 % tych kosztów.</a:t>
                      </a:r>
                      <a:endParaRPr kumimoji="0" sz="1000" b="0" i="0" u="none" strike="noStrike" cap="none" spc="0" normalizeH="0" baseline="0" dirty="0">
                        <a:ln>
                          <a:noFill/>
                        </a:ln>
                        <a:solidFill>
                          <a:srgbClr val="09457A"/>
                        </a:solidFill>
                        <a:effectLst/>
                        <a:uFillTx/>
                        <a:latin typeface="Lexend Deca Medium"/>
                        <a:ea typeface="Barlow"/>
                        <a:cs typeface="Barlow"/>
                        <a:sym typeface="Barlow"/>
                      </a:endParaRPr>
                    </a:p>
                  </a:txBody>
                  <a:tcPr marL="53450" marR="53450" marT="53450" marB="534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>
                        <a:alpha val="1216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8207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kumimoji="0" lang="en" sz="1100" b="0" i="0" u="none" strike="noStrike" cap="none" spc="0" normalizeH="0" baseline="0" dirty="0">
                          <a:ln>
                            <a:noFill/>
                          </a:ln>
                          <a:solidFill>
                            <a:srgbClr val="09457A"/>
                          </a:solidFill>
                          <a:effectLst/>
                          <a:uFillTx/>
                          <a:latin typeface="Lexend Deca Medium"/>
                          <a:ea typeface="Barlow"/>
                          <a:cs typeface="Barlow"/>
                          <a:sym typeface="Barlow"/>
                        </a:rPr>
                        <a:t>Spółdzielnie</a:t>
                      </a:r>
                      <a:endParaRPr kumimoji="0" sz="1100" b="0" i="0" u="none" strike="noStrike" cap="none" spc="0" normalizeH="0" baseline="0" dirty="0">
                        <a:ln>
                          <a:noFill/>
                        </a:ln>
                        <a:solidFill>
                          <a:srgbClr val="09457A"/>
                        </a:solidFill>
                        <a:effectLst/>
                        <a:uFillTx/>
                        <a:latin typeface="Lexend Deca Medium"/>
                        <a:ea typeface="Barlow"/>
                        <a:cs typeface="Barlow"/>
                        <a:sym typeface="Barlow"/>
                      </a:endParaRPr>
                    </a:p>
                  </a:txBody>
                  <a:tcPr marL="53450" marR="53450" marT="53450" marB="534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>
                        <a:alpha val="1216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kumimoji="0" lang="en" sz="1000" b="0" i="0" u="none" strike="noStrike" cap="none" spc="0" normalizeH="0" baseline="0" dirty="0">
                          <a:ln>
                            <a:noFill/>
                          </a:ln>
                          <a:solidFill>
                            <a:srgbClr val="09457A"/>
                          </a:solidFill>
                          <a:effectLst/>
                          <a:uFillTx/>
                          <a:latin typeface="Lexend Deca Medium"/>
                          <a:ea typeface="Barlow"/>
                          <a:cs typeface="Barlow"/>
                          <a:sym typeface="Barlow"/>
                        </a:rPr>
                        <a:t>dofinansowanie instalacji wytwarzania energii o mocy powyżej </a:t>
                      </a:r>
                      <a:r>
                        <a:rPr kumimoji="0" lang="en" sz="1000" b="1" i="0" u="none" strike="noStrike" cap="none" spc="0" normalizeH="0" baseline="0" dirty="0">
                          <a:ln>
                            <a:noFill/>
                          </a:ln>
                          <a:solidFill>
                            <a:srgbClr val="09457A"/>
                          </a:solidFill>
                          <a:effectLst/>
                          <a:uFillTx/>
                          <a:latin typeface="Lexend Deca Medium"/>
                          <a:ea typeface="Barlow"/>
                          <a:cs typeface="Barlow"/>
                          <a:sym typeface="Barlow"/>
                        </a:rPr>
                        <a:t>10 kW do 10 MW</a:t>
                      </a:r>
                      <a:endParaRPr kumimoji="0" sz="1000" b="1" i="0" u="none" strike="noStrike" cap="none" spc="0" normalizeH="0" baseline="0" dirty="0">
                        <a:ln>
                          <a:noFill/>
                        </a:ln>
                        <a:solidFill>
                          <a:srgbClr val="09457A"/>
                        </a:solidFill>
                        <a:effectLst/>
                        <a:uFillTx/>
                        <a:latin typeface="Lexend Deca Medium"/>
                        <a:ea typeface="Barlow"/>
                        <a:cs typeface="Barlow"/>
                        <a:sym typeface="Barlow"/>
                      </a:endParaRPr>
                    </a:p>
                  </a:txBody>
                  <a:tcPr marL="53450" marR="53450" marT="53450" marB="534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>
                        <a:alpha val="12160"/>
                      </a:srgb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9" name="pole tekstowe 8">
            <a:extLst>
              <a:ext uri="{FF2B5EF4-FFF2-40B4-BE49-F238E27FC236}">
                <a16:creationId xmlns:a16="http://schemas.microsoft.com/office/drawing/2014/main" id="{93BCA3C8-9F96-0D76-D7F9-541702E2D283}"/>
              </a:ext>
            </a:extLst>
          </p:cNvPr>
          <p:cNvSpPr txBox="1"/>
          <p:nvPr/>
        </p:nvSpPr>
        <p:spPr>
          <a:xfrm>
            <a:off x="3224662" y="179437"/>
            <a:ext cx="64417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b="1" dirty="0">
                <a:solidFill>
                  <a:schemeClr val="tx2"/>
                </a:solidFill>
              </a:rPr>
              <a:t>Program Priorytetowy Energia dla wsi</a:t>
            </a:r>
          </a:p>
        </p:txBody>
      </p:sp>
    </p:spTree>
    <p:extLst>
      <p:ext uri="{BB962C8B-B14F-4D97-AF65-F5344CB8AC3E}">
        <p14:creationId xmlns:p14="http://schemas.microsoft.com/office/powerpoint/2010/main" val="2033362448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Motyw pakietu Office">
  <a:themeElements>
    <a:clrScheme name="Niestandardowy 8">
      <a:dk1>
        <a:srgbClr val="000000"/>
      </a:dk1>
      <a:lt1>
        <a:srgbClr val="FFFFFF"/>
      </a:lt1>
      <a:dk2>
        <a:srgbClr val="002073"/>
      </a:dk2>
      <a:lt2>
        <a:srgbClr val="FFFFFF"/>
      </a:lt2>
      <a:accent1>
        <a:srgbClr val="003399"/>
      </a:accent1>
      <a:accent2>
        <a:srgbClr val="A6D3FF"/>
      </a:accent2>
      <a:accent3>
        <a:srgbClr val="FFD618"/>
      </a:accent3>
      <a:accent4>
        <a:srgbClr val="0051B0"/>
      </a:accent4>
      <a:accent5>
        <a:srgbClr val="6BB1E2"/>
      </a:accent5>
      <a:accent6>
        <a:srgbClr val="FFE60B"/>
      </a:accent6>
      <a:hlink>
        <a:srgbClr val="0563C1"/>
      </a:hlink>
      <a:folHlink>
        <a:srgbClr val="954F72"/>
      </a:folHlink>
    </a:clrScheme>
    <a:fontScheme name="Motyw pakietu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otyw pakietu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zentacja1" id="{436F5452-C95B-4D43-A1C6-1CA5BE69C951}" vid="{ABE25C27-1E66-47F3-AA86-B88226738C33}"/>
    </a:ext>
  </a:extLst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Prezentacja z numerem strony</Template>
  <TotalTime>997</TotalTime>
  <Words>1806</Words>
  <Application>Microsoft Office PowerPoint</Application>
  <PresentationFormat>Niestandardowy</PresentationFormat>
  <Paragraphs>249</Paragraphs>
  <Slides>14</Slides>
  <Notes>14</Notes>
  <HiddenSlides>0</HiddenSlides>
  <MMClips>0</MMClips>
  <ScaleCrop>false</ScaleCrop>
  <HeadingPairs>
    <vt:vector size="6" baseType="variant">
      <vt:variant>
        <vt:lpstr>Używane czcionki</vt:lpstr>
      </vt:variant>
      <vt:variant>
        <vt:i4>6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14</vt:i4>
      </vt:variant>
    </vt:vector>
  </HeadingPairs>
  <TitlesOfParts>
    <vt:vector size="21" baseType="lpstr">
      <vt:lpstr>Arial</vt:lpstr>
      <vt:lpstr>Calibri</vt:lpstr>
      <vt:lpstr>Lexend Deca Medium</vt:lpstr>
      <vt:lpstr>Open Sans</vt:lpstr>
      <vt:lpstr>Source Sans Pro Semibold</vt:lpstr>
      <vt:lpstr>Wingdings</vt:lpstr>
      <vt:lpstr>Motyw pakietu Office</vt:lpstr>
      <vt:lpstr>Najważniejsze informacje</vt:lpstr>
      <vt:lpstr>Transformacja energetyczna - Strumienie środków zewnętrznych do 2030 </vt:lpstr>
      <vt:lpstr>FEnIKS 2021-2027 działania 02.01, 02.02 i 01.01</vt:lpstr>
      <vt:lpstr>Instrument Finansowy -Program Priorytetowy: Współfinansowanie projektów realizowanych w ramach Programu Fundusze Europejskie na Infrastrukturę, Klimat, Środowisko 2021-2027 (FEnIKS), Część 5) Źródła wysokosprawnej kogeneracji   </vt:lpstr>
      <vt:lpstr>Instrument Finansowy -Program Priorytetowy: Współfinansowanie projektów realizowanych w ramach Programu Fundusze Europejskie na Infrastrukturę, Klimat, Środowisko 2021-2027 (FEnIKS), Część 2) Rozwój OZE    </vt:lpstr>
      <vt:lpstr>Instrument Finansowy -Program Priorytetowy: Współfinansowanie projektów realizowanych w ramach Programu Fundusze Europejskie na Infrastrukturę, Klimat, Środowisko 2021-2027 (FEnIKS), Część 1) Poprawa efektywności energetycznej (wraz z instalacją OZE) w dużych i średnich przedsiębiorstwach   </vt:lpstr>
      <vt:lpstr>Fundusz Modernizacyjny</vt:lpstr>
      <vt:lpstr>Program Priorytetowy Kogeneracja dla Energetyki i Przemysłu Część 2)   </vt:lpstr>
      <vt:lpstr>Dofinansowanie</vt:lpstr>
      <vt:lpstr>Podsumowanie naborów</vt:lpstr>
      <vt:lpstr>Fundusz Modernizacyjny</vt:lpstr>
      <vt:lpstr>Program Priorytetowy Poprawa bezpieczeństwa energetycznego poprzez wykorzystanie biometanu   </vt:lpstr>
      <vt:lpstr>Program Priorytetowy Wysokosprawna kogeneracja z biogazu wytwarzanego z biomasy, w tym z odpadów komunalnych   </vt:lpstr>
      <vt:lpstr>Najważniejsze informacje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Wzór prezentacji FEnIKS</dc:title>
  <dc:creator>Pekar Anna</dc:creator>
  <cp:lastModifiedBy>Paweł Kowalczyk</cp:lastModifiedBy>
  <cp:revision>35</cp:revision>
  <dcterms:created xsi:type="dcterms:W3CDTF">2023-09-15T11:09:44Z</dcterms:created>
  <dcterms:modified xsi:type="dcterms:W3CDTF">2025-12-09T12:10:12Z</dcterms:modified>
</cp:coreProperties>
</file>