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1">
  <p:sldMasterIdLst>
    <p:sldMasterId id="2147483659" r:id="rId1"/>
    <p:sldMasterId id="2147483671" r:id="rId2"/>
  </p:sldMasterIdLst>
  <p:notesMasterIdLst>
    <p:notesMasterId r:id="rId18"/>
  </p:notesMasterIdLst>
  <p:handoutMasterIdLst>
    <p:handoutMasterId r:id="rId19"/>
  </p:handoutMasterIdLst>
  <p:sldIdLst>
    <p:sldId id="505" r:id="rId3"/>
    <p:sldId id="577" r:id="rId4"/>
    <p:sldId id="578" r:id="rId5"/>
    <p:sldId id="579" r:id="rId6"/>
    <p:sldId id="593" r:id="rId7"/>
    <p:sldId id="580" r:id="rId8"/>
    <p:sldId id="581" r:id="rId9"/>
    <p:sldId id="347" r:id="rId10"/>
    <p:sldId id="585" r:id="rId11"/>
    <p:sldId id="586" r:id="rId12"/>
    <p:sldId id="587" r:id="rId13"/>
    <p:sldId id="588" r:id="rId14"/>
    <p:sldId id="589" r:id="rId15"/>
    <p:sldId id="306" r:id="rId16"/>
    <p:sldId id="491" r:id="rId1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19" clrIdx="0">
    <p:extLst>
      <p:ext uri="{19B8F6BF-5375-455C-9EA6-DF929625EA0E}">
        <p15:presenceInfo xmlns:p15="http://schemas.microsoft.com/office/powerpoint/2012/main" userId="Asus" providerId="None"/>
      </p:ext>
    </p:extLst>
  </p:cmAuthor>
  <p:cmAuthor id="2" name="Pszczółkowski Tomasz" initials="PT" lastIdx="2" clrIdx="1">
    <p:extLst>
      <p:ext uri="{19B8F6BF-5375-455C-9EA6-DF929625EA0E}">
        <p15:presenceInfo xmlns:p15="http://schemas.microsoft.com/office/powerpoint/2012/main" userId="S-1-5-21-1547161642-115176313-839522115-548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7E34"/>
    <a:srgbClr val="A5C723"/>
    <a:srgbClr val="8AAB47"/>
    <a:srgbClr val="85A644"/>
    <a:srgbClr val="4A88D2"/>
    <a:srgbClr val="CCDAEC"/>
    <a:srgbClr val="93B64E"/>
    <a:srgbClr val="5F95D7"/>
    <a:srgbClr val="2E6CB8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186" autoAdjust="0"/>
  </p:normalViewPr>
  <p:slideViewPr>
    <p:cSldViewPr>
      <p:cViewPr varScale="1">
        <p:scale>
          <a:sx n="116" d="100"/>
          <a:sy n="116" d="100"/>
        </p:scale>
        <p:origin x="144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803243-DD8B-4B2D-9520-754ECA5703F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2D869BF-0742-424E-93CD-252F6AFC67C5}">
      <dgm:prSet phldrT="[Tekst]" custT="1"/>
      <dgm:spPr>
        <a:noFill/>
        <a:ln>
          <a:solidFill>
            <a:srgbClr val="007614"/>
          </a:solidFill>
        </a:ln>
      </dgm:spPr>
      <dgm:t>
        <a:bodyPr/>
        <a:lstStyle/>
        <a:p>
          <a:pPr algn="l"/>
          <a:r>
            <a:rPr lang="pl-PL" sz="2000" b="1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punktów poboru energii </a:t>
          </a:r>
          <a:r>
            <a:rPr lang="pl-PL" sz="2000" b="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wytwórców i odbiorców </a:t>
          </a:r>
          <a:r>
            <a:rPr lang="pl-PL" sz="2000" b="1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energii elektrycznej</a:t>
          </a:r>
          <a:r>
            <a:rPr lang="pl-PL" sz="2000" b="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, będących członkami tej spółdzielni energetycznej, przyłączonych do zdefiniowanej obszarowo sieci dystrybucyjnej elektroenergetycznej </a:t>
          </a:r>
          <a:br>
            <a:rPr lang="pl-PL" sz="2000" b="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</a:br>
          <a:r>
            <a:rPr lang="pl-PL" sz="2000" b="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o napięciu znamionowym niższym niż 110 </a:t>
          </a:r>
          <a:r>
            <a:rPr lang="pl-PL" sz="2000" b="0" dirty="0" err="1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kV</a:t>
          </a:r>
          <a:r>
            <a:rPr lang="pl-PL" sz="2000" b="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 lub</a:t>
          </a:r>
          <a:endParaRPr lang="pl-PL" sz="1800" i="1" dirty="0">
            <a:solidFill>
              <a:schemeClr val="tx1"/>
            </a:solidFill>
            <a:latin typeface="Tw Cen MT" panose="020B0602020104020603" pitchFamily="34" charset="-18"/>
          </a:endParaRPr>
        </a:p>
      </dgm:t>
    </dgm:pt>
    <dgm:pt modelId="{49559B09-5223-4A0B-B8BE-52C9A4A3664D}" type="parTrans" cxnId="{6F409330-DFE0-477A-9449-A623CE887BC3}">
      <dgm:prSet/>
      <dgm:spPr/>
      <dgm:t>
        <a:bodyPr/>
        <a:lstStyle/>
        <a:p>
          <a:endParaRPr lang="pl-PL"/>
        </a:p>
      </dgm:t>
    </dgm:pt>
    <dgm:pt modelId="{3BF870FD-7379-45CC-9890-5FEEA94A4801}" type="sibTrans" cxnId="{6F409330-DFE0-477A-9449-A623CE887BC3}">
      <dgm:prSet/>
      <dgm:spPr/>
      <dgm:t>
        <a:bodyPr/>
        <a:lstStyle/>
        <a:p>
          <a:endParaRPr lang="pl-PL"/>
        </a:p>
      </dgm:t>
    </dgm:pt>
    <dgm:pt modelId="{AE34D1CF-F242-4EB2-B7B8-4B3C82AD2F12}">
      <dgm:prSet phldrT="[Tekst]" custT="1"/>
      <dgm:spPr>
        <a:noFill/>
        <a:ln>
          <a:solidFill>
            <a:srgbClr val="007614"/>
          </a:solidFill>
        </a:ln>
      </dgm:spPr>
      <dgm:t>
        <a:bodyPr/>
        <a:lstStyle/>
        <a:p>
          <a:pPr algn="l"/>
          <a:r>
            <a:rPr lang="pl-PL" sz="2000" b="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miejsc przyłączenia do sieci ciepłowniczej wytwórców i odbiorców </a:t>
          </a:r>
          <a:r>
            <a:rPr lang="pl-PL" sz="2000" b="1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ciepła</a:t>
          </a:r>
          <a:r>
            <a:rPr lang="pl-PL" sz="2000" b="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, będących członkami tej spółdzielni energetycznej, lub</a:t>
          </a:r>
          <a:endParaRPr lang="pl-PL" sz="2000" dirty="0">
            <a:solidFill>
              <a:schemeClr val="tx1"/>
            </a:solidFill>
            <a:latin typeface="Tw Cen MT" panose="020B0602020104020603" pitchFamily="34" charset="-18"/>
          </a:endParaRPr>
        </a:p>
      </dgm:t>
    </dgm:pt>
    <dgm:pt modelId="{22F10E44-A5A0-4249-A828-F0C300888405}" type="parTrans" cxnId="{1F7BA8FF-F818-4ABF-9700-06A097C7A404}">
      <dgm:prSet/>
      <dgm:spPr/>
      <dgm:t>
        <a:bodyPr/>
        <a:lstStyle/>
        <a:p>
          <a:endParaRPr lang="pl-PL"/>
        </a:p>
      </dgm:t>
    </dgm:pt>
    <dgm:pt modelId="{003C7565-4AFB-4E4C-8CCD-E65741A788DB}" type="sibTrans" cxnId="{1F7BA8FF-F818-4ABF-9700-06A097C7A404}">
      <dgm:prSet/>
      <dgm:spPr/>
      <dgm:t>
        <a:bodyPr/>
        <a:lstStyle/>
        <a:p>
          <a:endParaRPr lang="pl-PL"/>
        </a:p>
      </dgm:t>
    </dgm:pt>
    <dgm:pt modelId="{F3FFA1A4-92BA-4619-8FA0-8CCC748C8642}">
      <dgm:prSet phldrT="[Tekst]" custT="1"/>
      <dgm:spPr>
        <a:noFill/>
        <a:ln>
          <a:solidFill>
            <a:srgbClr val="007614"/>
          </a:solidFill>
        </a:ln>
      </dgm:spPr>
      <dgm:t>
        <a:bodyPr/>
        <a:lstStyle/>
        <a:p>
          <a:pPr algn="l"/>
          <a:r>
            <a:rPr lang="pl-PL" sz="2000" b="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miejsc przyłączenia do sieci dystrybucyjnej gazowej wytwórców </a:t>
          </a:r>
          <a:br>
            <a:rPr lang="pl-PL" sz="2000" b="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</a:br>
          <a:r>
            <a:rPr lang="pl-PL" sz="2000" b="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i odbiorców, będących członkami tej spółdzielni energetycznej, lub miejsc wytwarzania oraz zużycia </a:t>
          </a:r>
          <a:r>
            <a:rPr lang="pl-PL" sz="2000" b="1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biogazu lub biogazu rolniczego, </a:t>
          </a:r>
          <a:br>
            <a:rPr lang="pl-PL" sz="2000" b="1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</a:br>
          <a:r>
            <a:rPr lang="pl-PL" sz="2000" b="1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lub biometanu </a:t>
          </a:r>
          <a:r>
            <a:rPr lang="pl-PL" sz="2000" b="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ze źródeł odnawialnych</a:t>
          </a:r>
          <a:endParaRPr lang="pl-PL" sz="2000" dirty="0">
            <a:solidFill>
              <a:schemeClr val="tx1"/>
            </a:solidFill>
            <a:latin typeface="Tw Cen MT" panose="020B0602020104020603" pitchFamily="34" charset="-18"/>
          </a:endParaRPr>
        </a:p>
      </dgm:t>
    </dgm:pt>
    <dgm:pt modelId="{627AA1C9-53AB-4E19-AFA2-2A6499B4BC6A}" type="parTrans" cxnId="{0AB4807E-A24E-4FAF-BF1B-9968986EA76A}">
      <dgm:prSet/>
      <dgm:spPr/>
      <dgm:t>
        <a:bodyPr/>
        <a:lstStyle/>
        <a:p>
          <a:endParaRPr lang="pl-PL"/>
        </a:p>
      </dgm:t>
    </dgm:pt>
    <dgm:pt modelId="{8188BA52-4AD9-4DA8-BCAC-97312E49DC4F}" type="sibTrans" cxnId="{0AB4807E-A24E-4FAF-BF1B-9968986EA76A}">
      <dgm:prSet/>
      <dgm:spPr/>
      <dgm:t>
        <a:bodyPr/>
        <a:lstStyle/>
        <a:p>
          <a:endParaRPr lang="pl-PL"/>
        </a:p>
      </dgm:t>
    </dgm:pt>
    <dgm:pt modelId="{0B4E5B3A-BBE3-40F3-A3E0-987D1959ECC6}" type="pres">
      <dgm:prSet presAssocID="{AE803243-DD8B-4B2D-9520-754ECA5703FC}" presName="linearFlow" presStyleCnt="0">
        <dgm:presLayoutVars>
          <dgm:dir/>
          <dgm:resizeHandles val="exact"/>
        </dgm:presLayoutVars>
      </dgm:prSet>
      <dgm:spPr/>
    </dgm:pt>
    <dgm:pt modelId="{86104A6D-91FB-4DDB-822A-3B7C5A684239}" type="pres">
      <dgm:prSet presAssocID="{12D869BF-0742-424E-93CD-252F6AFC67C5}" presName="composite" presStyleCnt="0"/>
      <dgm:spPr/>
    </dgm:pt>
    <dgm:pt modelId="{08E8E7D9-4FC1-4FB3-854B-625C6A84E407}" type="pres">
      <dgm:prSet presAssocID="{12D869BF-0742-424E-93CD-252F6AFC67C5}" presName="imgShp" presStyleLbl="fgImgPlace1" presStyleIdx="0" presStyleCnt="3" custLinFactNeighborX="-79480"/>
      <dgm:spPr>
        <a:noFill/>
        <a:ln>
          <a:noFill/>
        </a:ln>
      </dgm:spPr>
    </dgm:pt>
    <dgm:pt modelId="{8F0995F3-44B4-4171-91F4-187E240F1C9A}" type="pres">
      <dgm:prSet presAssocID="{12D869BF-0742-424E-93CD-252F6AFC67C5}" presName="txShp" presStyleLbl="node1" presStyleIdx="0" presStyleCnt="3" custScaleX="142262" custLinFactNeighborX="-5702" custLinFactNeighborY="-56">
        <dgm:presLayoutVars>
          <dgm:bulletEnabled val="1"/>
        </dgm:presLayoutVars>
      </dgm:prSet>
      <dgm:spPr/>
    </dgm:pt>
    <dgm:pt modelId="{88D5DF5B-C24E-4703-91E4-85862A4630D4}" type="pres">
      <dgm:prSet presAssocID="{3BF870FD-7379-45CC-9890-5FEEA94A4801}" presName="spacing" presStyleCnt="0"/>
      <dgm:spPr/>
    </dgm:pt>
    <dgm:pt modelId="{606B9729-0B35-4012-B80A-EEAC1995D71E}" type="pres">
      <dgm:prSet presAssocID="{AE34D1CF-F242-4EB2-B7B8-4B3C82AD2F12}" presName="composite" presStyleCnt="0"/>
      <dgm:spPr/>
    </dgm:pt>
    <dgm:pt modelId="{ADC5FB55-BF2C-4508-AB21-509BE80F2B9B}" type="pres">
      <dgm:prSet presAssocID="{AE34D1CF-F242-4EB2-B7B8-4B3C82AD2F12}" presName="imgShp" presStyleLbl="fgImgPlace1" presStyleIdx="1" presStyleCnt="3" custLinFactNeighborX="-79480"/>
      <dgm:spPr>
        <a:noFill/>
        <a:ln>
          <a:noFill/>
        </a:ln>
      </dgm:spPr>
    </dgm:pt>
    <dgm:pt modelId="{4E7662BC-A395-4F7E-A68C-CD291A93BAD1}" type="pres">
      <dgm:prSet presAssocID="{AE34D1CF-F242-4EB2-B7B8-4B3C82AD2F12}" presName="txShp" presStyleLbl="node1" presStyleIdx="1" presStyleCnt="3" custScaleX="142262" custLinFactNeighborX="-5809">
        <dgm:presLayoutVars>
          <dgm:bulletEnabled val="1"/>
        </dgm:presLayoutVars>
      </dgm:prSet>
      <dgm:spPr/>
    </dgm:pt>
    <dgm:pt modelId="{A84EC08D-AE29-4AEE-B599-AE41EDE89026}" type="pres">
      <dgm:prSet presAssocID="{003C7565-4AFB-4E4C-8CCD-E65741A788DB}" presName="spacing" presStyleCnt="0"/>
      <dgm:spPr/>
    </dgm:pt>
    <dgm:pt modelId="{7163BFAE-2DB0-4A40-9728-2397BA26FCD3}" type="pres">
      <dgm:prSet presAssocID="{F3FFA1A4-92BA-4619-8FA0-8CCC748C8642}" presName="composite" presStyleCnt="0"/>
      <dgm:spPr/>
    </dgm:pt>
    <dgm:pt modelId="{25D10856-D9EC-4067-A2B1-7D46770D235B}" type="pres">
      <dgm:prSet presAssocID="{F3FFA1A4-92BA-4619-8FA0-8CCC748C8642}" presName="imgShp" presStyleLbl="fgImgPlace1" presStyleIdx="2" presStyleCnt="3" custLinFactNeighborX="-79480"/>
      <dgm:spPr>
        <a:noFill/>
        <a:ln>
          <a:noFill/>
        </a:ln>
      </dgm:spPr>
    </dgm:pt>
    <dgm:pt modelId="{A89263A4-CF31-4C4F-B1F2-4E3B8E6A7B79}" type="pres">
      <dgm:prSet presAssocID="{F3FFA1A4-92BA-4619-8FA0-8CCC748C8642}" presName="txShp" presStyleLbl="node1" presStyleIdx="2" presStyleCnt="3" custScaleX="142262" custLinFactNeighborX="-5809">
        <dgm:presLayoutVars>
          <dgm:bulletEnabled val="1"/>
        </dgm:presLayoutVars>
      </dgm:prSet>
      <dgm:spPr/>
    </dgm:pt>
  </dgm:ptLst>
  <dgm:cxnLst>
    <dgm:cxn modelId="{6F409330-DFE0-477A-9449-A623CE887BC3}" srcId="{AE803243-DD8B-4B2D-9520-754ECA5703FC}" destId="{12D869BF-0742-424E-93CD-252F6AFC67C5}" srcOrd="0" destOrd="0" parTransId="{49559B09-5223-4A0B-B8BE-52C9A4A3664D}" sibTransId="{3BF870FD-7379-45CC-9890-5FEEA94A4801}"/>
    <dgm:cxn modelId="{EBCFF83E-3E42-4089-B085-C87851969F3A}" type="presOf" srcId="{F3FFA1A4-92BA-4619-8FA0-8CCC748C8642}" destId="{A89263A4-CF31-4C4F-B1F2-4E3B8E6A7B79}" srcOrd="0" destOrd="0" presId="urn:microsoft.com/office/officeart/2005/8/layout/vList3"/>
    <dgm:cxn modelId="{0AB4807E-A24E-4FAF-BF1B-9968986EA76A}" srcId="{AE803243-DD8B-4B2D-9520-754ECA5703FC}" destId="{F3FFA1A4-92BA-4619-8FA0-8CCC748C8642}" srcOrd="2" destOrd="0" parTransId="{627AA1C9-53AB-4E19-AFA2-2A6499B4BC6A}" sibTransId="{8188BA52-4AD9-4DA8-BCAC-97312E49DC4F}"/>
    <dgm:cxn modelId="{7C0112A1-1408-4A9E-A80F-E9539CFF840D}" type="presOf" srcId="{AE34D1CF-F242-4EB2-B7B8-4B3C82AD2F12}" destId="{4E7662BC-A395-4F7E-A68C-CD291A93BAD1}" srcOrd="0" destOrd="0" presId="urn:microsoft.com/office/officeart/2005/8/layout/vList3"/>
    <dgm:cxn modelId="{15FC5AA5-CCFB-44CB-A5D4-1554B2C1E330}" type="presOf" srcId="{AE803243-DD8B-4B2D-9520-754ECA5703FC}" destId="{0B4E5B3A-BBE3-40F3-A3E0-987D1959ECC6}" srcOrd="0" destOrd="0" presId="urn:microsoft.com/office/officeart/2005/8/layout/vList3"/>
    <dgm:cxn modelId="{7C2836C8-7945-49A2-9075-C82A12439C6D}" type="presOf" srcId="{12D869BF-0742-424E-93CD-252F6AFC67C5}" destId="{8F0995F3-44B4-4171-91F4-187E240F1C9A}" srcOrd="0" destOrd="0" presId="urn:microsoft.com/office/officeart/2005/8/layout/vList3"/>
    <dgm:cxn modelId="{1F7BA8FF-F818-4ABF-9700-06A097C7A404}" srcId="{AE803243-DD8B-4B2D-9520-754ECA5703FC}" destId="{AE34D1CF-F242-4EB2-B7B8-4B3C82AD2F12}" srcOrd="1" destOrd="0" parTransId="{22F10E44-A5A0-4249-A828-F0C300888405}" sibTransId="{003C7565-4AFB-4E4C-8CCD-E65741A788DB}"/>
    <dgm:cxn modelId="{A73B5325-9A06-4A8B-BBE5-E0F8DACB464A}" type="presParOf" srcId="{0B4E5B3A-BBE3-40F3-A3E0-987D1959ECC6}" destId="{86104A6D-91FB-4DDB-822A-3B7C5A684239}" srcOrd="0" destOrd="0" presId="urn:microsoft.com/office/officeart/2005/8/layout/vList3"/>
    <dgm:cxn modelId="{AFEAF6DB-74BF-401B-A8F8-F25C0F50DE60}" type="presParOf" srcId="{86104A6D-91FB-4DDB-822A-3B7C5A684239}" destId="{08E8E7D9-4FC1-4FB3-854B-625C6A84E407}" srcOrd="0" destOrd="0" presId="urn:microsoft.com/office/officeart/2005/8/layout/vList3"/>
    <dgm:cxn modelId="{4B7BC533-A0E8-4B83-8F37-EECC9ED29AD4}" type="presParOf" srcId="{86104A6D-91FB-4DDB-822A-3B7C5A684239}" destId="{8F0995F3-44B4-4171-91F4-187E240F1C9A}" srcOrd="1" destOrd="0" presId="urn:microsoft.com/office/officeart/2005/8/layout/vList3"/>
    <dgm:cxn modelId="{51986E06-6E52-450E-ACDC-C82D56897AAD}" type="presParOf" srcId="{0B4E5B3A-BBE3-40F3-A3E0-987D1959ECC6}" destId="{88D5DF5B-C24E-4703-91E4-85862A4630D4}" srcOrd="1" destOrd="0" presId="urn:microsoft.com/office/officeart/2005/8/layout/vList3"/>
    <dgm:cxn modelId="{91EC0AE7-CD6F-4C64-AE1A-F54AB7870D6D}" type="presParOf" srcId="{0B4E5B3A-BBE3-40F3-A3E0-987D1959ECC6}" destId="{606B9729-0B35-4012-B80A-EEAC1995D71E}" srcOrd="2" destOrd="0" presId="urn:microsoft.com/office/officeart/2005/8/layout/vList3"/>
    <dgm:cxn modelId="{B4534D1A-2BBE-432D-95D6-C92C9862A9A7}" type="presParOf" srcId="{606B9729-0B35-4012-B80A-EEAC1995D71E}" destId="{ADC5FB55-BF2C-4508-AB21-509BE80F2B9B}" srcOrd="0" destOrd="0" presId="urn:microsoft.com/office/officeart/2005/8/layout/vList3"/>
    <dgm:cxn modelId="{0B1C598C-8D51-477A-89F3-324F4BD67971}" type="presParOf" srcId="{606B9729-0B35-4012-B80A-EEAC1995D71E}" destId="{4E7662BC-A395-4F7E-A68C-CD291A93BAD1}" srcOrd="1" destOrd="0" presId="urn:microsoft.com/office/officeart/2005/8/layout/vList3"/>
    <dgm:cxn modelId="{B49CCA14-8EB7-4B8F-BFF5-279CD87A8D69}" type="presParOf" srcId="{0B4E5B3A-BBE3-40F3-A3E0-987D1959ECC6}" destId="{A84EC08D-AE29-4AEE-B599-AE41EDE89026}" srcOrd="3" destOrd="0" presId="urn:microsoft.com/office/officeart/2005/8/layout/vList3"/>
    <dgm:cxn modelId="{D5B8AE6E-5100-46C0-B527-8B06B6B354EF}" type="presParOf" srcId="{0B4E5B3A-BBE3-40F3-A3E0-987D1959ECC6}" destId="{7163BFAE-2DB0-4A40-9728-2397BA26FCD3}" srcOrd="4" destOrd="0" presId="urn:microsoft.com/office/officeart/2005/8/layout/vList3"/>
    <dgm:cxn modelId="{CA414996-51D2-4A5C-8FC9-6EDB2EED64BA}" type="presParOf" srcId="{7163BFAE-2DB0-4A40-9728-2397BA26FCD3}" destId="{25D10856-D9EC-4067-A2B1-7D46770D235B}" srcOrd="0" destOrd="0" presId="urn:microsoft.com/office/officeart/2005/8/layout/vList3"/>
    <dgm:cxn modelId="{387BF7E2-2BC9-4426-9232-8AF8D11EC445}" type="presParOf" srcId="{7163BFAE-2DB0-4A40-9728-2397BA26FCD3}" destId="{A89263A4-CF31-4C4F-B1F2-4E3B8E6A7B7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A3AE5F-1071-4C27-BB16-4A639C7D0BE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06EE2B9-0AE1-4D75-BAF1-6FFC34F42ED6}">
      <dgm:prSet phldrT="[Tekst]"/>
      <dgm:spPr>
        <a:solidFill>
          <a:srgbClr val="007614"/>
        </a:solidFill>
        <a:ln>
          <a:solidFill>
            <a:srgbClr val="007614"/>
          </a:solidFill>
        </a:ln>
      </dgm:spPr>
      <dgm:t>
        <a:bodyPr/>
        <a:lstStyle/>
        <a:p>
          <a:r>
            <a:rPr lang="pl-PL" dirty="0">
              <a:latin typeface="Tw Cen MT" panose="020B0602020104020603" pitchFamily="34" charset="-18"/>
            </a:rPr>
            <a:t>Energii elektrycznej</a:t>
          </a:r>
        </a:p>
      </dgm:t>
    </dgm:pt>
    <dgm:pt modelId="{F738C86A-768B-4ED6-8A5C-B486994C0608}" type="parTrans" cxnId="{61C659AB-B99D-404C-95AC-0F7E0726EB15}">
      <dgm:prSet/>
      <dgm:spPr/>
      <dgm:t>
        <a:bodyPr/>
        <a:lstStyle/>
        <a:p>
          <a:endParaRPr lang="pl-PL"/>
        </a:p>
      </dgm:t>
    </dgm:pt>
    <dgm:pt modelId="{E1893BD2-054F-4E2C-AD29-9EB9F52B22F9}" type="sibTrans" cxnId="{61C659AB-B99D-404C-95AC-0F7E0726EB15}">
      <dgm:prSet/>
      <dgm:spPr/>
      <dgm:t>
        <a:bodyPr/>
        <a:lstStyle/>
        <a:p>
          <a:endParaRPr lang="pl-PL"/>
        </a:p>
      </dgm:t>
    </dgm:pt>
    <dgm:pt modelId="{A48C514E-D82C-432C-8111-1254755CEA0D}">
      <dgm:prSet phldrT="[Tekst]" custT="1"/>
      <dgm:spPr>
        <a:noFill/>
        <a:ln>
          <a:solidFill>
            <a:srgbClr val="007614"/>
          </a:solidFill>
        </a:ln>
      </dgm:spPr>
      <dgm:t>
        <a:bodyPr/>
        <a:lstStyle/>
        <a:p>
          <a:r>
            <a:rPr lang="pl-PL" sz="1800" dirty="0">
              <a:latin typeface="Tw Cen MT" panose="020B0602020104020603" pitchFamily="34" charset="-18"/>
            </a:rPr>
            <a:t>łączna moc wszystkich instalacji OZE nie przekracza 10 MW, </a:t>
          </a:r>
          <a:br>
            <a:rPr lang="pl-PL" sz="1800" dirty="0">
              <a:latin typeface="Tw Cen MT" panose="020B0602020104020603" pitchFamily="34" charset="-18"/>
            </a:rPr>
          </a:br>
          <a:r>
            <a:rPr lang="pl-PL" sz="1800" dirty="0">
              <a:latin typeface="Tw Cen MT" panose="020B0602020104020603" pitchFamily="34" charset="-18"/>
            </a:rPr>
            <a:t>a ich sprawność wytwarzania umożliwia pokrycie w ciągu roku </a:t>
          </a:r>
          <a:br>
            <a:rPr lang="pl-PL" sz="1800" dirty="0">
              <a:latin typeface="Tw Cen MT" panose="020B0602020104020603" pitchFamily="34" charset="-18"/>
            </a:rPr>
          </a:br>
          <a:r>
            <a:rPr lang="pl-PL" sz="1800" dirty="0">
              <a:latin typeface="Tw Cen MT" panose="020B0602020104020603" pitchFamily="34" charset="-18"/>
            </a:rPr>
            <a:t>nie mniej niż 70%</a:t>
          </a:r>
          <a:r>
            <a:rPr lang="pl-PL" sz="1800" baseline="30000" dirty="0">
              <a:latin typeface="Tw Cen MT" panose="020B0602020104020603" pitchFamily="34" charset="-18"/>
            </a:rPr>
            <a:t>*</a:t>
          </a:r>
          <a:r>
            <a:rPr lang="pl-PL" sz="1800" dirty="0">
              <a:latin typeface="Tw Cen MT" panose="020B0602020104020603" pitchFamily="34" charset="-18"/>
            </a:rPr>
            <a:t> potrzeb własnych SE i jej członków</a:t>
          </a:r>
        </a:p>
      </dgm:t>
    </dgm:pt>
    <dgm:pt modelId="{737D591F-736A-494B-B57E-EB9DCC02ECE7}" type="parTrans" cxnId="{9999DCFF-A165-4A86-B5C9-DEA077FD9685}">
      <dgm:prSet/>
      <dgm:spPr/>
      <dgm:t>
        <a:bodyPr/>
        <a:lstStyle/>
        <a:p>
          <a:endParaRPr lang="pl-PL"/>
        </a:p>
      </dgm:t>
    </dgm:pt>
    <dgm:pt modelId="{01C1167C-3D81-4BD2-BE48-3F152A9FD7DC}" type="sibTrans" cxnId="{9999DCFF-A165-4A86-B5C9-DEA077FD9685}">
      <dgm:prSet/>
      <dgm:spPr/>
      <dgm:t>
        <a:bodyPr/>
        <a:lstStyle/>
        <a:p>
          <a:endParaRPr lang="pl-PL"/>
        </a:p>
      </dgm:t>
    </dgm:pt>
    <dgm:pt modelId="{78818FE2-31E8-47AF-AFF9-416A15C6B090}">
      <dgm:prSet phldrT="[Tekst]"/>
      <dgm:spPr>
        <a:solidFill>
          <a:srgbClr val="007614"/>
        </a:solidFill>
        <a:ln>
          <a:solidFill>
            <a:srgbClr val="007614"/>
          </a:solidFill>
        </a:ln>
      </dgm:spPr>
      <dgm:t>
        <a:bodyPr/>
        <a:lstStyle/>
        <a:p>
          <a:r>
            <a:rPr lang="pl-PL" dirty="0">
              <a:latin typeface="Tw Cen MT" panose="020B0602020104020603" pitchFamily="34" charset="-18"/>
            </a:rPr>
            <a:t>Ciepła</a:t>
          </a:r>
        </a:p>
      </dgm:t>
    </dgm:pt>
    <dgm:pt modelId="{2FC98E8B-684D-4A6A-8BA9-986C49DBAFA0}" type="parTrans" cxnId="{CF2E9C39-0BA3-42C3-BA8D-F15BF4785161}">
      <dgm:prSet/>
      <dgm:spPr/>
      <dgm:t>
        <a:bodyPr/>
        <a:lstStyle/>
        <a:p>
          <a:endParaRPr lang="pl-PL"/>
        </a:p>
      </dgm:t>
    </dgm:pt>
    <dgm:pt modelId="{422857A9-0D5F-459B-BF09-C8F7B632D50D}" type="sibTrans" cxnId="{CF2E9C39-0BA3-42C3-BA8D-F15BF4785161}">
      <dgm:prSet/>
      <dgm:spPr/>
      <dgm:t>
        <a:bodyPr/>
        <a:lstStyle/>
        <a:p>
          <a:endParaRPr lang="pl-PL"/>
        </a:p>
      </dgm:t>
    </dgm:pt>
    <dgm:pt modelId="{E20B5EBC-3556-439B-8375-2D8C1B9C618D}">
      <dgm:prSet phldrT="[Tekst]" custT="1"/>
      <dgm:spPr>
        <a:noFill/>
        <a:ln>
          <a:solidFill>
            <a:srgbClr val="007614"/>
          </a:solidFill>
        </a:ln>
      </dgm:spPr>
      <dgm:t>
        <a:bodyPr/>
        <a:lstStyle/>
        <a:p>
          <a:r>
            <a:rPr lang="pl-PL" sz="2000" dirty="0">
              <a:latin typeface="Tw Cen MT" panose="020B0602020104020603" pitchFamily="34" charset="-18"/>
            </a:rPr>
            <a:t>łączna moc osiągalna cieplna nie przekracza 30 MW</a:t>
          </a:r>
        </a:p>
      </dgm:t>
    </dgm:pt>
    <dgm:pt modelId="{BA5944FF-E02B-4A83-B0BB-ED168B612C2C}" type="parTrans" cxnId="{23E1149B-FE35-4975-A8C8-F54D246C7503}">
      <dgm:prSet/>
      <dgm:spPr/>
      <dgm:t>
        <a:bodyPr/>
        <a:lstStyle/>
        <a:p>
          <a:endParaRPr lang="pl-PL"/>
        </a:p>
      </dgm:t>
    </dgm:pt>
    <dgm:pt modelId="{C093BD88-1964-422A-A855-00EF87DB3995}" type="sibTrans" cxnId="{23E1149B-FE35-4975-A8C8-F54D246C7503}">
      <dgm:prSet/>
      <dgm:spPr/>
      <dgm:t>
        <a:bodyPr/>
        <a:lstStyle/>
        <a:p>
          <a:endParaRPr lang="pl-PL"/>
        </a:p>
      </dgm:t>
    </dgm:pt>
    <dgm:pt modelId="{8F39AC52-A567-443C-917A-E15105D3B53F}">
      <dgm:prSet phldrT="[Tekst]"/>
      <dgm:spPr>
        <a:solidFill>
          <a:srgbClr val="007614"/>
        </a:solidFill>
        <a:ln>
          <a:solidFill>
            <a:srgbClr val="007614"/>
          </a:solidFill>
        </a:ln>
      </dgm:spPr>
      <dgm:t>
        <a:bodyPr/>
        <a:lstStyle/>
        <a:p>
          <a:r>
            <a:rPr lang="pl-PL" dirty="0">
              <a:latin typeface="Tw Cen MT" panose="020B0602020104020603" pitchFamily="34" charset="-18"/>
            </a:rPr>
            <a:t>Biogazu / biogazu rolniczego</a:t>
          </a:r>
        </a:p>
      </dgm:t>
    </dgm:pt>
    <dgm:pt modelId="{46A7029E-86A6-4729-B8E5-07DAD25B484F}" type="parTrans" cxnId="{1A5EF530-0B01-4592-9258-9AA853105557}">
      <dgm:prSet/>
      <dgm:spPr/>
      <dgm:t>
        <a:bodyPr/>
        <a:lstStyle/>
        <a:p>
          <a:endParaRPr lang="pl-PL"/>
        </a:p>
      </dgm:t>
    </dgm:pt>
    <dgm:pt modelId="{09287BBE-8F18-4A68-BE61-A3BE172C2EC9}" type="sibTrans" cxnId="{1A5EF530-0B01-4592-9258-9AA853105557}">
      <dgm:prSet/>
      <dgm:spPr/>
      <dgm:t>
        <a:bodyPr/>
        <a:lstStyle/>
        <a:p>
          <a:endParaRPr lang="pl-PL"/>
        </a:p>
      </dgm:t>
    </dgm:pt>
    <dgm:pt modelId="{DEB2BB99-8CD6-451B-901B-5496FB70BEAD}">
      <dgm:prSet phldrT="[Tekst]" custT="1"/>
      <dgm:spPr>
        <a:noFill/>
        <a:ln>
          <a:solidFill>
            <a:srgbClr val="007614"/>
          </a:solidFill>
        </a:ln>
      </dgm:spPr>
      <dgm:t>
        <a:bodyPr/>
        <a:lstStyle/>
        <a:p>
          <a:r>
            <a:rPr lang="pl-PL" sz="2000" dirty="0">
              <a:latin typeface="Tw Cen MT" panose="020B0602020104020603" pitchFamily="34" charset="-18"/>
            </a:rPr>
            <a:t>roczna wydajność wszystkich instalacji nie przekracza </a:t>
          </a:r>
          <a:br>
            <a:rPr lang="pl-PL" sz="2000" dirty="0">
              <a:latin typeface="Tw Cen MT" panose="020B0602020104020603" pitchFamily="34" charset="-18"/>
            </a:rPr>
          </a:br>
          <a:r>
            <a:rPr lang="pl-PL" sz="2000" dirty="0">
              <a:latin typeface="Tw Cen MT" panose="020B0602020104020603" pitchFamily="34" charset="-18"/>
            </a:rPr>
            <a:t>20 mln m</a:t>
          </a:r>
          <a:r>
            <a:rPr lang="pl-PL" sz="2000" baseline="30000" dirty="0">
              <a:latin typeface="Tw Cen MT" panose="020B0602020104020603" pitchFamily="34" charset="-18"/>
            </a:rPr>
            <a:t>3</a:t>
          </a:r>
        </a:p>
      </dgm:t>
    </dgm:pt>
    <dgm:pt modelId="{C5092988-0DBE-4EEE-88A8-CD142F5CC10C}" type="parTrans" cxnId="{8E371F0B-0BE2-446C-B405-AE68C9D50954}">
      <dgm:prSet/>
      <dgm:spPr/>
      <dgm:t>
        <a:bodyPr/>
        <a:lstStyle/>
        <a:p>
          <a:endParaRPr lang="pl-PL"/>
        </a:p>
      </dgm:t>
    </dgm:pt>
    <dgm:pt modelId="{5AB9A278-1B18-4D4B-AB85-49C1F068B8DB}" type="sibTrans" cxnId="{8E371F0B-0BE2-446C-B405-AE68C9D50954}">
      <dgm:prSet/>
      <dgm:spPr/>
      <dgm:t>
        <a:bodyPr/>
        <a:lstStyle/>
        <a:p>
          <a:endParaRPr lang="pl-PL"/>
        </a:p>
      </dgm:t>
    </dgm:pt>
    <dgm:pt modelId="{F70156A0-2A97-4272-8BB3-065B015F284B}">
      <dgm:prSet phldrT="[Tekst]"/>
      <dgm:spPr>
        <a:solidFill>
          <a:srgbClr val="007614"/>
        </a:solidFill>
        <a:ln>
          <a:solidFill>
            <a:srgbClr val="007614"/>
          </a:solidFill>
        </a:ln>
      </dgm:spPr>
      <dgm:t>
        <a:bodyPr/>
        <a:lstStyle/>
        <a:p>
          <a:r>
            <a:rPr lang="pl-PL" dirty="0" err="1">
              <a:latin typeface="Tw Cen MT" panose="020B0602020104020603" pitchFamily="34" charset="-18"/>
            </a:rPr>
            <a:t>Biometanu</a:t>
          </a:r>
          <a:endParaRPr lang="pl-PL" dirty="0">
            <a:latin typeface="Tw Cen MT" panose="020B0602020104020603" pitchFamily="34" charset="-18"/>
          </a:endParaRPr>
        </a:p>
      </dgm:t>
    </dgm:pt>
    <dgm:pt modelId="{3751EA5D-0347-4AE3-8407-339D3AD6A8D0}" type="parTrans" cxnId="{3D66C071-1B3C-4BF3-ABDD-F3809DDC61DC}">
      <dgm:prSet/>
      <dgm:spPr/>
      <dgm:t>
        <a:bodyPr/>
        <a:lstStyle/>
        <a:p>
          <a:endParaRPr lang="pl-PL"/>
        </a:p>
      </dgm:t>
    </dgm:pt>
    <dgm:pt modelId="{C9A972BE-102D-4FB3-8761-047D32D28244}" type="sibTrans" cxnId="{3D66C071-1B3C-4BF3-ABDD-F3809DDC61DC}">
      <dgm:prSet/>
      <dgm:spPr/>
      <dgm:t>
        <a:bodyPr/>
        <a:lstStyle/>
        <a:p>
          <a:endParaRPr lang="pl-PL"/>
        </a:p>
      </dgm:t>
    </dgm:pt>
    <dgm:pt modelId="{58447F2A-FB02-4674-9BE7-325361D53693}">
      <dgm:prSet phldrT="[Tekst]" custT="1"/>
      <dgm:spPr>
        <a:noFill/>
        <a:ln>
          <a:solidFill>
            <a:srgbClr val="007614"/>
          </a:solidFill>
        </a:ln>
      </dgm:spPr>
      <dgm:t>
        <a:bodyPr/>
        <a:lstStyle/>
        <a:p>
          <a:r>
            <a:rPr lang="pl-PL" sz="2000" dirty="0">
              <a:latin typeface="Tw Cen MT" panose="020B0602020104020603" pitchFamily="34" charset="-18"/>
            </a:rPr>
            <a:t>roczna wydajność wszystkich instalacji nie przekracza </a:t>
          </a:r>
          <a:br>
            <a:rPr lang="pl-PL" sz="2000" dirty="0">
              <a:latin typeface="Tw Cen MT" panose="020B0602020104020603" pitchFamily="34" charset="-18"/>
            </a:rPr>
          </a:br>
          <a:r>
            <a:rPr lang="pl-PL" sz="2000" dirty="0">
              <a:latin typeface="Tw Cen MT" panose="020B0602020104020603" pitchFamily="34" charset="-18"/>
            </a:rPr>
            <a:t>40 mln m</a:t>
          </a:r>
          <a:r>
            <a:rPr lang="pl-PL" sz="2000" baseline="30000" dirty="0">
              <a:latin typeface="Tw Cen MT" panose="020B0602020104020603" pitchFamily="34" charset="-18"/>
            </a:rPr>
            <a:t>3</a:t>
          </a:r>
          <a:endParaRPr lang="pl-PL" sz="2000" dirty="0">
            <a:latin typeface="Tw Cen MT" panose="020B0602020104020603" pitchFamily="34" charset="-18"/>
          </a:endParaRPr>
        </a:p>
      </dgm:t>
    </dgm:pt>
    <dgm:pt modelId="{317CBFD9-4E98-401F-84E6-0AD4DFA12561}" type="parTrans" cxnId="{694231AE-870D-4960-BAE5-FEAE19BE8690}">
      <dgm:prSet/>
      <dgm:spPr/>
      <dgm:t>
        <a:bodyPr/>
        <a:lstStyle/>
        <a:p>
          <a:endParaRPr lang="pl-PL"/>
        </a:p>
      </dgm:t>
    </dgm:pt>
    <dgm:pt modelId="{9039CD33-75A8-4606-B206-5EC63A241CC5}" type="sibTrans" cxnId="{694231AE-870D-4960-BAE5-FEAE19BE8690}">
      <dgm:prSet/>
      <dgm:spPr/>
      <dgm:t>
        <a:bodyPr/>
        <a:lstStyle/>
        <a:p>
          <a:endParaRPr lang="pl-PL"/>
        </a:p>
      </dgm:t>
    </dgm:pt>
    <dgm:pt modelId="{24063E57-15CB-4229-BF37-04EDD9D5C195}" type="pres">
      <dgm:prSet presAssocID="{84A3AE5F-1071-4C27-BB16-4A639C7D0BE7}" presName="Name0" presStyleCnt="0">
        <dgm:presLayoutVars>
          <dgm:dir/>
          <dgm:animLvl val="lvl"/>
          <dgm:resizeHandles val="exact"/>
        </dgm:presLayoutVars>
      </dgm:prSet>
      <dgm:spPr/>
    </dgm:pt>
    <dgm:pt modelId="{C311A0A1-D6F3-4E28-B933-82668B6ED678}" type="pres">
      <dgm:prSet presAssocID="{806EE2B9-0AE1-4D75-BAF1-6FFC34F42ED6}" presName="linNode" presStyleCnt="0"/>
      <dgm:spPr/>
    </dgm:pt>
    <dgm:pt modelId="{39C81555-778B-4F3F-9D1C-175BABD0FA0F}" type="pres">
      <dgm:prSet presAssocID="{806EE2B9-0AE1-4D75-BAF1-6FFC34F42ED6}" presName="parentText" presStyleLbl="node1" presStyleIdx="0" presStyleCnt="4" custScaleX="49205">
        <dgm:presLayoutVars>
          <dgm:chMax val="1"/>
          <dgm:bulletEnabled val="1"/>
        </dgm:presLayoutVars>
      </dgm:prSet>
      <dgm:spPr/>
    </dgm:pt>
    <dgm:pt modelId="{602A62FB-251F-4E06-9C75-BC66A30F45C1}" type="pres">
      <dgm:prSet presAssocID="{806EE2B9-0AE1-4D75-BAF1-6FFC34F42ED6}" presName="descendantText" presStyleLbl="alignAccFollowNode1" presStyleIdx="0" presStyleCnt="4" custScaleX="123462">
        <dgm:presLayoutVars>
          <dgm:bulletEnabled val="1"/>
        </dgm:presLayoutVars>
      </dgm:prSet>
      <dgm:spPr/>
    </dgm:pt>
    <dgm:pt modelId="{18E32CC7-5BD2-4F0C-A189-A0C583B24F9F}" type="pres">
      <dgm:prSet presAssocID="{E1893BD2-054F-4E2C-AD29-9EB9F52B22F9}" presName="sp" presStyleCnt="0"/>
      <dgm:spPr/>
    </dgm:pt>
    <dgm:pt modelId="{56E34593-F3C2-4A25-9895-049E0CD865D9}" type="pres">
      <dgm:prSet presAssocID="{78818FE2-31E8-47AF-AFF9-416A15C6B090}" presName="linNode" presStyleCnt="0"/>
      <dgm:spPr/>
    </dgm:pt>
    <dgm:pt modelId="{3F060094-838D-4107-95F7-31F97AE05FCD}" type="pres">
      <dgm:prSet presAssocID="{78818FE2-31E8-47AF-AFF9-416A15C6B090}" presName="parentText" presStyleLbl="node1" presStyleIdx="1" presStyleCnt="4" custScaleX="49205">
        <dgm:presLayoutVars>
          <dgm:chMax val="1"/>
          <dgm:bulletEnabled val="1"/>
        </dgm:presLayoutVars>
      </dgm:prSet>
      <dgm:spPr/>
    </dgm:pt>
    <dgm:pt modelId="{EACE93C9-4F39-4135-994E-35A8B2862BB0}" type="pres">
      <dgm:prSet presAssocID="{78818FE2-31E8-47AF-AFF9-416A15C6B090}" presName="descendantText" presStyleLbl="alignAccFollowNode1" presStyleIdx="1" presStyleCnt="4" custScaleX="123462">
        <dgm:presLayoutVars>
          <dgm:bulletEnabled val="1"/>
        </dgm:presLayoutVars>
      </dgm:prSet>
      <dgm:spPr/>
    </dgm:pt>
    <dgm:pt modelId="{985CF811-6924-4B8F-8C7E-5A1B72336F0C}" type="pres">
      <dgm:prSet presAssocID="{422857A9-0D5F-459B-BF09-C8F7B632D50D}" presName="sp" presStyleCnt="0"/>
      <dgm:spPr/>
    </dgm:pt>
    <dgm:pt modelId="{C6EC37F0-ADC3-47AC-AFAF-8D205105796D}" type="pres">
      <dgm:prSet presAssocID="{8F39AC52-A567-443C-917A-E15105D3B53F}" presName="linNode" presStyleCnt="0"/>
      <dgm:spPr/>
    </dgm:pt>
    <dgm:pt modelId="{1EF16F94-2579-4C17-A585-E82B7C26BF86}" type="pres">
      <dgm:prSet presAssocID="{8F39AC52-A567-443C-917A-E15105D3B53F}" presName="parentText" presStyleLbl="node1" presStyleIdx="2" presStyleCnt="4" custScaleX="49205">
        <dgm:presLayoutVars>
          <dgm:chMax val="1"/>
          <dgm:bulletEnabled val="1"/>
        </dgm:presLayoutVars>
      </dgm:prSet>
      <dgm:spPr/>
    </dgm:pt>
    <dgm:pt modelId="{1282D3FD-0F5B-49EE-99CF-2D4F7D86F1B3}" type="pres">
      <dgm:prSet presAssocID="{8F39AC52-A567-443C-917A-E15105D3B53F}" presName="descendantText" presStyleLbl="alignAccFollowNode1" presStyleIdx="2" presStyleCnt="4" custScaleX="123462">
        <dgm:presLayoutVars>
          <dgm:bulletEnabled val="1"/>
        </dgm:presLayoutVars>
      </dgm:prSet>
      <dgm:spPr/>
    </dgm:pt>
    <dgm:pt modelId="{2484FA04-3362-4253-A001-FC660018237D}" type="pres">
      <dgm:prSet presAssocID="{09287BBE-8F18-4A68-BE61-A3BE172C2EC9}" presName="sp" presStyleCnt="0"/>
      <dgm:spPr/>
    </dgm:pt>
    <dgm:pt modelId="{1BCF182E-28C2-4335-96F0-C713832B47BB}" type="pres">
      <dgm:prSet presAssocID="{F70156A0-2A97-4272-8BB3-065B015F284B}" presName="linNode" presStyleCnt="0"/>
      <dgm:spPr/>
    </dgm:pt>
    <dgm:pt modelId="{CD34647A-405A-4D45-B5C2-79170832D84A}" type="pres">
      <dgm:prSet presAssocID="{F70156A0-2A97-4272-8BB3-065B015F284B}" presName="parentText" presStyleLbl="node1" presStyleIdx="3" presStyleCnt="4" custScaleX="49205">
        <dgm:presLayoutVars>
          <dgm:chMax val="1"/>
          <dgm:bulletEnabled val="1"/>
        </dgm:presLayoutVars>
      </dgm:prSet>
      <dgm:spPr/>
    </dgm:pt>
    <dgm:pt modelId="{EF7C9C89-CBFD-49BD-BB4C-F0EF53260F3C}" type="pres">
      <dgm:prSet presAssocID="{F70156A0-2A97-4272-8BB3-065B015F284B}" presName="descendantText" presStyleLbl="alignAccFollowNode1" presStyleIdx="3" presStyleCnt="4" custScaleX="123462">
        <dgm:presLayoutVars>
          <dgm:bulletEnabled val="1"/>
        </dgm:presLayoutVars>
      </dgm:prSet>
      <dgm:spPr/>
    </dgm:pt>
  </dgm:ptLst>
  <dgm:cxnLst>
    <dgm:cxn modelId="{3C13B20A-8E6F-4855-BDC4-AE632F60E55A}" type="presOf" srcId="{84A3AE5F-1071-4C27-BB16-4A639C7D0BE7}" destId="{24063E57-15CB-4229-BF37-04EDD9D5C195}" srcOrd="0" destOrd="0" presId="urn:microsoft.com/office/officeart/2005/8/layout/vList5"/>
    <dgm:cxn modelId="{8E371F0B-0BE2-446C-B405-AE68C9D50954}" srcId="{F70156A0-2A97-4272-8BB3-065B015F284B}" destId="{DEB2BB99-8CD6-451B-901B-5496FB70BEAD}" srcOrd="0" destOrd="0" parTransId="{C5092988-0DBE-4EEE-88A8-CD142F5CC10C}" sibTransId="{5AB9A278-1B18-4D4B-AB85-49C1F068B8DB}"/>
    <dgm:cxn modelId="{D8BB7B2F-D2F8-4613-9E81-7559AECC0DEC}" type="presOf" srcId="{F70156A0-2A97-4272-8BB3-065B015F284B}" destId="{CD34647A-405A-4D45-B5C2-79170832D84A}" srcOrd="0" destOrd="0" presId="urn:microsoft.com/office/officeart/2005/8/layout/vList5"/>
    <dgm:cxn modelId="{1A5EF530-0B01-4592-9258-9AA853105557}" srcId="{84A3AE5F-1071-4C27-BB16-4A639C7D0BE7}" destId="{8F39AC52-A567-443C-917A-E15105D3B53F}" srcOrd="2" destOrd="0" parTransId="{46A7029E-86A6-4729-B8E5-07DAD25B484F}" sibTransId="{09287BBE-8F18-4A68-BE61-A3BE172C2EC9}"/>
    <dgm:cxn modelId="{CF2E9C39-0BA3-42C3-BA8D-F15BF4785161}" srcId="{84A3AE5F-1071-4C27-BB16-4A639C7D0BE7}" destId="{78818FE2-31E8-47AF-AFF9-416A15C6B090}" srcOrd="1" destOrd="0" parTransId="{2FC98E8B-684D-4A6A-8BA9-986C49DBAFA0}" sibTransId="{422857A9-0D5F-459B-BF09-C8F7B632D50D}"/>
    <dgm:cxn modelId="{2DA7965F-68C0-41C2-811A-9BCC2CC815A2}" type="presOf" srcId="{78818FE2-31E8-47AF-AFF9-416A15C6B090}" destId="{3F060094-838D-4107-95F7-31F97AE05FCD}" srcOrd="0" destOrd="0" presId="urn:microsoft.com/office/officeart/2005/8/layout/vList5"/>
    <dgm:cxn modelId="{65031E6D-5DE5-4DC8-94FB-9636352F82EB}" type="presOf" srcId="{E20B5EBC-3556-439B-8375-2D8C1B9C618D}" destId="{EACE93C9-4F39-4135-994E-35A8B2862BB0}" srcOrd="0" destOrd="0" presId="urn:microsoft.com/office/officeart/2005/8/layout/vList5"/>
    <dgm:cxn modelId="{14BD3D50-AFCD-4D66-B371-3B5B1FD5B1C7}" type="presOf" srcId="{8F39AC52-A567-443C-917A-E15105D3B53F}" destId="{1EF16F94-2579-4C17-A585-E82B7C26BF86}" srcOrd="0" destOrd="0" presId="urn:microsoft.com/office/officeart/2005/8/layout/vList5"/>
    <dgm:cxn modelId="{3D66C071-1B3C-4BF3-ABDD-F3809DDC61DC}" srcId="{84A3AE5F-1071-4C27-BB16-4A639C7D0BE7}" destId="{F70156A0-2A97-4272-8BB3-065B015F284B}" srcOrd="3" destOrd="0" parTransId="{3751EA5D-0347-4AE3-8407-339D3AD6A8D0}" sibTransId="{C9A972BE-102D-4FB3-8761-047D32D28244}"/>
    <dgm:cxn modelId="{03F8DB84-0048-4EF8-9F85-E3146E5DA6B3}" type="presOf" srcId="{DEB2BB99-8CD6-451B-901B-5496FB70BEAD}" destId="{EF7C9C89-CBFD-49BD-BB4C-F0EF53260F3C}" srcOrd="0" destOrd="0" presId="urn:microsoft.com/office/officeart/2005/8/layout/vList5"/>
    <dgm:cxn modelId="{0252FC88-9E94-44B7-95CA-24D6E20073B1}" type="presOf" srcId="{A48C514E-D82C-432C-8111-1254755CEA0D}" destId="{602A62FB-251F-4E06-9C75-BC66A30F45C1}" srcOrd="0" destOrd="0" presId="urn:microsoft.com/office/officeart/2005/8/layout/vList5"/>
    <dgm:cxn modelId="{23E1149B-FE35-4975-A8C8-F54D246C7503}" srcId="{78818FE2-31E8-47AF-AFF9-416A15C6B090}" destId="{E20B5EBC-3556-439B-8375-2D8C1B9C618D}" srcOrd="0" destOrd="0" parTransId="{BA5944FF-E02B-4A83-B0BB-ED168B612C2C}" sibTransId="{C093BD88-1964-422A-A855-00EF87DB3995}"/>
    <dgm:cxn modelId="{DFB6209E-5DC1-420D-AB2F-5AC5D3DE003B}" type="presOf" srcId="{806EE2B9-0AE1-4D75-BAF1-6FFC34F42ED6}" destId="{39C81555-778B-4F3F-9D1C-175BABD0FA0F}" srcOrd="0" destOrd="0" presId="urn:microsoft.com/office/officeart/2005/8/layout/vList5"/>
    <dgm:cxn modelId="{61C659AB-B99D-404C-95AC-0F7E0726EB15}" srcId="{84A3AE5F-1071-4C27-BB16-4A639C7D0BE7}" destId="{806EE2B9-0AE1-4D75-BAF1-6FFC34F42ED6}" srcOrd="0" destOrd="0" parTransId="{F738C86A-768B-4ED6-8A5C-B486994C0608}" sibTransId="{E1893BD2-054F-4E2C-AD29-9EB9F52B22F9}"/>
    <dgm:cxn modelId="{694231AE-870D-4960-BAE5-FEAE19BE8690}" srcId="{8F39AC52-A567-443C-917A-E15105D3B53F}" destId="{58447F2A-FB02-4674-9BE7-325361D53693}" srcOrd="0" destOrd="0" parTransId="{317CBFD9-4E98-401F-84E6-0AD4DFA12561}" sibTransId="{9039CD33-75A8-4606-B206-5EC63A241CC5}"/>
    <dgm:cxn modelId="{2C46C4F3-9A99-431B-84DB-A42AA27EA7CE}" type="presOf" srcId="{58447F2A-FB02-4674-9BE7-325361D53693}" destId="{1282D3FD-0F5B-49EE-99CF-2D4F7D86F1B3}" srcOrd="0" destOrd="0" presId="urn:microsoft.com/office/officeart/2005/8/layout/vList5"/>
    <dgm:cxn modelId="{9999DCFF-A165-4A86-B5C9-DEA077FD9685}" srcId="{806EE2B9-0AE1-4D75-BAF1-6FFC34F42ED6}" destId="{A48C514E-D82C-432C-8111-1254755CEA0D}" srcOrd="0" destOrd="0" parTransId="{737D591F-736A-494B-B57E-EB9DCC02ECE7}" sibTransId="{01C1167C-3D81-4BD2-BE48-3F152A9FD7DC}"/>
    <dgm:cxn modelId="{9B80718F-58E8-4A8A-AC68-C4946540B901}" type="presParOf" srcId="{24063E57-15CB-4229-BF37-04EDD9D5C195}" destId="{C311A0A1-D6F3-4E28-B933-82668B6ED678}" srcOrd="0" destOrd="0" presId="urn:microsoft.com/office/officeart/2005/8/layout/vList5"/>
    <dgm:cxn modelId="{81E2C53C-B2C3-4EA7-815B-4488FA92CF01}" type="presParOf" srcId="{C311A0A1-D6F3-4E28-B933-82668B6ED678}" destId="{39C81555-778B-4F3F-9D1C-175BABD0FA0F}" srcOrd="0" destOrd="0" presId="urn:microsoft.com/office/officeart/2005/8/layout/vList5"/>
    <dgm:cxn modelId="{2B32712D-8A67-4489-B85F-2094D00A33EF}" type="presParOf" srcId="{C311A0A1-D6F3-4E28-B933-82668B6ED678}" destId="{602A62FB-251F-4E06-9C75-BC66A30F45C1}" srcOrd="1" destOrd="0" presId="urn:microsoft.com/office/officeart/2005/8/layout/vList5"/>
    <dgm:cxn modelId="{0807B330-B8E0-4A12-AEBB-5ED2E320CCFC}" type="presParOf" srcId="{24063E57-15CB-4229-BF37-04EDD9D5C195}" destId="{18E32CC7-5BD2-4F0C-A189-A0C583B24F9F}" srcOrd="1" destOrd="0" presId="urn:microsoft.com/office/officeart/2005/8/layout/vList5"/>
    <dgm:cxn modelId="{38A6976F-E8D7-46F3-848E-FA5AD85BEE3A}" type="presParOf" srcId="{24063E57-15CB-4229-BF37-04EDD9D5C195}" destId="{56E34593-F3C2-4A25-9895-049E0CD865D9}" srcOrd="2" destOrd="0" presId="urn:microsoft.com/office/officeart/2005/8/layout/vList5"/>
    <dgm:cxn modelId="{22DF90B7-8167-4060-BD63-F1E0F7204E79}" type="presParOf" srcId="{56E34593-F3C2-4A25-9895-049E0CD865D9}" destId="{3F060094-838D-4107-95F7-31F97AE05FCD}" srcOrd="0" destOrd="0" presId="urn:microsoft.com/office/officeart/2005/8/layout/vList5"/>
    <dgm:cxn modelId="{5482E267-57F3-446B-9297-DFD2E77B988E}" type="presParOf" srcId="{56E34593-F3C2-4A25-9895-049E0CD865D9}" destId="{EACE93C9-4F39-4135-994E-35A8B2862BB0}" srcOrd="1" destOrd="0" presId="urn:microsoft.com/office/officeart/2005/8/layout/vList5"/>
    <dgm:cxn modelId="{B5626D06-0BED-4690-B1BC-88202F0336ED}" type="presParOf" srcId="{24063E57-15CB-4229-BF37-04EDD9D5C195}" destId="{985CF811-6924-4B8F-8C7E-5A1B72336F0C}" srcOrd="3" destOrd="0" presId="urn:microsoft.com/office/officeart/2005/8/layout/vList5"/>
    <dgm:cxn modelId="{F80BA230-9827-4446-B813-FAA3E48A16FA}" type="presParOf" srcId="{24063E57-15CB-4229-BF37-04EDD9D5C195}" destId="{C6EC37F0-ADC3-47AC-AFAF-8D205105796D}" srcOrd="4" destOrd="0" presId="urn:microsoft.com/office/officeart/2005/8/layout/vList5"/>
    <dgm:cxn modelId="{AD141659-26B1-4FA4-9059-5125CA275A02}" type="presParOf" srcId="{C6EC37F0-ADC3-47AC-AFAF-8D205105796D}" destId="{1EF16F94-2579-4C17-A585-E82B7C26BF86}" srcOrd="0" destOrd="0" presId="urn:microsoft.com/office/officeart/2005/8/layout/vList5"/>
    <dgm:cxn modelId="{DB288CBF-A3DB-438E-9FF8-75113A025339}" type="presParOf" srcId="{C6EC37F0-ADC3-47AC-AFAF-8D205105796D}" destId="{1282D3FD-0F5B-49EE-99CF-2D4F7D86F1B3}" srcOrd="1" destOrd="0" presId="urn:microsoft.com/office/officeart/2005/8/layout/vList5"/>
    <dgm:cxn modelId="{A33EB77F-F20A-4B3F-8668-97094B52147C}" type="presParOf" srcId="{24063E57-15CB-4229-BF37-04EDD9D5C195}" destId="{2484FA04-3362-4253-A001-FC660018237D}" srcOrd="5" destOrd="0" presId="urn:microsoft.com/office/officeart/2005/8/layout/vList5"/>
    <dgm:cxn modelId="{947ABDD5-2246-454E-BA3D-31A425E91B70}" type="presParOf" srcId="{24063E57-15CB-4229-BF37-04EDD9D5C195}" destId="{1BCF182E-28C2-4335-96F0-C713832B47BB}" srcOrd="6" destOrd="0" presId="urn:microsoft.com/office/officeart/2005/8/layout/vList5"/>
    <dgm:cxn modelId="{69393952-A537-4092-BB62-176A7AED48CC}" type="presParOf" srcId="{1BCF182E-28C2-4335-96F0-C713832B47BB}" destId="{CD34647A-405A-4D45-B5C2-79170832D84A}" srcOrd="0" destOrd="0" presId="urn:microsoft.com/office/officeart/2005/8/layout/vList5"/>
    <dgm:cxn modelId="{4B43FC19-3D44-44DA-A1D9-AA2A4C757D20}" type="presParOf" srcId="{1BCF182E-28C2-4335-96F0-C713832B47BB}" destId="{EF7C9C89-CBFD-49BD-BB4C-F0EF53260F3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0995F3-44B4-4171-91F4-187E240F1C9A}">
      <dsp:nvSpPr>
        <dsp:cNvPr id="0" name=""/>
        <dsp:cNvSpPr/>
      </dsp:nvSpPr>
      <dsp:spPr>
        <a:xfrm rot="10800000">
          <a:off x="0" y="1596"/>
          <a:ext cx="8218080" cy="1099804"/>
        </a:xfrm>
        <a:prstGeom prst="homePlate">
          <a:avLst/>
        </a:prstGeom>
        <a:noFill/>
        <a:ln w="25400" cap="flat" cmpd="sng" algn="ctr">
          <a:solidFill>
            <a:srgbClr val="00761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983" tIns="76200" rIns="14224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punktów poboru energii </a:t>
          </a:r>
          <a:r>
            <a:rPr lang="pl-PL" sz="2000" b="0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wytwórców i odbiorców </a:t>
          </a:r>
          <a:r>
            <a:rPr lang="pl-PL" sz="2000" b="1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energii elektrycznej</a:t>
          </a:r>
          <a:r>
            <a:rPr lang="pl-PL" sz="2000" b="0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, będących członkami tej spółdzielni energetycznej, przyłączonych do zdefiniowanej obszarowo sieci dystrybucyjnej elektroenergetycznej </a:t>
          </a:r>
          <a:br>
            <a:rPr lang="pl-PL" sz="2000" b="0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</a:br>
          <a:r>
            <a:rPr lang="pl-PL" sz="2000" b="0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o napięciu znamionowym niższym niż 110 </a:t>
          </a:r>
          <a:r>
            <a:rPr lang="pl-PL" sz="2000" b="0" kern="1200" dirty="0" err="1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kV</a:t>
          </a:r>
          <a:r>
            <a:rPr lang="pl-PL" sz="2000" b="0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 lub</a:t>
          </a:r>
          <a:endParaRPr lang="pl-PL" sz="1800" i="1" kern="1200" dirty="0">
            <a:solidFill>
              <a:schemeClr val="tx1"/>
            </a:solidFill>
            <a:latin typeface="Tw Cen MT" panose="020B0602020104020603" pitchFamily="34" charset="-18"/>
          </a:endParaRPr>
        </a:p>
      </dsp:txBody>
      <dsp:txXfrm rot="10800000">
        <a:off x="274951" y="1596"/>
        <a:ext cx="7943129" cy="1099804"/>
      </dsp:txXfrm>
    </dsp:sp>
    <dsp:sp modelId="{08E8E7D9-4FC1-4FB3-854B-625C6A84E407}">
      <dsp:nvSpPr>
        <dsp:cNvPr id="0" name=""/>
        <dsp:cNvSpPr/>
      </dsp:nvSpPr>
      <dsp:spPr>
        <a:xfrm>
          <a:off x="31011" y="2212"/>
          <a:ext cx="1099804" cy="1099804"/>
        </a:xfrm>
        <a:prstGeom prst="ellipse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7662BC-A395-4F7E-A68C-CD291A93BAD1}">
      <dsp:nvSpPr>
        <dsp:cNvPr id="0" name=""/>
        <dsp:cNvSpPr/>
      </dsp:nvSpPr>
      <dsp:spPr>
        <a:xfrm rot="10800000">
          <a:off x="0" y="1430317"/>
          <a:ext cx="8218080" cy="1099804"/>
        </a:xfrm>
        <a:prstGeom prst="homePlate">
          <a:avLst/>
        </a:prstGeom>
        <a:noFill/>
        <a:ln w="25400" cap="flat" cmpd="sng" algn="ctr">
          <a:solidFill>
            <a:srgbClr val="00761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983" tIns="76200" rIns="14224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miejsc przyłączenia do sieci ciepłowniczej wytwórców i odbiorców </a:t>
          </a:r>
          <a:r>
            <a:rPr lang="pl-PL" sz="2000" b="1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ciepła</a:t>
          </a:r>
          <a:r>
            <a:rPr lang="pl-PL" sz="2000" b="0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, będących członkami tej spółdzielni energetycznej, lub</a:t>
          </a:r>
          <a:endParaRPr lang="pl-PL" sz="2000" kern="1200" dirty="0">
            <a:solidFill>
              <a:schemeClr val="tx1"/>
            </a:solidFill>
            <a:latin typeface="Tw Cen MT" panose="020B0602020104020603" pitchFamily="34" charset="-18"/>
          </a:endParaRPr>
        </a:p>
      </dsp:txBody>
      <dsp:txXfrm rot="10800000">
        <a:off x="274951" y="1430317"/>
        <a:ext cx="7943129" cy="1099804"/>
      </dsp:txXfrm>
    </dsp:sp>
    <dsp:sp modelId="{ADC5FB55-BF2C-4508-AB21-509BE80F2B9B}">
      <dsp:nvSpPr>
        <dsp:cNvPr id="0" name=""/>
        <dsp:cNvSpPr/>
      </dsp:nvSpPr>
      <dsp:spPr>
        <a:xfrm>
          <a:off x="31011" y="1430317"/>
          <a:ext cx="1099804" cy="1099804"/>
        </a:xfrm>
        <a:prstGeom prst="ellipse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9263A4-CF31-4C4F-B1F2-4E3B8E6A7B79}">
      <dsp:nvSpPr>
        <dsp:cNvPr id="0" name=""/>
        <dsp:cNvSpPr/>
      </dsp:nvSpPr>
      <dsp:spPr>
        <a:xfrm rot="10800000">
          <a:off x="0" y="2858422"/>
          <a:ext cx="8218080" cy="1099804"/>
        </a:xfrm>
        <a:prstGeom prst="homePlate">
          <a:avLst/>
        </a:prstGeom>
        <a:noFill/>
        <a:ln w="25400" cap="flat" cmpd="sng" algn="ctr">
          <a:solidFill>
            <a:srgbClr val="00761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983" tIns="76200" rIns="14224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miejsc przyłączenia do sieci dystrybucyjnej gazowej wytwórców </a:t>
          </a:r>
          <a:br>
            <a:rPr lang="pl-PL" sz="2000" b="0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</a:br>
          <a:r>
            <a:rPr lang="pl-PL" sz="2000" b="0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i odbiorców, będących członkami tej spółdzielni energetycznej, lub miejsc wytwarzania oraz zużycia </a:t>
          </a:r>
          <a:r>
            <a:rPr lang="pl-PL" sz="2000" b="1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biogazu lub biogazu rolniczego, </a:t>
          </a:r>
          <a:br>
            <a:rPr lang="pl-PL" sz="2000" b="1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</a:br>
          <a:r>
            <a:rPr lang="pl-PL" sz="2000" b="1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lub biometanu </a:t>
          </a:r>
          <a:r>
            <a:rPr lang="pl-PL" sz="2000" b="0" kern="1200" dirty="0">
              <a:solidFill>
                <a:schemeClr val="tx1"/>
              </a:solidFill>
              <a:latin typeface="Tw Cen MT" panose="020B0602020104020603" pitchFamily="34" charset="-18"/>
              <a:ea typeface="+mn-ea"/>
              <a:cs typeface="+mn-cs"/>
            </a:rPr>
            <a:t>ze źródeł odnawialnych</a:t>
          </a:r>
          <a:endParaRPr lang="pl-PL" sz="2000" kern="1200" dirty="0">
            <a:solidFill>
              <a:schemeClr val="tx1"/>
            </a:solidFill>
            <a:latin typeface="Tw Cen MT" panose="020B0602020104020603" pitchFamily="34" charset="-18"/>
          </a:endParaRPr>
        </a:p>
      </dsp:txBody>
      <dsp:txXfrm rot="10800000">
        <a:off x="274951" y="2858422"/>
        <a:ext cx="7943129" cy="1099804"/>
      </dsp:txXfrm>
    </dsp:sp>
    <dsp:sp modelId="{25D10856-D9EC-4067-A2B1-7D46770D235B}">
      <dsp:nvSpPr>
        <dsp:cNvPr id="0" name=""/>
        <dsp:cNvSpPr/>
      </dsp:nvSpPr>
      <dsp:spPr>
        <a:xfrm>
          <a:off x="31011" y="2858422"/>
          <a:ext cx="1099804" cy="1099804"/>
        </a:xfrm>
        <a:prstGeom prst="ellipse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A62FB-251F-4E06-9C75-BC66A30F45C1}">
      <dsp:nvSpPr>
        <dsp:cNvPr id="0" name=""/>
        <dsp:cNvSpPr/>
      </dsp:nvSpPr>
      <dsp:spPr>
        <a:xfrm rot="5400000">
          <a:off x="4651830" y="-2871525"/>
          <a:ext cx="859764" cy="6822224"/>
        </a:xfrm>
        <a:prstGeom prst="round2SameRect">
          <a:avLst/>
        </a:prstGeom>
        <a:noFill/>
        <a:ln w="25400" cap="flat" cmpd="sng" algn="ctr">
          <a:solidFill>
            <a:srgbClr val="00761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latin typeface="Tw Cen MT" panose="020B0602020104020603" pitchFamily="34" charset="-18"/>
            </a:rPr>
            <a:t>łączna moc wszystkich instalacji OZE nie przekracza 10 MW, </a:t>
          </a:r>
          <a:br>
            <a:rPr lang="pl-PL" sz="1800" kern="1200" dirty="0">
              <a:latin typeface="Tw Cen MT" panose="020B0602020104020603" pitchFamily="34" charset="-18"/>
            </a:rPr>
          </a:br>
          <a:r>
            <a:rPr lang="pl-PL" sz="1800" kern="1200" dirty="0">
              <a:latin typeface="Tw Cen MT" panose="020B0602020104020603" pitchFamily="34" charset="-18"/>
            </a:rPr>
            <a:t>a ich sprawność wytwarzania umożliwia pokrycie w ciągu roku </a:t>
          </a:r>
          <a:br>
            <a:rPr lang="pl-PL" sz="1800" kern="1200" dirty="0">
              <a:latin typeface="Tw Cen MT" panose="020B0602020104020603" pitchFamily="34" charset="-18"/>
            </a:rPr>
          </a:br>
          <a:r>
            <a:rPr lang="pl-PL" sz="1800" kern="1200" dirty="0">
              <a:latin typeface="Tw Cen MT" panose="020B0602020104020603" pitchFamily="34" charset="-18"/>
            </a:rPr>
            <a:t>nie mniej niż 70%</a:t>
          </a:r>
          <a:r>
            <a:rPr lang="pl-PL" sz="1800" kern="1200" baseline="30000" dirty="0">
              <a:latin typeface="Tw Cen MT" panose="020B0602020104020603" pitchFamily="34" charset="-18"/>
            </a:rPr>
            <a:t>*</a:t>
          </a:r>
          <a:r>
            <a:rPr lang="pl-PL" sz="1800" kern="1200" dirty="0">
              <a:latin typeface="Tw Cen MT" panose="020B0602020104020603" pitchFamily="34" charset="-18"/>
            </a:rPr>
            <a:t> potrzeb własnych SE i jej członków</a:t>
          </a:r>
        </a:p>
      </dsp:txBody>
      <dsp:txXfrm rot="-5400000">
        <a:off x="1670600" y="151675"/>
        <a:ext cx="6780254" cy="775824"/>
      </dsp:txXfrm>
    </dsp:sp>
    <dsp:sp modelId="{39C81555-778B-4F3F-9D1C-175BABD0FA0F}">
      <dsp:nvSpPr>
        <dsp:cNvPr id="0" name=""/>
        <dsp:cNvSpPr/>
      </dsp:nvSpPr>
      <dsp:spPr>
        <a:xfrm>
          <a:off x="141188" y="2234"/>
          <a:ext cx="1529411" cy="1074705"/>
        </a:xfrm>
        <a:prstGeom prst="roundRect">
          <a:avLst/>
        </a:prstGeom>
        <a:solidFill>
          <a:srgbClr val="007614"/>
        </a:solidFill>
        <a:ln w="25400" cap="flat" cmpd="sng" algn="ctr">
          <a:solidFill>
            <a:srgbClr val="00761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Tw Cen MT" panose="020B0602020104020603" pitchFamily="34" charset="-18"/>
            </a:rPr>
            <a:t>Energii elektrycznej</a:t>
          </a:r>
        </a:p>
      </dsp:txBody>
      <dsp:txXfrm>
        <a:off x="193651" y="54697"/>
        <a:ext cx="1424485" cy="969779"/>
      </dsp:txXfrm>
    </dsp:sp>
    <dsp:sp modelId="{EACE93C9-4F39-4135-994E-35A8B2862BB0}">
      <dsp:nvSpPr>
        <dsp:cNvPr id="0" name=""/>
        <dsp:cNvSpPr/>
      </dsp:nvSpPr>
      <dsp:spPr>
        <a:xfrm rot="5400000">
          <a:off x="4651830" y="-1743084"/>
          <a:ext cx="859764" cy="6822224"/>
        </a:xfrm>
        <a:prstGeom prst="round2SameRect">
          <a:avLst/>
        </a:prstGeom>
        <a:noFill/>
        <a:ln w="25400" cap="flat" cmpd="sng" algn="ctr">
          <a:solidFill>
            <a:srgbClr val="00761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>
              <a:latin typeface="Tw Cen MT" panose="020B0602020104020603" pitchFamily="34" charset="-18"/>
            </a:rPr>
            <a:t>łączna moc osiągalna cieplna nie przekracza 30 MW</a:t>
          </a:r>
        </a:p>
      </dsp:txBody>
      <dsp:txXfrm rot="-5400000">
        <a:off x="1670600" y="1280116"/>
        <a:ext cx="6780254" cy="775824"/>
      </dsp:txXfrm>
    </dsp:sp>
    <dsp:sp modelId="{3F060094-838D-4107-95F7-31F97AE05FCD}">
      <dsp:nvSpPr>
        <dsp:cNvPr id="0" name=""/>
        <dsp:cNvSpPr/>
      </dsp:nvSpPr>
      <dsp:spPr>
        <a:xfrm>
          <a:off x="141188" y="1130675"/>
          <a:ext cx="1529411" cy="1074705"/>
        </a:xfrm>
        <a:prstGeom prst="roundRect">
          <a:avLst/>
        </a:prstGeom>
        <a:solidFill>
          <a:srgbClr val="007614"/>
        </a:solidFill>
        <a:ln w="25400" cap="flat" cmpd="sng" algn="ctr">
          <a:solidFill>
            <a:srgbClr val="00761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Tw Cen MT" panose="020B0602020104020603" pitchFamily="34" charset="-18"/>
            </a:rPr>
            <a:t>Ciepła</a:t>
          </a:r>
        </a:p>
      </dsp:txBody>
      <dsp:txXfrm>
        <a:off x="193651" y="1183138"/>
        <a:ext cx="1424485" cy="969779"/>
      </dsp:txXfrm>
    </dsp:sp>
    <dsp:sp modelId="{1282D3FD-0F5B-49EE-99CF-2D4F7D86F1B3}">
      <dsp:nvSpPr>
        <dsp:cNvPr id="0" name=""/>
        <dsp:cNvSpPr/>
      </dsp:nvSpPr>
      <dsp:spPr>
        <a:xfrm rot="5400000">
          <a:off x="4651830" y="-614644"/>
          <a:ext cx="859764" cy="6822224"/>
        </a:xfrm>
        <a:prstGeom prst="round2SameRect">
          <a:avLst/>
        </a:prstGeom>
        <a:noFill/>
        <a:ln w="25400" cap="flat" cmpd="sng" algn="ctr">
          <a:solidFill>
            <a:srgbClr val="00761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>
              <a:latin typeface="Tw Cen MT" panose="020B0602020104020603" pitchFamily="34" charset="-18"/>
            </a:rPr>
            <a:t>roczna wydajność wszystkich instalacji nie przekracza </a:t>
          </a:r>
          <a:br>
            <a:rPr lang="pl-PL" sz="2000" kern="1200" dirty="0">
              <a:latin typeface="Tw Cen MT" panose="020B0602020104020603" pitchFamily="34" charset="-18"/>
            </a:rPr>
          </a:br>
          <a:r>
            <a:rPr lang="pl-PL" sz="2000" kern="1200" dirty="0">
              <a:latin typeface="Tw Cen MT" panose="020B0602020104020603" pitchFamily="34" charset="-18"/>
            </a:rPr>
            <a:t>40 mln m</a:t>
          </a:r>
          <a:r>
            <a:rPr lang="pl-PL" sz="2000" kern="1200" baseline="30000" dirty="0">
              <a:latin typeface="Tw Cen MT" panose="020B0602020104020603" pitchFamily="34" charset="-18"/>
            </a:rPr>
            <a:t>3</a:t>
          </a:r>
          <a:endParaRPr lang="pl-PL" sz="2000" kern="1200" dirty="0">
            <a:latin typeface="Tw Cen MT" panose="020B0602020104020603" pitchFamily="34" charset="-18"/>
          </a:endParaRPr>
        </a:p>
      </dsp:txBody>
      <dsp:txXfrm rot="-5400000">
        <a:off x="1670600" y="2408556"/>
        <a:ext cx="6780254" cy="775824"/>
      </dsp:txXfrm>
    </dsp:sp>
    <dsp:sp modelId="{1EF16F94-2579-4C17-A585-E82B7C26BF86}">
      <dsp:nvSpPr>
        <dsp:cNvPr id="0" name=""/>
        <dsp:cNvSpPr/>
      </dsp:nvSpPr>
      <dsp:spPr>
        <a:xfrm>
          <a:off x="141188" y="2259115"/>
          <a:ext cx="1529411" cy="1074705"/>
        </a:xfrm>
        <a:prstGeom prst="roundRect">
          <a:avLst/>
        </a:prstGeom>
        <a:solidFill>
          <a:srgbClr val="007614"/>
        </a:solidFill>
        <a:ln w="25400" cap="flat" cmpd="sng" algn="ctr">
          <a:solidFill>
            <a:srgbClr val="00761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Tw Cen MT" panose="020B0602020104020603" pitchFamily="34" charset="-18"/>
            </a:rPr>
            <a:t>Biogazu / biogazu rolniczego</a:t>
          </a:r>
        </a:p>
      </dsp:txBody>
      <dsp:txXfrm>
        <a:off x="193651" y="2311578"/>
        <a:ext cx="1424485" cy="969779"/>
      </dsp:txXfrm>
    </dsp:sp>
    <dsp:sp modelId="{EF7C9C89-CBFD-49BD-BB4C-F0EF53260F3C}">
      <dsp:nvSpPr>
        <dsp:cNvPr id="0" name=""/>
        <dsp:cNvSpPr/>
      </dsp:nvSpPr>
      <dsp:spPr>
        <a:xfrm rot="5400000">
          <a:off x="4651830" y="513796"/>
          <a:ext cx="859764" cy="6822224"/>
        </a:xfrm>
        <a:prstGeom prst="round2SameRect">
          <a:avLst/>
        </a:prstGeom>
        <a:noFill/>
        <a:ln w="25400" cap="flat" cmpd="sng" algn="ctr">
          <a:solidFill>
            <a:srgbClr val="00761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>
              <a:latin typeface="Tw Cen MT" panose="020B0602020104020603" pitchFamily="34" charset="-18"/>
            </a:rPr>
            <a:t>roczna wydajność wszystkich instalacji nie przekracza </a:t>
          </a:r>
          <a:br>
            <a:rPr lang="pl-PL" sz="2000" kern="1200" dirty="0">
              <a:latin typeface="Tw Cen MT" panose="020B0602020104020603" pitchFamily="34" charset="-18"/>
            </a:rPr>
          </a:br>
          <a:r>
            <a:rPr lang="pl-PL" sz="2000" kern="1200" dirty="0">
              <a:latin typeface="Tw Cen MT" panose="020B0602020104020603" pitchFamily="34" charset="-18"/>
            </a:rPr>
            <a:t>20 mln m</a:t>
          </a:r>
          <a:r>
            <a:rPr lang="pl-PL" sz="2000" kern="1200" baseline="30000" dirty="0">
              <a:latin typeface="Tw Cen MT" panose="020B0602020104020603" pitchFamily="34" charset="-18"/>
            </a:rPr>
            <a:t>3</a:t>
          </a:r>
        </a:p>
      </dsp:txBody>
      <dsp:txXfrm rot="-5400000">
        <a:off x="1670600" y="3536996"/>
        <a:ext cx="6780254" cy="775824"/>
      </dsp:txXfrm>
    </dsp:sp>
    <dsp:sp modelId="{CD34647A-405A-4D45-B5C2-79170832D84A}">
      <dsp:nvSpPr>
        <dsp:cNvPr id="0" name=""/>
        <dsp:cNvSpPr/>
      </dsp:nvSpPr>
      <dsp:spPr>
        <a:xfrm>
          <a:off x="141188" y="3387556"/>
          <a:ext cx="1529411" cy="1074705"/>
        </a:xfrm>
        <a:prstGeom prst="roundRect">
          <a:avLst/>
        </a:prstGeom>
        <a:solidFill>
          <a:srgbClr val="007614"/>
        </a:solidFill>
        <a:ln w="25400" cap="flat" cmpd="sng" algn="ctr">
          <a:solidFill>
            <a:srgbClr val="00761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 err="1">
              <a:latin typeface="Tw Cen MT" panose="020B0602020104020603" pitchFamily="34" charset="-18"/>
            </a:rPr>
            <a:t>Biometanu</a:t>
          </a:r>
          <a:endParaRPr lang="pl-PL" sz="2000" kern="1200" dirty="0">
            <a:latin typeface="Tw Cen MT" panose="020B0602020104020603" pitchFamily="34" charset="-18"/>
          </a:endParaRPr>
        </a:p>
      </dsp:txBody>
      <dsp:txXfrm>
        <a:off x="193651" y="3440019"/>
        <a:ext cx="1424485" cy="969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5E2DE-A1AA-49EE-AEDD-07DC8CB986B6}" type="datetimeFigureOut">
              <a:rPr lang="pl-PL" smtClean="0"/>
              <a:pPr/>
              <a:t>09.12.2025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473BE-6540-4BBD-AE33-24C847369D1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92663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16CDD-82ED-426B-A558-CF9D51A95750}" type="datetimeFigureOut">
              <a:rPr lang="pl-PL" smtClean="0"/>
              <a:pPr/>
              <a:t>09.12.2025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95B42-47D4-4A1C-8DDD-3EE2087E5E2D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04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95B42-47D4-4A1C-8DDD-3EE2087E5E2D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972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286" y="1127389"/>
            <a:ext cx="2249429" cy="1365507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23852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010011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455357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az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sp>
        <p:nvSpPr>
          <p:cNvPr id="12" name="Tytuł 1"/>
          <p:cNvSpPr>
            <a:spLocks noGrp="1"/>
          </p:cNvSpPr>
          <p:nvPr>
            <p:ph type="ctrTitle" hasCustomPrompt="1"/>
          </p:nvPr>
        </p:nvSpPr>
        <p:spPr>
          <a:xfrm>
            <a:off x="685800" y="2492896"/>
            <a:ext cx="7772400" cy="1368152"/>
          </a:xfrm>
        </p:spPr>
        <p:txBody>
          <a:bodyPr>
            <a:normAutofit/>
          </a:bodyPr>
          <a:lstStyle>
            <a:lvl1pPr algn="ctr">
              <a:defRPr/>
            </a:lvl1pPr>
          </a:lstStyle>
          <a:p>
            <a:r>
              <a:rPr lang="pl-PL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TYTUŁ PREZENTACJI</a:t>
            </a:r>
          </a:p>
        </p:txBody>
      </p:sp>
      <p:sp>
        <p:nvSpPr>
          <p:cNvPr id="1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941168"/>
            <a:ext cx="6400800" cy="1224136"/>
          </a:xfrm>
        </p:spPr>
        <p:txBody>
          <a:bodyPr>
            <a:normAutofit fontScale="92500" lnSpcReduction="1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IMIĘ I NAZWISKO AUTORA</a:t>
            </a: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Miasto, data</a:t>
            </a: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286" y="1127389"/>
            <a:ext cx="2249429" cy="1365507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510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114" y="1556792"/>
            <a:ext cx="3096000" cy="1879415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2483768" y="4437112"/>
            <a:ext cx="432048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infolinia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www.kowr.gov.pl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0616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az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sp>
        <p:nvSpPr>
          <p:cNvPr id="12" name="Tytuł 1"/>
          <p:cNvSpPr>
            <a:spLocks noGrp="1"/>
          </p:cNvSpPr>
          <p:nvPr>
            <p:ph type="ctrTitle" hasCustomPrompt="1"/>
          </p:nvPr>
        </p:nvSpPr>
        <p:spPr>
          <a:xfrm>
            <a:off x="685800" y="2492896"/>
            <a:ext cx="7772400" cy="1368152"/>
          </a:xfrm>
        </p:spPr>
        <p:txBody>
          <a:bodyPr>
            <a:normAutofit/>
          </a:bodyPr>
          <a:lstStyle>
            <a:lvl1pPr algn="ctr">
              <a:defRPr/>
            </a:lvl1pPr>
          </a:lstStyle>
          <a:p>
            <a:r>
              <a:rPr lang="pl-PL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TYTUŁ PREZENTACJI</a:t>
            </a:r>
          </a:p>
        </p:txBody>
      </p:sp>
      <p:sp>
        <p:nvSpPr>
          <p:cNvPr id="1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941168"/>
            <a:ext cx="6400800" cy="1224136"/>
          </a:xfrm>
        </p:spPr>
        <p:txBody>
          <a:bodyPr>
            <a:normAutofit fontScale="92500" lnSpcReduction="1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IMIĘ I NAZWISKO AUTORA</a:t>
            </a: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Miasto, data</a:t>
            </a:r>
          </a:p>
          <a:p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286" y="1127389"/>
            <a:ext cx="2249429" cy="1365507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57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114" y="1556792"/>
            <a:ext cx="3096000" cy="1879415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2483768" y="4437112"/>
            <a:ext cx="432048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infolinia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www.kowr.gov.pl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3132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929739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3715568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7696019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03666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88064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469995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68263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9796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9796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9796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32034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813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4570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3155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73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062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710196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F02D-730C-47CF-A88D-A8989934DA30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2672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0F02D-730C-47CF-A88D-A8989934DA30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8FE89-EAFD-46A7-84E2-17435BFDB8F1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1"/>
          <p:cNvSpPr txBox="1">
            <a:spLocks/>
          </p:cNvSpPr>
          <p:nvPr userDrawn="1"/>
        </p:nvSpPr>
        <p:spPr>
          <a:xfrm>
            <a:off x="457200" y="274638"/>
            <a:ext cx="8229600" cy="86015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3000" dirty="0"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Symbol zastępczy zawartości 2"/>
          <p:cNvSpPr txBox="1">
            <a:spLocks/>
          </p:cNvSpPr>
          <p:nvPr userDrawn="1"/>
        </p:nvSpPr>
        <p:spPr>
          <a:xfrm>
            <a:off x="457200" y="1916832"/>
            <a:ext cx="8229600" cy="38164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2600" dirty="0">
              <a:latin typeface="Tw Cen MT" panose="020B0602020104020603" pitchFamily="34" charset="-18"/>
            </a:endParaRPr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6237312"/>
            <a:ext cx="8478478" cy="504056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94616"/>
            <a:ext cx="1440000" cy="87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165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49" r:id="rId12"/>
    <p:sldLayoutId id="2147483658" r:id="rId13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 userDrawn="1"/>
        </p:nvSpPr>
        <p:spPr>
          <a:xfrm>
            <a:off x="457200" y="274638"/>
            <a:ext cx="8229600" cy="86015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3000" dirty="0"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ymbol zastępczy zawartości 2"/>
          <p:cNvSpPr txBox="1">
            <a:spLocks/>
          </p:cNvSpPr>
          <p:nvPr userDrawn="1"/>
        </p:nvSpPr>
        <p:spPr>
          <a:xfrm>
            <a:off x="457200" y="1916832"/>
            <a:ext cx="8229600" cy="38164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2600" dirty="0">
              <a:latin typeface="Tw Cen MT" panose="020B0602020104020603" pitchFamily="34" charset="-18"/>
            </a:endParaRPr>
          </a:p>
        </p:txBody>
      </p:sp>
      <p:pic>
        <p:nvPicPr>
          <p:cNvPr id="11" name="Obraz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6237312"/>
            <a:ext cx="8478478" cy="504056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94616"/>
            <a:ext cx="1440000" cy="874144"/>
          </a:xfrm>
          <a:prstGeom prst="rect">
            <a:avLst/>
          </a:prstGeom>
        </p:spPr>
      </p:pic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466570" y="116632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TYTUŁ SLAJDU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z="2000" dirty="0"/>
              <a:t>Tekst prezentacji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2309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txStyles>
    <p:titleStyle>
      <a:lvl1pPr algn="r" defTabSz="914400" rtl="0" eaLnBrk="1" latinLnBrk="0" hangingPunct="1">
        <a:lnSpc>
          <a:spcPct val="150000"/>
        </a:lnSpc>
        <a:spcBef>
          <a:spcPct val="0"/>
        </a:spcBef>
        <a:buNone/>
        <a:defRPr sz="3000" kern="1200" baseline="0">
          <a:solidFill>
            <a:schemeClr val="tx1"/>
          </a:solidFill>
          <a:latin typeface="Tw Cen MT" panose="020B0602020104020603" pitchFamily="34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503548" y="2708920"/>
            <a:ext cx="8064896" cy="2016224"/>
          </a:xfrm>
        </p:spPr>
        <p:txBody>
          <a:bodyPr>
            <a:normAutofit/>
          </a:bodyPr>
          <a:lstStyle/>
          <a:p>
            <a:pPr algn="ctr"/>
            <a:r>
              <a:rPr lang="pl-PL" sz="3000" b="1" dirty="0">
                <a:latin typeface="Tw Cen MT" panose="020B0602020104020603" pitchFamily="34" charset="-18"/>
              </a:rPr>
              <a:t>Jak uzyskać wpis do wykazu </a:t>
            </a:r>
            <a:br>
              <a:rPr lang="pl-PL" sz="3000" b="1" dirty="0">
                <a:latin typeface="Tw Cen MT" panose="020B0602020104020603" pitchFamily="34" charset="-18"/>
              </a:rPr>
            </a:br>
            <a:r>
              <a:rPr lang="pl-PL" sz="3000" b="1" dirty="0">
                <a:latin typeface="Tw Cen MT" panose="020B0602020104020603" pitchFamily="34" charset="-18"/>
              </a:rPr>
              <a:t>spółdzielni energetycznych?</a:t>
            </a:r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>
          <a:xfrm>
            <a:off x="899592" y="5013176"/>
            <a:ext cx="7272808" cy="936104"/>
          </a:xfrm>
        </p:spPr>
        <p:txBody>
          <a:bodyPr>
            <a:normAutofit fontScale="92500" lnSpcReduction="20000"/>
          </a:bodyPr>
          <a:lstStyle/>
          <a:p>
            <a:r>
              <a:rPr lang="pl-PL" sz="2200" b="1" dirty="0">
                <a:latin typeface="Tw Cen MT" panose="020B0602020104020603" pitchFamily="34" charset="-18"/>
                <a:cs typeface="Arial" panose="020B0604020202020204" pitchFamily="34" charset="0"/>
              </a:rPr>
              <a:t>Wojciech Rylski</a:t>
            </a:r>
          </a:p>
          <a:p>
            <a:r>
              <a:rPr lang="pl-PL" sz="2200" dirty="0">
                <a:latin typeface="Tw Cen MT" panose="020B0602020104020603" pitchFamily="34" charset="-18"/>
                <a:cs typeface="Arial" panose="020B0604020202020204" pitchFamily="34" charset="0"/>
              </a:rPr>
              <a:t>Kierownik Wydziału Monitorowania Rynku OZE</a:t>
            </a:r>
          </a:p>
          <a:p>
            <a:r>
              <a:rPr lang="pl-PL" sz="2200" dirty="0">
                <a:latin typeface="Tw Cen MT" panose="020B0602020104020603" pitchFamily="34" charset="-18"/>
                <a:cs typeface="Arial" panose="020B0604020202020204" pitchFamily="34" charset="0"/>
              </a:rPr>
              <a:t>Departament Innowacji KOWR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60639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700" dirty="0"/>
              <a:t>Załączniki do wniosku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484784"/>
            <a:ext cx="4824536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200" dirty="0"/>
              <a:t>Do wniosku dołącza się: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b="1" dirty="0">
                <a:solidFill>
                  <a:srgbClr val="0D7E34"/>
                </a:solidFill>
              </a:rPr>
              <a:t>oświadczenie</a:t>
            </a:r>
            <a:r>
              <a:rPr lang="pl-PL" sz="2200" dirty="0"/>
              <a:t>, że:</a:t>
            </a:r>
          </a:p>
          <a:p>
            <a:pPr marL="447675" indent="-273050">
              <a:buFont typeface="+mj-lt"/>
              <a:buAutoNum type="arabicParenR"/>
            </a:pPr>
            <a:r>
              <a:rPr lang="pl-PL" sz="2200" dirty="0"/>
              <a:t>dane zawarte we wniosku są kompletne </a:t>
            </a:r>
            <a:br>
              <a:rPr lang="pl-PL" sz="2200" dirty="0"/>
            </a:br>
            <a:r>
              <a:rPr lang="pl-PL" sz="2200" dirty="0"/>
              <a:t>i zgodne z prawdą;</a:t>
            </a:r>
          </a:p>
          <a:p>
            <a:pPr marL="447675" indent="-273050">
              <a:buFont typeface="+mj-lt"/>
              <a:buAutoNum type="arabicParenR"/>
            </a:pPr>
            <a:r>
              <a:rPr lang="pl-PL" sz="2200" dirty="0"/>
              <a:t>znane są Zarządowi spółdzielni </a:t>
            </a:r>
            <a:br>
              <a:rPr lang="pl-PL" sz="2200" dirty="0"/>
            </a:br>
            <a:r>
              <a:rPr lang="pl-PL" sz="2200" dirty="0"/>
              <a:t>i spółdzielnia spełnia warunki, o których mowa w ustawie OZE;</a:t>
            </a:r>
          </a:p>
          <a:p>
            <a:pPr marL="447675" indent="-273050">
              <a:buFont typeface="+mj-lt"/>
              <a:buAutoNum type="arabicParenR"/>
            </a:pPr>
            <a:r>
              <a:rPr lang="pl-PL" sz="2200" dirty="0"/>
              <a:t>Zarząd zobowiązuje się do wytwarzania energii w instalacjach OZE, obrotu nią lub jej magazynowania, wyłącznie na rzecz spółdzielni energetycznej oraz jej członków.”,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b="1" dirty="0">
                <a:solidFill>
                  <a:srgbClr val="0D7E34"/>
                </a:solidFill>
              </a:rPr>
              <a:t>statut spółdzielni</a:t>
            </a:r>
            <a:r>
              <a:rPr lang="pl-PL" sz="2200" dirty="0"/>
              <a:t>, o którym mowa </a:t>
            </a:r>
            <a:br>
              <a:rPr lang="pl-PL" sz="2200" dirty="0"/>
            </a:br>
            <a:r>
              <a:rPr lang="pl-PL" sz="2200" dirty="0"/>
              <a:t>w przepisach ustawy z dnia 16 września 1982 r. - Prawo spółdzielcze lub ustawy </a:t>
            </a:r>
            <a:br>
              <a:rPr lang="pl-PL" sz="2200" dirty="0"/>
            </a:br>
            <a:r>
              <a:rPr lang="pl-PL" sz="2200" dirty="0"/>
              <a:t>z dnia 4 października 2018 r. </a:t>
            </a:r>
            <a:br>
              <a:rPr lang="pl-PL" sz="2200" dirty="0"/>
            </a:br>
            <a:r>
              <a:rPr lang="pl-PL" sz="2200" dirty="0"/>
              <a:t>o spółdzielniach rolników.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2240" y="3398410"/>
            <a:ext cx="2243867" cy="2861445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064" y="1417638"/>
            <a:ext cx="2160240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04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6779096" cy="9250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700" dirty="0"/>
              <a:t>Rejestracja w KOWR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47225" y="1412776"/>
            <a:ext cx="6226292" cy="936104"/>
          </a:xfrm>
        </p:spPr>
        <p:txBody>
          <a:bodyPr>
            <a:noAutofit/>
          </a:bodyPr>
          <a:lstStyle/>
          <a:p>
            <a:pPr marL="0" lvl="0" indent="0" algn="ctr">
              <a:spcAft>
                <a:spcPts val="600"/>
              </a:spcAft>
              <a:buNone/>
            </a:pPr>
            <a:r>
              <a:rPr lang="pl-PL" b="1" dirty="0"/>
              <a:t>Wniosek</a:t>
            </a:r>
            <a:r>
              <a:rPr lang="pl-PL" dirty="0"/>
              <a:t> o zamieszczenie danych spółdzielni w wykazie spółdzielni energetycznych </a:t>
            </a:r>
            <a:r>
              <a:rPr lang="pl-PL" b="1" dirty="0"/>
              <a:t>wraz z załącznikami </a:t>
            </a:r>
            <a:r>
              <a:rPr lang="pl-PL" dirty="0"/>
              <a:t>(oświadczeniem i statutem)</a:t>
            </a:r>
            <a:endParaRPr lang="pl-PL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2743437" y="2858137"/>
            <a:ext cx="3672408" cy="954107"/>
          </a:xfrm>
          <a:prstGeom prst="rect">
            <a:avLst/>
          </a:prstGeom>
          <a:noFill/>
          <a:ln>
            <a:solidFill>
              <a:srgbClr val="00761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761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Dyrektor Generalny KOWR</a:t>
            </a:r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45654" y="4376718"/>
            <a:ext cx="2803140" cy="1728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srgbClr val="00761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Wzywa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00761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 do uzupełniania wniosku w terminie 7 dni od dnia doręczenia wezwania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wraz z pouczeniem,  że nieuzupełnienie wniosku spowoduje jego pozostawienie bez rozpoznania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2998567" y="4388896"/>
            <a:ext cx="3142878" cy="1728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srgbClr val="00761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Odmawia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00761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,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w drodze decyzji,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00761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 zamieszczenia danych spółdzielni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w wykazie spółdzielni energetycznych, w przypadku gdy spółdzielnia nie spełnia warunków, o których mowa w art. 38e ustawy OZE</a:t>
            </a:r>
          </a:p>
        </p:txBody>
      </p:sp>
      <p:sp>
        <p:nvSpPr>
          <p:cNvPr id="14" name="Symbol zastępczy zawartości 2"/>
          <p:cNvSpPr txBox="1">
            <a:spLocks/>
          </p:cNvSpPr>
          <p:nvPr/>
        </p:nvSpPr>
        <p:spPr>
          <a:xfrm>
            <a:off x="6310536" y="4365104"/>
            <a:ext cx="2725960" cy="1728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srgbClr val="00761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Zamieszcza dane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00761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 spółdzielni energetycznej w wykazie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spółdzielni energetycznych oraz wydaje zaświadczenie potwierdzające dokonanie </a:t>
            </a:r>
            <a:b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</a:b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ww. czynności</a:t>
            </a:r>
          </a:p>
        </p:txBody>
      </p:sp>
      <p:cxnSp>
        <p:nvCxnSpPr>
          <p:cNvPr id="24" name="Łącznik łamany 23"/>
          <p:cNvCxnSpPr>
            <a:stCxn id="4" idx="1"/>
            <a:endCxn id="7" idx="0"/>
          </p:cNvCxnSpPr>
          <p:nvPr/>
        </p:nvCxnSpPr>
        <p:spPr>
          <a:xfrm rot="10800000" flipV="1">
            <a:off x="1447225" y="3335190"/>
            <a:ext cx="1296213" cy="1041527"/>
          </a:xfrm>
          <a:prstGeom prst="bentConnector2">
            <a:avLst/>
          </a:prstGeom>
          <a:ln w="25400">
            <a:solidFill>
              <a:srgbClr val="0076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łamany 25"/>
          <p:cNvCxnSpPr>
            <a:stCxn id="4" idx="3"/>
            <a:endCxn id="14" idx="0"/>
          </p:cNvCxnSpPr>
          <p:nvPr/>
        </p:nvCxnSpPr>
        <p:spPr>
          <a:xfrm>
            <a:off x="6415845" y="3335191"/>
            <a:ext cx="1257671" cy="1029913"/>
          </a:xfrm>
          <a:prstGeom prst="bentConnector2">
            <a:avLst/>
          </a:prstGeom>
          <a:ln w="25400">
            <a:solidFill>
              <a:srgbClr val="0076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/>
          <p:cNvCxnSpPr>
            <a:stCxn id="4" idx="2"/>
            <a:endCxn id="8" idx="0"/>
          </p:cNvCxnSpPr>
          <p:nvPr/>
        </p:nvCxnSpPr>
        <p:spPr>
          <a:xfrm flipH="1">
            <a:off x="4570006" y="3812244"/>
            <a:ext cx="9635" cy="576652"/>
          </a:xfrm>
          <a:prstGeom prst="straightConnector1">
            <a:avLst/>
          </a:prstGeom>
          <a:ln w="25400">
            <a:solidFill>
              <a:srgbClr val="0076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e tekstowe 28"/>
          <p:cNvSpPr txBox="1"/>
          <p:nvPr/>
        </p:nvSpPr>
        <p:spPr>
          <a:xfrm>
            <a:off x="1265734" y="3110771"/>
            <a:ext cx="15830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38g ust. 6 ustawy OZE</a:t>
            </a:r>
          </a:p>
        </p:txBody>
      </p:sp>
      <p:sp>
        <p:nvSpPr>
          <p:cNvPr id="30" name="pole tekstowe 29"/>
          <p:cNvSpPr txBox="1"/>
          <p:nvPr/>
        </p:nvSpPr>
        <p:spPr>
          <a:xfrm>
            <a:off x="4067944" y="3967270"/>
            <a:ext cx="12909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38k ustawy OZE</a:t>
            </a:r>
          </a:p>
        </p:txBody>
      </p:sp>
      <p:sp>
        <p:nvSpPr>
          <p:cNvPr id="41" name="pole tekstowe 40"/>
          <p:cNvSpPr txBox="1"/>
          <p:nvPr/>
        </p:nvSpPr>
        <p:spPr>
          <a:xfrm>
            <a:off x="6449381" y="3110771"/>
            <a:ext cx="15429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38j ust. 1 ustawy OZE</a:t>
            </a:r>
          </a:p>
        </p:txBody>
      </p:sp>
      <p:cxnSp>
        <p:nvCxnSpPr>
          <p:cNvPr id="52" name="Łącznik prosty ze strzałką 51"/>
          <p:cNvCxnSpPr/>
          <p:nvPr/>
        </p:nvCxnSpPr>
        <p:spPr>
          <a:xfrm>
            <a:off x="4572000" y="2340000"/>
            <a:ext cx="19270" cy="514458"/>
          </a:xfrm>
          <a:prstGeom prst="straightConnector1">
            <a:avLst/>
          </a:prstGeom>
          <a:ln w="38100">
            <a:solidFill>
              <a:srgbClr val="0D7E3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092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txBody>
          <a:bodyPr>
            <a:normAutofit/>
          </a:bodyPr>
          <a:lstStyle/>
          <a:p>
            <a:r>
              <a:rPr lang="pl-PL" sz="2700" dirty="0"/>
              <a:t>Spółdzielnia energetyczna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44824"/>
            <a:ext cx="8291264" cy="489654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2200" dirty="0"/>
              <a:t>Aktualnie w wykazie znajduje się </a:t>
            </a:r>
            <a:r>
              <a:rPr lang="pl-PL" sz="2200" dirty="0">
                <a:solidFill>
                  <a:srgbClr val="007614"/>
                </a:solidFill>
              </a:rPr>
              <a:t>299 spółdzielni energetycznych*</a:t>
            </a:r>
            <a:r>
              <a:rPr lang="pl-PL" sz="2200" dirty="0"/>
              <a:t>, zrzeszających łącznie </a:t>
            </a:r>
            <a:r>
              <a:rPr lang="pl-PL" sz="2200" b="1" dirty="0"/>
              <a:t>818 członków</a:t>
            </a:r>
            <a:r>
              <a:rPr lang="pl-PL" sz="2200" dirty="0"/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2200" b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pl-PL" sz="2200" dirty="0"/>
              <a:t>Wszystkie spółdzielnie energetyczne prowadzą działalność </a:t>
            </a:r>
            <a:br>
              <a:rPr lang="pl-PL" sz="2200" dirty="0"/>
            </a:br>
            <a:r>
              <a:rPr lang="pl-PL" sz="2200" dirty="0"/>
              <a:t>w zakresie wytwarzania energii elektrycznej.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2200" dirty="0"/>
          </a:p>
          <a:p>
            <a:pPr marL="0" indent="0">
              <a:spcBef>
                <a:spcPts val="0"/>
              </a:spcBef>
              <a:buNone/>
              <a:tabLst>
                <a:tab pos="179388" algn="l"/>
              </a:tabLst>
            </a:pPr>
            <a:r>
              <a:rPr lang="pl-PL" sz="2200" dirty="0"/>
              <a:t>Do spółdzielni energetycznych należy łącznie </a:t>
            </a:r>
            <a:r>
              <a:rPr lang="pl-PL" sz="2200" b="1" dirty="0"/>
              <a:t>1381 instalacji OZE</a:t>
            </a:r>
            <a:r>
              <a:rPr lang="pl-PL" sz="2200" dirty="0"/>
              <a:t>:</a:t>
            </a:r>
          </a:p>
          <a:p>
            <a:pPr marL="627063" indent="-268288">
              <a:spcBef>
                <a:spcPts val="0"/>
              </a:spcBef>
            </a:pPr>
            <a:r>
              <a:rPr lang="pl-PL" b="1" dirty="0"/>
              <a:t>1362 instalacji fotowoltaicznych</a:t>
            </a:r>
            <a:r>
              <a:rPr lang="pl-PL" dirty="0"/>
              <a:t> o łącznej mocy </a:t>
            </a:r>
            <a:r>
              <a:rPr lang="pl-PL" b="1" dirty="0"/>
              <a:t>224,0 </a:t>
            </a:r>
            <a:r>
              <a:rPr lang="pl-PL" b="1" dirty="0" err="1"/>
              <a:t>MW</a:t>
            </a:r>
            <a:r>
              <a:rPr lang="pl-PL" b="1" baseline="-25000" dirty="0" err="1"/>
              <a:t>e</a:t>
            </a:r>
            <a:r>
              <a:rPr lang="pl-PL" b="1" dirty="0"/>
              <a:t>,</a:t>
            </a:r>
            <a:endParaRPr lang="pl-PL" dirty="0"/>
          </a:p>
          <a:p>
            <a:pPr marL="627063" indent="-268288">
              <a:spcBef>
                <a:spcPts val="0"/>
              </a:spcBef>
            </a:pPr>
            <a:r>
              <a:rPr lang="pl-PL" b="1" dirty="0"/>
              <a:t>14 elektrowni wiatrowych </a:t>
            </a:r>
            <a:r>
              <a:rPr lang="pl-PL" dirty="0"/>
              <a:t>o łącznej mocy </a:t>
            </a:r>
            <a:r>
              <a:rPr lang="pl-PL" b="1" dirty="0"/>
              <a:t>12,1 </a:t>
            </a:r>
            <a:r>
              <a:rPr lang="pl-PL" b="1" dirty="0" err="1"/>
              <a:t>MW</a:t>
            </a:r>
            <a:r>
              <a:rPr lang="pl-PL" b="1" baseline="-25000" dirty="0" err="1"/>
              <a:t>e</a:t>
            </a:r>
            <a:r>
              <a:rPr lang="pl-PL" b="1" dirty="0"/>
              <a:t>,</a:t>
            </a:r>
          </a:p>
          <a:p>
            <a:pPr marL="627063" indent="-268288">
              <a:spcBef>
                <a:spcPts val="0"/>
              </a:spcBef>
            </a:pPr>
            <a:r>
              <a:rPr lang="pl-PL" b="1" dirty="0"/>
              <a:t>4 biogazownie </a:t>
            </a:r>
            <a:r>
              <a:rPr lang="pl-PL" dirty="0"/>
              <a:t>o łącznej mocy </a:t>
            </a:r>
            <a:r>
              <a:rPr lang="pl-PL" b="1" dirty="0"/>
              <a:t>2,3 </a:t>
            </a:r>
            <a:r>
              <a:rPr lang="pl-PL" b="1" dirty="0" err="1"/>
              <a:t>MW</a:t>
            </a:r>
            <a:r>
              <a:rPr lang="pl-PL" b="1" baseline="-25000" dirty="0" err="1"/>
              <a:t>e</a:t>
            </a:r>
            <a:r>
              <a:rPr lang="pl-PL" b="1" dirty="0"/>
              <a:t>,</a:t>
            </a:r>
          </a:p>
          <a:p>
            <a:pPr marL="627063" indent="-268288">
              <a:spcBef>
                <a:spcPts val="0"/>
              </a:spcBef>
            </a:pPr>
            <a:r>
              <a:rPr lang="pl-PL" b="1" dirty="0"/>
              <a:t>agregaty ORC </a:t>
            </a:r>
            <a:r>
              <a:rPr lang="pl-PL" dirty="0"/>
              <a:t>wykorzystujące ciepło z kotłów na biomasę do produkcji energii elektrycznej</a:t>
            </a:r>
            <a:r>
              <a:rPr lang="pl-PL" b="1" dirty="0"/>
              <a:t> – 1 instalacja </a:t>
            </a:r>
            <a:r>
              <a:rPr lang="pl-PL" dirty="0"/>
              <a:t>o mocy </a:t>
            </a:r>
            <a:r>
              <a:rPr lang="pl-PL" b="1" dirty="0"/>
              <a:t>0,3 </a:t>
            </a:r>
            <a:r>
              <a:rPr lang="pl-PL" b="1" dirty="0" err="1"/>
              <a:t>MW</a:t>
            </a:r>
            <a:r>
              <a:rPr lang="pl-PL" b="1" baseline="-25000" dirty="0" err="1"/>
              <a:t>e</a:t>
            </a:r>
            <a:r>
              <a:rPr lang="pl-PL" b="1" dirty="0"/>
              <a:t>.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457200" y="6381328"/>
            <a:ext cx="31140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 dane wg stanu na dzień 05.12.2025 r.</a:t>
            </a:r>
          </a:p>
        </p:txBody>
      </p:sp>
    </p:spTree>
    <p:extLst>
      <p:ext uri="{BB962C8B-B14F-4D97-AF65-F5344CB8AC3E}">
        <p14:creationId xmlns:p14="http://schemas.microsoft.com/office/powerpoint/2010/main" val="2443228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4495" y="332561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700" dirty="0"/>
              <a:t>Spółdzielnie energetyczne w Polsce</a:t>
            </a:r>
            <a:br>
              <a:rPr lang="pl-PL" sz="2700" dirty="0"/>
            </a:br>
            <a:r>
              <a:rPr lang="pl-PL" sz="2000" dirty="0"/>
              <a:t>wg obszaru działalności</a:t>
            </a:r>
          </a:p>
        </p:txBody>
      </p:sp>
      <p:sp>
        <p:nvSpPr>
          <p:cNvPr id="181" name="pole tekstowe 180"/>
          <p:cNvSpPr txBox="1"/>
          <p:nvPr/>
        </p:nvSpPr>
        <p:spPr>
          <a:xfrm>
            <a:off x="457200" y="6381328"/>
            <a:ext cx="31140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 dane wg stanu na dzień </a:t>
            </a:r>
            <a:r>
              <a:rPr lang="pl-PL" sz="1100" dirty="0">
                <a:solidFill>
                  <a:prstClr val="black"/>
                </a:solidFill>
                <a:latin typeface="Calibri"/>
              </a:rPr>
              <a:t>05.12</a:t>
            </a: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.2025 r.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0E76191-2240-B28D-4111-D17A57E7C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2162" y="1556792"/>
            <a:ext cx="5977128" cy="438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772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txBody>
          <a:bodyPr>
            <a:normAutofit/>
          </a:bodyPr>
          <a:lstStyle/>
          <a:p>
            <a:r>
              <a:rPr lang="pl-PL" sz="2700" dirty="0"/>
              <a:t>Obowiązki spółdzielni energetycznych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200" dirty="0">
                <a:solidFill>
                  <a:srgbClr val="007614"/>
                </a:solidFill>
              </a:rPr>
              <a:t>Spółdzielnia energetyczna</a:t>
            </a:r>
            <a:r>
              <a:rPr lang="pl-PL" sz="2200" dirty="0"/>
              <a:t>, która uzyskała zatwierdzenie w wykazie spółdzielni energetycznych jest zobowiązana: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>
                <a:solidFill>
                  <a:srgbClr val="007614"/>
                </a:solidFill>
              </a:rPr>
              <a:t>prowadzić dokumentację </a:t>
            </a:r>
            <a:r>
              <a:rPr lang="pl-PL" sz="2200" dirty="0"/>
              <a:t>dotyczącą ilości energii (energii elektrycznej, biogazu, biogazu rolniczego, biometanu lub ciepła), wytworzonej i zużytej przez członków spółdzielni energetycznej,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>
                <a:solidFill>
                  <a:srgbClr val="007614"/>
                </a:solidFill>
              </a:rPr>
              <a:t>przekazywać</a:t>
            </a:r>
            <a:r>
              <a:rPr lang="pl-PL" sz="2200" dirty="0"/>
              <a:t> Dyrektorowi Generalnemu KOWR </a:t>
            </a:r>
            <a:r>
              <a:rPr lang="pl-PL" sz="2200" dirty="0">
                <a:solidFill>
                  <a:srgbClr val="007614"/>
                </a:solidFill>
              </a:rPr>
              <a:t>sprawozdania roczne</a:t>
            </a:r>
            <a:r>
              <a:rPr lang="pl-PL" sz="2200" dirty="0"/>
              <a:t> z prowadzonej działalności (</a:t>
            </a:r>
            <a:r>
              <a:rPr lang="pl-PL" sz="2200" i="1" dirty="0"/>
              <a:t>w terminie 60 dni od dnia zakończenia roku kalendarzowego</a:t>
            </a:r>
            <a:r>
              <a:rPr lang="pl-PL" sz="2200" dirty="0"/>
              <a:t>),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>
                <a:solidFill>
                  <a:srgbClr val="007614"/>
                </a:solidFill>
              </a:rPr>
              <a:t>dokonywać</a:t>
            </a:r>
            <a:r>
              <a:rPr lang="pl-PL" sz="2200" dirty="0"/>
              <a:t> </a:t>
            </a:r>
            <a:r>
              <a:rPr lang="pl-PL" sz="2200" dirty="0">
                <a:solidFill>
                  <a:srgbClr val="007614"/>
                </a:solidFill>
              </a:rPr>
              <a:t>aktualizacji danych </a:t>
            </a:r>
            <a:r>
              <a:rPr lang="pl-PL" sz="2200" dirty="0"/>
              <a:t>zawartych we wniosku </a:t>
            </a:r>
            <a:br>
              <a:rPr lang="pl-PL" sz="2200" dirty="0"/>
            </a:br>
            <a:r>
              <a:rPr lang="pl-PL" sz="2200" dirty="0"/>
              <a:t>o zmieszczeniu danych w wykazie spółdzielni energetycznej,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>
                <a:solidFill>
                  <a:srgbClr val="007614"/>
                </a:solidFill>
              </a:rPr>
              <a:t>poddawać się czynnościom kontrolnym</a:t>
            </a:r>
            <a:r>
              <a:rPr lang="pl-PL" sz="2200" dirty="0"/>
              <a:t>, przeprowadzanym przez KOWR.</a:t>
            </a:r>
          </a:p>
        </p:txBody>
      </p:sp>
    </p:spTree>
    <p:extLst>
      <p:ext uri="{BB962C8B-B14F-4D97-AF65-F5344CB8AC3E}">
        <p14:creationId xmlns:p14="http://schemas.microsoft.com/office/powerpoint/2010/main" val="1814142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3168352"/>
          </a:xfrm>
        </p:spPr>
        <p:txBody>
          <a:bodyPr>
            <a:normAutofit/>
          </a:bodyPr>
          <a:lstStyle/>
          <a:p>
            <a:r>
              <a:rPr lang="pl-PL" sz="3200" b="1" dirty="0"/>
              <a:t>Dziękuję za uwagę</a:t>
            </a:r>
          </a:p>
          <a:p>
            <a:endParaRPr lang="pl-PL" dirty="0"/>
          </a:p>
          <a:p>
            <a:r>
              <a:rPr lang="pl-PL" dirty="0"/>
              <a:t>Infolinia KOWR</a:t>
            </a:r>
          </a:p>
          <a:p>
            <a:r>
              <a:rPr lang="pl-PL" b="1" dirty="0"/>
              <a:t>tel. 22 376 76 76</a:t>
            </a:r>
          </a:p>
          <a:p>
            <a:endParaRPr lang="pl-PL" dirty="0"/>
          </a:p>
          <a:p>
            <a:r>
              <a:rPr lang="pl-PL" dirty="0"/>
              <a:t>Strona internetowa KOWR</a:t>
            </a:r>
          </a:p>
          <a:p>
            <a:r>
              <a:rPr lang="pl-PL" dirty="0"/>
              <a:t> </a:t>
            </a:r>
            <a:r>
              <a:rPr lang="pl-PL" b="1" dirty="0"/>
              <a:t>www.gov.pl/web/kowr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8840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l-PL" dirty="0"/>
              <a:t>Spółdzielnie energetyczne </a:t>
            </a:r>
            <a:br>
              <a:rPr lang="pl-PL" dirty="0"/>
            </a:br>
            <a:r>
              <a:rPr lang="pl-PL" dirty="0"/>
              <a:t>podstawy prawne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457200" y="1645840"/>
            <a:ext cx="8204448" cy="931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Ustawa z dnia 20 lutego 2015 r. </a:t>
            </a:r>
            <a:b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</a:b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o odnawialnych źródłach energii 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(Dz.U. z 2024 r. poz. 1361, z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późn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. zm.) </a:t>
            </a:r>
            <a:endParaRPr kumimoji="0" lang="pl-PL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-18"/>
              <a:ea typeface="+mn-ea"/>
              <a:cs typeface="+mn-cs"/>
            </a:endParaRPr>
          </a:p>
        </p:txBody>
      </p:sp>
      <p:sp>
        <p:nvSpPr>
          <p:cNvPr id="7" name="Strzałka w dół 6"/>
          <p:cNvSpPr/>
          <p:nvPr/>
        </p:nvSpPr>
        <p:spPr>
          <a:xfrm rot="16200000">
            <a:off x="3470630" y="3140968"/>
            <a:ext cx="1276654" cy="1656184"/>
          </a:xfrm>
          <a:prstGeom prst="downArrow">
            <a:avLst/>
          </a:prstGeom>
          <a:noFill/>
          <a:ln>
            <a:solidFill>
              <a:srgbClr val="0076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675" y="3506487"/>
            <a:ext cx="3250293" cy="92514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924944"/>
            <a:ext cx="1495601" cy="2088232"/>
          </a:xfrm>
          <a:prstGeom prst="rect">
            <a:avLst/>
          </a:prstGeom>
        </p:spPr>
      </p:pic>
      <p:sp>
        <p:nvSpPr>
          <p:cNvPr id="10" name="pole tekstowe 9"/>
          <p:cNvSpPr txBox="1"/>
          <p:nvPr/>
        </p:nvSpPr>
        <p:spPr>
          <a:xfrm>
            <a:off x="3280865" y="3799783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38c – 38o</a:t>
            </a:r>
          </a:p>
        </p:txBody>
      </p:sp>
      <p:sp>
        <p:nvSpPr>
          <p:cNvPr id="11" name="Symbol zastępczy zawartości 2"/>
          <p:cNvSpPr txBox="1">
            <a:spLocks/>
          </p:cNvSpPr>
          <p:nvPr/>
        </p:nvSpPr>
        <p:spPr>
          <a:xfrm>
            <a:off x="618801" y="5589240"/>
            <a:ext cx="8204448" cy="87140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Ustawa z dnia 16 września 1982 r.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Prawo spółdzielcze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(Dz. U. z 2024 r. poz. 593)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Ustawa z dnia 4 października 2018 r.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o spółdzielniach rolników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(Dz. U. z 2025 r. poz. 443)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Ustawa z dnia 10 kwietnia 1997 r.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Prawo energetyczne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(Dz. U. z 2024 r. poz. 266, z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późn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. zm.)</a:t>
            </a:r>
            <a:endParaRPr kumimoji="0" lang="pl-PL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-1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7740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pl-PL" sz="2700" dirty="0"/>
              <a:t>Definicja spółdzielni energetycznej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5880" y="1628800"/>
            <a:ext cx="8280920" cy="4536504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pl-PL" sz="2200" b="1" dirty="0">
                <a:solidFill>
                  <a:srgbClr val="0D7E34"/>
                </a:solidFill>
              </a:rPr>
              <a:t>Spółdzielnia energetyczna </a:t>
            </a:r>
            <a:r>
              <a:rPr lang="pl-PL" sz="2200" dirty="0"/>
              <a:t>– spółdzielnia w rozumieniu art. 1 § 1 ustawy – Prawo spółdzielcze albo spółdzielnia rolników w rozumieniu art. 4 ust. 1 ustawy o spółdzielniach rolników, których przedmiotem działalności jest:</a:t>
            </a:r>
          </a:p>
          <a:p>
            <a:pPr algn="just">
              <a:spcAft>
                <a:spcPts val="600"/>
              </a:spcAft>
            </a:pPr>
            <a:r>
              <a:rPr lang="pl-PL" sz="2200" b="1" dirty="0">
                <a:solidFill>
                  <a:srgbClr val="007614"/>
                </a:solidFill>
              </a:rPr>
              <a:t>wytwarzanie</a:t>
            </a:r>
            <a:r>
              <a:rPr lang="pl-PL" sz="2200" dirty="0"/>
              <a:t> energii elektrycznej lub biogazu, lub biogazu rolniczego, lub biometanu, lub ciepła w instalacjach odnawialnego źródła energii, </a:t>
            </a:r>
          </a:p>
          <a:p>
            <a:pPr algn="just">
              <a:spcAft>
                <a:spcPts val="600"/>
              </a:spcAft>
            </a:pPr>
            <a:r>
              <a:rPr lang="pl-PL" sz="2200" b="1" dirty="0">
                <a:solidFill>
                  <a:srgbClr val="007614"/>
                </a:solidFill>
              </a:rPr>
              <a:t>obrót</a:t>
            </a:r>
            <a:r>
              <a:rPr lang="pl-PL" sz="2200" b="1" dirty="0"/>
              <a:t> </a:t>
            </a:r>
            <a:r>
              <a:rPr lang="pl-PL" sz="2200" dirty="0"/>
              <a:t>nimi lub </a:t>
            </a:r>
          </a:p>
          <a:p>
            <a:pPr algn="just">
              <a:spcAft>
                <a:spcPts val="600"/>
              </a:spcAft>
            </a:pPr>
            <a:r>
              <a:rPr lang="pl-PL" sz="2200" dirty="0"/>
              <a:t>ich </a:t>
            </a:r>
            <a:r>
              <a:rPr lang="pl-PL" sz="2200" b="1" dirty="0">
                <a:solidFill>
                  <a:srgbClr val="007614"/>
                </a:solidFill>
              </a:rPr>
              <a:t>magazynowanie</a:t>
            </a:r>
            <a:r>
              <a:rPr lang="pl-PL" sz="2200" dirty="0"/>
              <a:t>,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200" dirty="0"/>
              <a:t>dokonywane w ramach działalności prowadzonej </a:t>
            </a:r>
            <a:r>
              <a:rPr lang="pl-PL" sz="2200" u="sng" dirty="0"/>
              <a:t>wyłącznie na rzecz tych spółdzielni oraz ich członków</a:t>
            </a:r>
            <a:r>
              <a:rPr lang="pl-PL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5122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07704" y="310294"/>
            <a:ext cx="6779096" cy="891833"/>
          </a:xfrm>
        </p:spPr>
        <p:txBody>
          <a:bodyPr>
            <a:normAutofit fontScale="90000"/>
          </a:bodyPr>
          <a:lstStyle/>
          <a:p>
            <a:r>
              <a:rPr lang="pl-PL" dirty="0"/>
              <a:t>Obszar działalności spółdzielni energetycznej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4100" y="3778804"/>
            <a:ext cx="2548180" cy="2520208"/>
          </a:xfrm>
          <a:prstGeom prst="rect">
            <a:avLst/>
          </a:prstGeom>
        </p:spPr>
      </p:pic>
      <p:sp>
        <p:nvSpPr>
          <p:cNvPr id="14" name="pole tekstowe 10"/>
          <p:cNvSpPr txBox="1"/>
          <p:nvPr/>
        </p:nvSpPr>
        <p:spPr>
          <a:xfrm>
            <a:off x="311250" y="1556792"/>
            <a:ext cx="4788024" cy="4119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Teren 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D7E3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gminy wiejskiej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0D7E3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lub 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D7E3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gminy miejsko-wiejskiej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Obszar 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D7E3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nie więcej niż 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007614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3 gmin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wiejskich lub miejsko-wiejskich bezpośrednio sąsiadujących ze sobą.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Obszar jednego operatora systemu dystrybucyjnego elektroenergetycznego, sieci dystrybucyjnej gazowej lub ciepłowniczej.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Jeden sprzedawca energii elektrycznej dla wszystkich członków spółdzielni energetycznej.</a:t>
            </a:r>
          </a:p>
        </p:txBody>
      </p:sp>
      <p:grpSp>
        <p:nvGrpSpPr>
          <p:cNvPr id="32" name="Grupa 31"/>
          <p:cNvGrpSpPr/>
          <p:nvPr/>
        </p:nvGrpSpPr>
        <p:grpSpPr>
          <a:xfrm>
            <a:off x="5205416" y="3864030"/>
            <a:ext cx="2274804" cy="2319045"/>
            <a:chOff x="1310736" y="3118624"/>
            <a:chExt cx="2403218" cy="2454484"/>
          </a:xfrm>
        </p:grpSpPr>
        <p:sp>
          <p:nvSpPr>
            <p:cNvPr id="33" name="Dowolny kształt 32" descr="Mała siatka"/>
            <p:cNvSpPr>
              <a:spLocks/>
            </p:cNvSpPr>
            <p:nvPr/>
          </p:nvSpPr>
          <p:spPr bwMode="auto">
            <a:xfrm>
              <a:off x="2068024" y="3118624"/>
              <a:ext cx="1574034" cy="1323909"/>
            </a:xfrm>
            <a:custGeom>
              <a:avLst/>
              <a:gdLst>
                <a:gd name="T0" fmla="*/ 1168 w 1700"/>
                <a:gd name="T1" fmla="*/ 1584 h 1681"/>
                <a:gd name="T2" fmla="*/ 1226 w 1700"/>
                <a:gd name="T3" fmla="*/ 1486 h 1681"/>
                <a:gd name="T4" fmla="*/ 1311 w 1700"/>
                <a:gd name="T5" fmla="*/ 1538 h 1681"/>
                <a:gd name="T6" fmla="*/ 1278 w 1700"/>
                <a:gd name="T7" fmla="*/ 1409 h 1681"/>
                <a:gd name="T8" fmla="*/ 1440 w 1700"/>
                <a:gd name="T9" fmla="*/ 1279 h 1681"/>
                <a:gd name="T10" fmla="*/ 1518 w 1700"/>
                <a:gd name="T11" fmla="*/ 1240 h 1681"/>
                <a:gd name="T12" fmla="*/ 1551 w 1700"/>
                <a:gd name="T13" fmla="*/ 1156 h 1681"/>
                <a:gd name="T14" fmla="*/ 1622 w 1700"/>
                <a:gd name="T15" fmla="*/ 1045 h 1681"/>
                <a:gd name="T16" fmla="*/ 1577 w 1700"/>
                <a:gd name="T17" fmla="*/ 961 h 1681"/>
                <a:gd name="T18" fmla="*/ 1544 w 1700"/>
                <a:gd name="T19" fmla="*/ 799 h 1681"/>
                <a:gd name="T20" fmla="*/ 1648 w 1700"/>
                <a:gd name="T21" fmla="*/ 812 h 1681"/>
                <a:gd name="T22" fmla="*/ 1700 w 1700"/>
                <a:gd name="T23" fmla="*/ 760 h 1681"/>
                <a:gd name="T24" fmla="*/ 1655 w 1700"/>
                <a:gd name="T25" fmla="*/ 584 h 1681"/>
                <a:gd name="T26" fmla="*/ 1603 w 1700"/>
                <a:gd name="T27" fmla="*/ 546 h 1681"/>
                <a:gd name="T28" fmla="*/ 1479 w 1700"/>
                <a:gd name="T29" fmla="*/ 507 h 1681"/>
                <a:gd name="T30" fmla="*/ 1440 w 1700"/>
                <a:gd name="T31" fmla="*/ 396 h 1681"/>
                <a:gd name="T32" fmla="*/ 1337 w 1700"/>
                <a:gd name="T33" fmla="*/ 254 h 1681"/>
                <a:gd name="T34" fmla="*/ 1239 w 1700"/>
                <a:gd name="T35" fmla="*/ 85 h 1681"/>
                <a:gd name="T36" fmla="*/ 1135 w 1700"/>
                <a:gd name="T37" fmla="*/ 130 h 1681"/>
                <a:gd name="T38" fmla="*/ 1051 w 1700"/>
                <a:gd name="T39" fmla="*/ 150 h 1681"/>
                <a:gd name="T40" fmla="*/ 999 w 1700"/>
                <a:gd name="T41" fmla="*/ 111 h 1681"/>
                <a:gd name="T42" fmla="*/ 792 w 1700"/>
                <a:gd name="T43" fmla="*/ 0 h 1681"/>
                <a:gd name="T44" fmla="*/ 636 w 1700"/>
                <a:gd name="T45" fmla="*/ 59 h 1681"/>
                <a:gd name="T46" fmla="*/ 688 w 1700"/>
                <a:gd name="T47" fmla="*/ 156 h 1681"/>
                <a:gd name="T48" fmla="*/ 610 w 1700"/>
                <a:gd name="T49" fmla="*/ 195 h 1681"/>
                <a:gd name="T50" fmla="*/ 584 w 1700"/>
                <a:gd name="T51" fmla="*/ 299 h 1681"/>
                <a:gd name="T52" fmla="*/ 454 w 1700"/>
                <a:gd name="T53" fmla="*/ 325 h 1681"/>
                <a:gd name="T54" fmla="*/ 422 w 1700"/>
                <a:gd name="T55" fmla="*/ 403 h 1681"/>
                <a:gd name="T56" fmla="*/ 415 w 1700"/>
                <a:gd name="T57" fmla="*/ 591 h 1681"/>
                <a:gd name="T58" fmla="*/ 298 w 1700"/>
                <a:gd name="T59" fmla="*/ 597 h 1681"/>
                <a:gd name="T60" fmla="*/ 188 w 1700"/>
                <a:gd name="T61" fmla="*/ 864 h 1681"/>
                <a:gd name="T62" fmla="*/ 195 w 1700"/>
                <a:gd name="T63" fmla="*/ 1039 h 1681"/>
                <a:gd name="T64" fmla="*/ 110 w 1700"/>
                <a:gd name="T65" fmla="*/ 1039 h 1681"/>
                <a:gd name="T66" fmla="*/ 58 w 1700"/>
                <a:gd name="T67" fmla="*/ 1233 h 1681"/>
                <a:gd name="T68" fmla="*/ 221 w 1700"/>
                <a:gd name="T69" fmla="*/ 1376 h 1681"/>
                <a:gd name="T70" fmla="*/ 311 w 1700"/>
                <a:gd name="T71" fmla="*/ 1357 h 1681"/>
                <a:gd name="T72" fmla="*/ 344 w 1700"/>
                <a:gd name="T73" fmla="*/ 1435 h 1681"/>
                <a:gd name="T74" fmla="*/ 564 w 1700"/>
                <a:gd name="T75" fmla="*/ 1415 h 1681"/>
                <a:gd name="T76" fmla="*/ 798 w 1700"/>
                <a:gd name="T77" fmla="*/ 1454 h 1681"/>
                <a:gd name="T78" fmla="*/ 934 w 1700"/>
                <a:gd name="T79" fmla="*/ 1629 h 1681"/>
                <a:gd name="T80" fmla="*/ 993 w 1700"/>
                <a:gd name="T81" fmla="*/ 1603 h 1681"/>
                <a:gd name="T82" fmla="*/ 1071 w 1700"/>
                <a:gd name="T83" fmla="*/ 1681 h 1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00" h="1681">
                  <a:moveTo>
                    <a:pt x="1129" y="1662"/>
                  </a:moveTo>
                  <a:lnTo>
                    <a:pt x="1168" y="1584"/>
                  </a:lnTo>
                  <a:lnTo>
                    <a:pt x="1187" y="1486"/>
                  </a:lnTo>
                  <a:lnTo>
                    <a:pt x="1226" y="1486"/>
                  </a:lnTo>
                  <a:lnTo>
                    <a:pt x="1265" y="1538"/>
                  </a:lnTo>
                  <a:lnTo>
                    <a:pt x="1311" y="1538"/>
                  </a:lnTo>
                  <a:lnTo>
                    <a:pt x="1311" y="1454"/>
                  </a:lnTo>
                  <a:lnTo>
                    <a:pt x="1278" y="1409"/>
                  </a:lnTo>
                  <a:lnTo>
                    <a:pt x="1285" y="1305"/>
                  </a:lnTo>
                  <a:lnTo>
                    <a:pt x="1440" y="1279"/>
                  </a:lnTo>
                  <a:lnTo>
                    <a:pt x="1447" y="1233"/>
                  </a:lnTo>
                  <a:lnTo>
                    <a:pt x="1518" y="1240"/>
                  </a:lnTo>
                  <a:lnTo>
                    <a:pt x="1518" y="1175"/>
                  </a:lnTo>
                  <a:lnTo>
                    <a:pt x="1551" y="1156"/>
                  </a:lnTo>
                  <a:lnTo>
                    <a:pt x="1544" y="1117"/>
                  </a:lnTo>
                  <a:lnTo>
                    <a:pt x="1622" y="1045"/>
                  </a:lnTo>
                  <a:lnTo>
                    <a:pt x="1629" y="974"/>
                  </a:lnTo>
                  <a:lnTo>
                    <a:pt x="1577" y="961"/>
                  </a:lnTo>
                  <a:lnTo>
                    <a:pt x="1570" y="889"/>
                  </a:lnTo>
                  <a:lnTo>
                    <a:pt x="1544" y="799"/>
                  </a:lnTo>
                  <a:lnTo>
                    <a:pt x="1609" y="792"/>
                  </a:lnTo>
                  <a:lnTo>
                    <a:pt x="1648" y="812"/>
                  </a:lnTo>
                  <a:lnTo>
                    <a:pt x="1687" y="799"/>
                  </a:lnTo>
                  <a:lnTo>
                    <a:pt x="1700" y="760"/>
                  </a:lnTo>
                  <a:lnTo>
                    <a:pt x="1655" y="708"/>
                  </a:lnTo>
                  <a:lnTo>
                    <a:pt x="1655" y="584"/>
                  </a:lnTo>
                  <a:lnTo>
                    <a:pt x="1642" y="559"/>
                  </a:lnTo>
                  <a:lnTo>
                    <a:pt x="1603" y="546"/>
                  </a:lnTo>
                  <a:lnTo>
                    <a:pt x="1583" y="500"/>
                  </a:lnTo>
                  <a:lnTo>
                    <a:pt x="1479" y="507"/>
                  </a:lnTo>
                  <a:lnTo>
                    <a:pt x="1453" y="487"/>
                  </a:lnTo>
                  <a:lnTo>
                    <a:pt x="1440" y="396"/>
                  </a:lnTo>
                  <a:lnTo>
                    <a:pt x="1453" y="312"/>
                  </a:lnTo>
                  <a:lnTo>
                    <a:pt x="1337" y="254"/>
                  </a:lnTo>
                  <a:lnTo>
                    <a:pt x="1330" y="163"/>
                  </a:lnTo>
                  <a:lnTo>
                    <a:pt x="1239" y="85"/>
                  </a:lnTo>
                  <a:lnTo>
                    <a:pt x="1194" y="111"/>
                  </a:lnTo>
                  <a:lnTo>
                    <a:pt x="1135" y="130"/>
                  </a:lnTo>
                  <a:lnTo>
                    <a:pt x="1090" y="124"/>
                  </a:lnTo>
                  <a:lnTo>
                    <a:pt x="1051" y="150"/>
                  </a:lnTo>
                  <a:lnTo>
                    <a:pt x="1025" y="111"/>
                  </a:lnTo>
                  <a:lnTo>
                    <a:pt x="999" y="111"/>
                  </a:lnTo>
                  <a:lnTo>
                    <a:pt x="934" y="39"/>
                  </a:lnTo>
                  <a:lnTo>
                    <a:pt x="792" y="0"/>
                  </a:lnTo>
                  <a:lnTo>
                    <a:pt x="733" y="46"/>
                  </a:lnTo>
                  <a:lnTo>
                    <a:pt x="636" y="59"/>
                  </a:lnTo>
                  <a:lnTo>
                    <a:pt x="649" y="111"/>
                  </a:lnTo>
                  <a:lnTo>
                    <a:pt x="688" y="156"/>
                  </a:lnTo>
                  <a:lnTo>
                    <a:pt x="675" y="195"/>
                  </a:lnTo>
                  <a:lnTo>
                    <a:pt x="610" y="195"/>
                  </a:lnTo>
                  <a:lnTo>
                    <a:pt x="564" y="228"/>
                  </a:lnTo>
                  <a:lnTo>
                    <a:pt x="584" y="299"/>
                  </a:lnTo>
                  <a:lnTo>
                    <a:pt x="532" y="331"/>
                  </a:lnTo>
                  <a:lnTo>
                    <a:pt x="454" y="325"/>
                  </a:lnTo>
                  <a:lnTo>
                    <a:pt x="428" y="338"/>
                  </a:lnTo>
                  <a:lnTo>
                    <a:pt x="422" y="403"/>
                  </a:lnTo>
                  <a:lnTo>
                    <a:pt x="454" y="494"/>
                  </a:lnTo>
                  <a:lnTo>
                    <a:pt x="415" y="591"/>
                  </a:lnTo>
                  <a:lnTo>
                    <a:pt x="383" y="610"/>
                  </a:lnTo>
                  <a:lnTo>
                    <a:pt x="298" y="597"/>
                  </a:lnTo>
                  <a:lnTo>
                    <a:pt x="240" y="623"/>
                  </a:lnTo>
                  <a:lnTo>
                    <a:pt x="188" y="864"/>
                  </a:lnTo>
                  <a:lnTo>
                    <a:pt x="195" y="909"/>
                  </a:lnTo>
                  <a:lnTo>
                    <a:pt x="195" y="1039"/>
                  </a:lnTo>
                  <a:lnTo>
                    <a:pt x="162" y="1058"/>
                  </a:lnTo>
                  <a:lnTo>
                    <a:pt x="110" y="1039"/>
                  </a:lnTo>
                  <a:lnTo>
                    <a:pt x="0" y="1143"/>
                  </a:lnTo>
                  <a:lnTo>
                    <a:pt x="58" y="1233"/>
                  </a:lnTo>
                  <a:lnTo>
                    <a:pt x="52" y="1344"/>
                  </a:lnTo>
                  <a:lnTo>
                    <a:pt x="221" y="1376"/>
                  </a:lnTo>
                  <a:lnTo>
                    <a:pt x="253" y="1409"/>
                  </a:lnTo>
                  <a:lnTo>
                    <a:pt x="311" y="1357"/>
                  </a:lnTo>
                  <a:lnTo>
                    <a:pt x="337" y="1383"/>
                  </a:lnTo>
                  <a:lnTo>
                    <a:pt x="344" y="1435"/>
                  </a:lnTo>
                  <a:lnTo>
                    <a:pt x="383" y="1441"/>
                  </a:lnTo>
                  <a:lnTo>
                    <a:pt x="564" y="1415"/>
                  </a:lnTo>
                  <a:lnTo>
                    <a:pt x="733" y="1493"/>
                  </a:lnTo>
                  <a:lnTo>
                    <a:pt x="798" y="1454"/>
                  </a:lnTo>
                  <a:lnTo>
                    <a:pt x="921" y="1564"/>
                  </a:lnTo>
                  <a:lnTo>
                    <a:pt x="934" y="1629"/>
                  </a:lnTo>
                  <a:lnTo>
                    <a:pt x="960" y="1636"/>
                  </a:lnTo>
                  <a:lnTo>
                    <a:pt x="993" y="1603"/>
                  </a:lnTo>
                  <a:lnTo>
                    <a:pt x="1058" y="1649"/>
                  </a:lnTo>
                  <a:lnTo>
                    <a:pt x="1071" y="1681"/>
                  </a:lnTo>
                  <a:lnTo>
                    <a:pt x="1129" y="1662"/>
                  </a:lnTo>
                  <a:close/>
                </a:path>
              </a:pathLst>
            </a:custGeom>
            <a:solidFill>
              <a:schemeClr val="bg1"/>
            </a:solidFill>
            <a:ln w="8255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" name="Dowolny kształt 33"/>
            <p:cNvSpPr>
              <a:spLocks/>
            </p:cNvSpPr>
            <p:nvPr/>
          </p:nvSpPr>
          <p:spPr bwMode="auto">
            <a:xfrm>
              <a:off x="1667020" y="3858501"/>
              <a:ext cx="1143814" cy="941940"/>
            </a:xfrm>
            <a:custGeom>
              <a:avLst/>
              <a:gdLst>
                <a:gd name="T0" fmla="*/ 753 w 1162"/>
                <a:gd name="T1" fmla="*/ 1239 h 1311"/>
                <a:gd name="T2" fmla="*/ 766 w 1162"/>
                <a:gd name="T3" fmla="*/ 1103 h 1311"/>
                <a:gd name="T4" fmla="*/ 896 w 1162"/>
                <a:gd name="T5" fmla="*/ 1051 h 1311"/>
                <a:gd name="T6" fmla="*/ 980 w 1162"/>
                <a:gd name="T7" fmla="*/ 973 h 1311"/>
                <a:gd name="T8" fmla="*/ 961 w 1162"/>
                <a:gd name="T9" fmla="*/ 791 h 1311"/>
                <a:gd name="T10" fmla="*/ 1013 w 1162"/>
                <a:gd name="T11" fmla="*/ 778 h 1311"/>
                <a:gd name="T12" fmla="*/ 1019 w 1162"/>
                <a:gd name="T13" fmla="*/ 714 h 1311"/>
                <a:gd name="T14" fmla="*/ 1097 w 1162"/>
                <a:gd name="T15" fmla="*/ 707 h 1311"/>
                <a:gd name="T16" fmla="*/ 1110 w 1162"/>
                <a:gd name="T17" fmla="*/ 649 h 1311"/>
                <a:gd name="T18" fmla="*/ 1058 w 1162"/>
                <a:gd name="T19" fmla="*/ 577 h 1311"/>
                <a:gd name="T20" fmla="*/ 1051 w 1162"/>
                <a:gd name="T21" fmla="*/ 532 h 1311"/>
                <a:gd name="T22" fmla="*/ 1103 w 1162"/>
                <a:gd name="T23" fmla="*/ 480 h 1311"/>
                <a:gd name="T24" fmla="*/ 1077 w 1162"/>
                <a:gd name="T25" fmla="*/ 428 h 1311"/>
                <a:gd name="T26" fmla="*/ 1142 w 1162"/>
                <a:gd name="T27" fmla="*/ 337 h 1311"/>
                <a:gd name="T28" fmla="*/ 1142 w 1162"/>
                <a:gd name="T29" fmla="*/ 279 h 1311"/>
                <a:gd name="T30" fmla="*/ 1162 w 1162"/>
                <a:gd name="T31" fmla="*/ 233 h 1311"/>
                <a:gd name="T32" fmla="*/ 1162 w 1162"/>
                <a:gd name="T33" fmla="*/ 136 h 1311"/>
                <a:gd name="T34" fmla="*/ 1123 w 1162"/>
                <a:gd name="T35" fmla="*/ 130 h 1311"/>
                <a:gd name="T36" fmla="*/ 1116 w 1162"/>
                <a:gd name="T37" fmla="*/ 78 h 1311"/>
                <a:gd name="T38" fmla="*/ 1090 w 1162"/>
                <a:gd name="T39" fmla="*/ 58 h 1311"/>
                <a:gd name="T40" fmla="*/ 1032 w 1162"/>
                <a:gd name="T41" fmla="*/ 104 h 1311"/>
                <a:gd name="T42" fmla="*/ 1000 w 1162"/>
                <a:gd name="T43" fmla="*/ 71 h 1311"/>
                <a:gd name="T44" fmla="*/ 831 w 1162"/>
                <a:gd name="T45" fmla="*/ 39 h 1311"/>
                <a:gd name="T46" fmla="*/ 766 w 1162"/>
                <a:gd name="T47" fmla="*/ 78 h 1311"/>
                <a:gd name="T48" fmla="*/ 643 w 1162"/>
                <a:gd name="T49" fmla="*/ 91 h 1311"/>
                <a:gd name="T50" fmla="*/ 617 w 1162"/>
                <a:gd name="T51" fmla="*/ 58 h 1311"/>
                <a:gd name="T52" fmla="*/ 617 w 1162"/>
                <a:gd name="T53" fmla="*/ 6 h 1311"/>
                <a:gd name="T54" fmla="*/ 571 w 1162"/>
                <a:gd name="T55" fmla="*/ 0 h 1311"/>
                <a:gd name="T56" fmla="*/ 519 w 1162"/>
                <a:gd name="T57" fmla="*/ 19 h 1311"/>
                <a:gd name="T58" fmla="*/ 416 w 1162"/>
                <a:gd name="T59" fmla="*/ 26 h 1311"/>
                <a:gd name="T60" fmla="*/ 435 w 1162"/>
                <a:gd name="T61" fmla="*/ 136 h 1311"/>
                <a:gd name="T62" fmla="*/ 409 w 1162"/>
                <a:gd name="T63" fmla="*/ 201 h 1311"/>
                <a:gd name="T64" fmla="*/ 279 w 1162"/>
                <a:gd name="T65" fmla="*/ 337 h 1311"/>
                <a:gd name="T66" fmla="*/ 201 w 1162"/>
                <a:gd name="T67" fmla="*/ 525 h 1311"/>
                <a:gd name="T68" fmla="*/ 214 w 1162"/>
                <a:gd name="T69" fmla="*/ 655 h 1311"/>
                <a:gd name="T70" fmla="*/ 169 w 1162"/>
                <a:gd name="T71" fmla="*/ 701 h 1311"/>
                <a:gd name="T72" fmla="*/ 111 w 1162"/>
                <a:gd name="T73" fmla="*/ 694 h 1311"/>
                <a:gd name="T74" fmla="*/ 98 w 1162"/>
                <a:gd name="T75" fmla="*/ 759 h 1311"/>
                <a:gd name="T76" fmla="*/ 33 w 1162"/>
                <a:gd name="T77" fmla="*/ 765 h 1311"/>
                <a:gd name="T78" fmla="*/ 0 w 1162"/>
                <a:gd name="T79" fmla="*/ 804 h 1311"/>
                <a:gd name="T80" fmla="*/ 117 w 1162"/>
                <a:gd name="T81" fmla="*/ 850 h 1311"/>
                <a:gd name="T82" fmla="*/ 273 w 1162"/>
                <a:gd name="T83" fmla="*/ 934 h 1311"/>
                <a:gd name="T84" fmla="*/ 318 w 1162"/>
                <a:gd name="T85" fmla="*/ 1006 h 1311"/>
                <a:gd name="T86" fmla="*/ 480 w 1162"/>
                <a:gd name="T87" fmla="*/ 993 h 1311"/>
                <a:gd name="T88" fmla="*/ 500 w 1162"/>
                <a:gd name="T89" fmla="*/ 928 h 1311"/>
                <a:gd name="T90" fmla="*/ 532 w 1162"/>
                <a:gd name="T91" fmla="*/ 941 h 1311"/>
                <a:gd name="T92" fmla="*/ 532 w 1162"/>
                <a:gd name="T93" fmla="*/ 986 h 1311"/>
                <a:gd name="T94" fmla="*/ 552 w 1162"/>
                <a:gd name="T95" fmla="*/ 1032 h 1311"/>
                <a:gd name="T96" fmla="*/ 506 w 1162"/>
                <a:gd name="T97" fmla="*/ 1090 h 1311"/>
                <a:gd name="T98" fmla="*/ 455 w 1162"/>
                <a:gd name="T99" fmla="*/ 1109 h 1311"/>
                <a:gd name="T100" fmla="*/ 487 w 1162"/>
                <a:gd name="T101" fmla="*/ 1161 h 1311"/>
                <a:gd name="T102" fmla="*/ 532 w 1162"/>
                <a:gd name="T103" fmla="*/ 1168 h 1311"/>
                <a:gd name="T104" fmla="*/ 571 w 1162"/>
                <a:gd name="T105" fmla="*/ 1285 h 1311"/>
                <a:gd name="T106" fmla="*/ 662 w 1162"/>
                <a:gd name="T107" fmla="*/ 1311 h 1311"/>
                <a:gd name="T108" fmla="*/ 675 w 1162"/>
                <a:gd name="T109" fmla="*/ 1285 h 1311"/>
                <a:gd name="T110" fmla="*/ 753 w 1162"/>
                <a:gd name="T111" fmla="*/ 1239 h 1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62" h="1311">
                  <a:moveTo>
                    <a:pt x="753" y="1239"/>
                  </a:moveTo>
                  <a:lnTo>
                    <a:pt x="766" y="1103"/>
                  </a:lnTo>
                  <a:lnTo>
                    <a:pt x="896" y="1051"/>
                  </a:lnTo>
                  <a:lnTo>
                    <a:pt x="980" y="973"/>
                  </a:lnTo>
                  <a:lnTo>
                    <a:pt x="961" y="791"/>
                  </a:lnTo>
                  <a:lnTo>
                    <a:pt x="1013" y="778"/>
                  </a:lnTo>
                  <a:lnTo>
                    <a:pt x="1019" y="714"/>
                  </a:lnTo>
                  <a:lnTo>
                    <a:pt x="1097" y="707"/>
                  </a:lnTo>
                  <a:lnTo>
                    <a:pt x="1110" y="649"/>
                  </a:lnTo>
                  <a:lnTo>
                    <a:pt x="1058" y="577"/>
                  </a:lnTo>
                  <a:lnTo>
                    <a:pt x="1051" y="532"/>
                  </a:lnTo>
                  <a:lnTo>
                    <a:pt x="1103" y="480"/>
                  </a:lnTo>
                  <a:lnTo>
                    <a:pt x="1077" y="428"/>
                  </a:lnTo>
                  <a:lnTo>
                    <a:pt x="1142" y="337"/>
                  </a:lnTo>
                  <a:lnTo>
                    <a:pt x="1142" y="279"/>
                  </a:lnTo>
                  <a:lnTo>
                    <a:pt x="1162" y="233"/>
                  </a:lnTo>
                  <a:lnTo>
                    <a:pt x="1162" y="136"/>
                  </a:lnTo>
                  <a:lnTo>
                    <a:pt x="1123" y="130"/>
                  </a:lnTo>
                  <a:lnTo>
                    <a:pt x="1116" y="78"/>
                  </a:lnTo>
                  <a:lnTo>
                    <a:pt x="1090" y="58"/>
                  </a:lnTo>
                  <a:lnTo>
                    <a:pt x="1032" y="104"/>
                  </a:lnTo>
                  <a:lnTo>
                    <a:pt x="1000" y="71"/>
                  </a:lnTo>
                  <a:lnTo>
                    <a:pt x="831" y="39"/>
                  </a:lnTo>
                  <a:lnTo>
                    <a:pt x="766" y="78"/>
                  </a:lnTo>
                  <a:lnTo>
                    <a:pt x="643" y="91"/>
                  </a:lnTo>
                  <a:lnTo>
                    <a:pt x="617" y="58"/>
                  </a:lnTo>
                  <a:lnTo>
                    <a:pt x="617" y="6"/>
                  </a:lnTo>
                  <a:lnTo>
                    <a:pt x="571" y="0"/>
                  </a:lnTo>
                  <a:lnTo>
                    <a:pt x="519" y="19"/>
                  </a:lnTo>
                  <a:lnTo>
                    <a:pt x="416" y="26"/>
                  </a:lnTo>
                  <a:lnTo>
                    <a:pt x="435" y="136"/>
                  </a:lnTo>
                  <a:lnTo>
                    <a:pt x="409" y="201"/>
                  </a:lnTo>
                  <a:lnTo>
                    <a:pt x="279" y="337"/>
                  </a:lnTo>
                  <a:lnTo>
                    <a:pt x="201" y="525"/>
                  </a:lnTo>
                  <a:lnTo>
                    <a:pt x="214" y="655"/>
                  </a:lnTo>
                  <a:lnTo>
                    <a:pt x="169" y="701"/>
                  </a:lnTo>
                  <a:lnTo>
                    <a:pt x="111" y="694"/>
                  </a:lnTo>
                  <a:lnTo>
                    <a:pt x="98" y="759"/>
                  </a:lnTo>
                  <a:lnTo>
                    <a:pt x="33" y="765"/>
                  </a:lnTo>
                  <a:lnTo>
                    <a:pt x="0" y="804"/>
                  </a:lnTo>
                  <a:lnTo>
                    <a:pt x="117" y="850"/>
                  </a:lnTo>
                  <a:lnTo>
                    <a:pt x="273" y="934"/>
                  </a:lnTo>
                  <a:lnTo>
                    <a:pt x="318" y="1006"/>
                  </a:lnTo>
                  <a:lnTo>
                    <a:pt x="480" y="993"/>
                  </a:lnTo>
                  <a:lnTo>
                    <a:pt x="500" y="928"/>
                  </a:lnTo>
                  <a:lnTo>
                    <a:pt x="532" y="941"/>
                  </a:lnTo>
                  <a:lnTo>
                    <a:pt x="532" y="986"/>
                  </a:lnTo>
                  <a:lnTo>
                    <a:pt x="552" y="1032"/>
                  </a:lnTo>
                  <a:lnTo>
                    <a:pt x="506" y="1090"/>
                  </a:lnTo>
                  <a:lnTo>
                    <a:pt x="455" y="1109"/>
                  </a:lnTo>
                  <a:lnTo>
                    <a:pt x="487" y="1161"/>
                  </a:lnTo>
                  <a:lnTo>
                    <a:pt x="532" y="1168"/>
                  </a:lnTo>
                  <a:lnTo>
                    <a:pt x="571" y="1285"/>
                  </a:lnTo>
                  <a:lnTo>
                    <a:pt x="662" y="1311"/>
                  </a:lnTo>
                  <a:lnTo>
                    <a:pt x="675" y="1285"/>
                  </a:lnTo>
                  <a:lnTo>
                    <a:pt x="753" y="1239"/>
                  </a:lnTo>
                </a:path>
              </a:pathLst>
            </a:custGeom>
            <a:solidFill>
              <a:schemeClr val="bg1"/>
            </a:solidFill>
            <a:ln w="8255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Dowolny kształt 34"/>
            <p:cNvSpPr>
              <a:spLocks/>
            </p:cNvSpPr>
            <p:nvPr/>
          </p:nvSpPr>
          <p:spPr bwMode="auto">
            <a:xfrm>
              <a:off x="1310736" y="4452463"/>
              <a:ext cx="1175591" cy="1120645"/>
            </a:xfrm>
            <a:custGeom>
              <a:avLst/>
              <a:gdLst>
                <a:gd name="T0" fmla="*/ 954 w 1259"/>
                <a:gd name="T1" fmla="*/ 1544 h 1830"/>
                <a:gd name="T2" fmla="*/ 908 w 1259"/>
                <a:gd name="T3" fmla="*/ 1454 h 1830"/>
                <a:gd name="T4" fmla="*/ 850 w 1259"/>
                <a:gd name="T5" fmla="*/ 1408 h 1830"/>
                <a:gd name="T6" fmla="*/ 759 w 1259"/>
                <a:gd name="T7" fmla="*/ 1285 h 1830"/>
                <a:gd name="T8" fmla="*/ 681 w 1259"/>
                <a:gd name="T9" fmla="*/ 1233 h 1830"/>
                <a:gd name="T10" fmla="*/ 779 w 1259"/>
                <a:gd name="T11" fmla="*/ 1071 h 1830"/>
                <a:gd name="T12" fmla="*/ 844 w 1259"/>
                <a:gd name="T13" fmla="*/ 1019 h 1830"/>
                <a:gd name="T14" fmla="*/ 844 w 1259"/>
                <a:gd name="T15" fmla="*/ 883 h 1830"/>
                <a:gd name="T16" fmla="*/ 941 w 1259"/>
                <a:gd name="T17" fmla="*/ 837 h 1830"/>
                <a:gd name="T18" fmla="*/ 1116 w 1259"/>
                <a:gd name="T19" fmla="*/ 720 h 1830"/>
                <a:gd name="T20" fmla="*/ 1259 w 1259"/>
                <a:gd name="T21" fmla="*/ 630 h 1830"/>
                <a:gd name="T22" fmla="*/ 1233 w 1259"/>
                <a:gd name="T23" fmla="*/ 513 h 1830"/>
                <a:gd name="T24" fmla="*/ 1207 w 1259"/>
                <a:gd name="T25" fmla="*/ 422 h 1830"/>
                <a:gd name="T26" fmla="*/ 1181 w 1259"/>
                <a:gd name="T27" fmla="*/ 279 h 1830"/>
                <a:gd name="T28" fmla="*/ 1097 w 1259"/>
                <a:gd name="T29" fmla="*/ 266 h 1830"/>
                <a:gd name="T30" fmla="*/ 1019 w 1259"/>
                <a:gd name="T31" fmla="*/ 188 h 1830"/>
                <a:gd name="T32" fmla="*/ 960 w 1259"/>
                <a:gd name="T33" fmla="*/ 214 h 1830"/>
                <a:gd name="T34" fmla="*/ 824 w 1259"/>
                <a:gd name="T35" fmla="*/ 39 h 1830"/>
                <a:gd name="T36" fmla="*/ 590 w 1259"/>
                <a:gd name="T37" fmla="*/ 0 h 1830"/>
                <a:gd name="T38" fmla="*/ 409 w 1259"/>
                <a:gd name="T39" fmla="*/ 123 h 1830"/>
                <a:gd name="T40" fmla="*/ 389 w 1259"/>
                <a:gd name="T41" fmla="*/ 227 h 1830"/>
                <a:gd name="T42" fmla="*/ 350 w 1259"/>
                <a:gd name="T43" fmla="*/ 370 h 1830"/>
                <a:gd name="T44" fmla="*/ 305 w 1259"/>
                <a:gd name="T45" fmla="*/ 467 h 1830"/>
                <a:gd name="T46" fmla="*/ 344 w 1259"/>
                <a:gd name="T47" fmla="*/ 597 h 1830"/>
                <a:gd name="T48" fmla="*/ 260 w 1259"/>
                <a:gd name="T49" fmla="*/ 668 h 1830"/>
                <a:gd name="T50" fmla="*/ 227 w 1259"/>
                <a:gd name="T51" fmla="*/ 863 h 1830"/>
                <a:gd name="T52" fmla="*/ 13 w 1259"/>
                <a:gd name="T53" fmla="*/ 993 h 1830"/>
                <a:gd name="T54" fmla="*/ 45 w 1259"/>
                <a:gd name="T55" fmla="*/ 1175 h 1830"/>
                <a:gd name="T56" fmla="*/ 156 w 1259"/>
                <a:gd name="T57" fmla="*/ 1259 h 1830"/>
                <a:gd name="T58" fmla="*/ 240 w 1259"/>
                <a:gd name="T59" fmla="*/ 1246 h 1830"/>
                <a:gd name="T60" fmla="*/ 376 w 1259"/>
                <a:gd name="T61" fmla="*/ 1493 h 1830"/>
                <a:gd name="T62" fmla="*/ 506 w 1259"/>
                <a:gd name="T63" fmla="*/ 1687 h 1830"/>
                <a:gd name="T64" fmla="*/ 597 w 1259"/>
                <a:gd name="T65" fmla="*/ 1798 h 1830"/>
                <a:gd name="T66" fmla="*/ 675 w 1259"/>
                <a:gd name="T67" fmla="*/ 1817 h 1830"/>
                <a:gd name="T68" fmla="*/ 785 w 1259"/>
                <a:gd name="T69" fmla="*/ 1694 h 1830"/>
                <a:gd name="T70" fmla="*/ 908 w 1259"/>
                <a:gd name="T71" fmla="*/ 1616 h 18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259" h="1830">
                  <a:moveTo>
                    <a:pt x="947" y="1609"/>
                  </a:moveTo>
                  <a:lnTo>
                    <a:pt x="954" y="1544"/>
                  </a:lnTo>
                  <a:lnTo>
                    <a:pt x="902" y="1512"/>
                  </a:lnTo>
                  <a:lnTo>
                    <a:pt x="908" y="1454"/>
                  </a:lnTo>
                  <a:lnTo>
                    <a:pt x="895" y="1421"/>
                  </a:lnTo>
                  <a:lnTo>
                    <a:pt x="850" y="1408"/>
                  </a:lnTo>
                  <a:lnTo>
                    <a:pt x="824" y="1337"/>
                  </a:lnTo>
                  <a:lnTo>
                    <a:pt x="759" y="1285"/>
                  </a:lnTo>
                  <a:lnTo>
                    <a:pt x="753" y="1239"/>
                  </a:lnTo>
                  <a:lnTo>
                    <a:pt x="681" y="1233"/>
                  </a:lnTo>
                  <a:lnTo>
                    <a:pt x="701" y="1175"/>
                  </a:lnTo>
                  <a:lnTo>
                    <a:pt x="779" y="1071"/>
                  </a:lnTo>
                  <a:lnTo>
                    <a:pt x="785" y="1025"/>
                  </a:lnTo>
                  <a:lnTo>
                    <a:pt x="844" y="1019"/>
                  </a:lnTo>
                  <a:lnTo>
                    <a:pt x="882" y="947"/>
                  </a:lnTo>
                  <a:lnTo>
                    <a:pt x="844" y="883"/>
                  </a:lnTo>
                  <a:lnTo>
                    <a:pt x="863" y="837"/>
                  </a:lnTo>
                  <a:lnTo>
                    <a:pt x="941" y="837"/>
                  </a:lnTo>
                  <a:lnTo>
                    <a:pt x="960" y="727"/>
                  </a:lnTo>
                  <a:lnTo>
                    <a:pt x="1116" y="720"/>
                  </a:lnTo>
                  <a:lnTo>
                    <a:pt x="1226" y="694"/>
                  </a:lnTo>
                  <a:lnTo>
                    <a:pt x="1259" y="630"/>
                  </a:lnTo>
                  <a:lnTo>
                    <a:pt x="1194" y="578"/>
                  </a:lnTo>
                  <a:lnTo>
                    <a:pt x="1233" y="513"/>
                  </a:lnTo>
                  <a:lnTo>
                    <a:pt x="1207" y="461"/>
                  </a:lnTo>
                  <a:lnTo>
                    <a:pt x="1207" y="422"/>
                  </a:lnTo>
                  <a:lnTo>
                    <a:pt x="1155" y="383"/>
                  </a:lnTo>
                  <a:lnTo>
                    <a:pt x="1181" y="279"/>
                  </a:lnTo>
                  <a:lnTo>
                    <a:pt x="1155" y="253"/>
                  </a:lnTo>
                  <a:lnTo>
                    <a:pt x="1097" y="266"/>
                  </a:lnTo>
                  <a:lnTo>
                    <a:pt x="1084" y="234"/>
                  </a:lnTo>
                  <a:lnTo>
                    <a:pt x="1019" y="188"/>
                  </a:lnTo>
                  <a:lnTo>
                    <a:pt x="986" y="221"/>
                  </a:lnTo>
                  <a:lnTo>
                    <a:pt x="960" y="214"/>
                  </a:lnTo>
                  <a:lnTo>
                    <a:pt x="947" y="149"/>
                  </a:lnTo>
                  <a:lnTo>
                    <a:pt x="824" y="39"/>
                  </a:lnTo>
                  <a:lnTo>
                    <a:pt x="759" y="78"/>
                  </a:lnTo>
                  <a:lnTo>
                    <a:pt x="590" y="0"/>
                  </a:lnTo>
                  <a:lnTo>
                    <a:pt x="409" y="26"/>
                  </a:lnTo>
                  <a:lnTo>
                    <a:pt x="409" y="123"/>
                  </a:lnTo>
                  <a:lnTo>
                    <a:pt x="389" y="162"/>
                  </a:lnTo>
                  <a:lnTo>
                    <a:pt x="389" y="227"/>
                  </a:lnTo>
                  <a:lnTo>
                    <a:pt x="324" y="318"/>
                  </a:lnTo>
                  <a:lnTo>
                    <a:pt x="350" y="370"/>
                  </a:lnTo>
                  <a:lnTo>
                    <a:pt x="298" y="415"/>
                  </a:lnTo>
                  <a:lnTo>
                    <a:pt x="305" y="467"/>
                  </a:lnTo>
                  <a:lnTo>
                    <a:pt x="357" y="539"/>
                  </a:lnTo>
                  <a:lnTo>
                    <a:pt x="344" y="597"/>
                  </a:lnTo>
                  <a:lnTo>
                    <a:pt x="266" y="604"/>
                  </a:lnTo>
                  <a:lnTo>
                    <a:pt x="260" y="668"/>
                  </a:lnTo>
                  <a:lnTo>
                    <a:pt x="208" y="681"/>
                  </a:lnTo>
                  <a:lnTo>
                    <a:pt x="227" y="863"/>
                  </a:lnTo>
                  <a:lnTo>
                    <a:pt x="143" y="941"/>
                  </a:lnTo>
                  <a:lnTo>
                    <a:pt x="13" y="993"/>
                  </a:lnTo>
                  <a:lnTo>
                    <a:pt x="0" y="1129"/>
                  </a:lnTo>
                  <a:lnTo>
                    <a:pt x="45" y="1175"/>
                  </a:lnTo>
                  <a:lnTo>
                    <a:pt x="149" y="1220"/>
                  </a:lnTo>
                  <a:lnTo>
                    <a:pt x="156" y="1259"/>
                  </a:lnTo>
                  <a:lnTo>
                    <a:pt x="201" y="1259"/>
                  </a:lnTo>
                  <a:lnTo>
                    <a:pt x="240" y="1246"/>
                  </a:lnTo>
                  <a:lnTo>
                    <a:pt x="331" y="1291"/>
                  </a:lnTo>
                  <a:lnTo>
                    <a:pt x="376" y="1493"/>
                  </a:lnTo>
                  <a:lnTo>
                    <a:pt x="467" y="1531"/>
                  </a:lnTo>
                  <a:lnTo>
                    <a:pt x="506" y="1687"/>
                  </a:lnTo>
                  <a:lnTo>
                    <a:pt x="597" y="1713"/>
                  </a:lnTo>
                  <a:lnTo>
                    <a:pt x="597" y="1798"/>
                  </a:lnTo>
                  <a:lnTo>
                    <a:pt x="629" y="1830"/>
                  </a:lnTo>
                  <a:lnTo>
                    <a:pt x="675" y="1817"/>
                  </a:lnTo>
                  <a:lnTo>
                    <a:pt x="746" y="1830"/>
                  </a:lnTo>
                  <a:lnTo>
                    <a:pt x="785" y="1694"/>
                  </a:lnTo>
                  <a:lnTo>
                    <a:pt x="857" y="1687"/>
                  </a:lnTo>
                  <a:lnTo>
                    <a:pt x="908" y="1616"/>
                  </a:lnTo>
                  <a:lnTo>
                    <a:pt x="947" y="1609"/>
                  </a:lnTo>
                </a:path>
              </a:pathLst>
            </a:custGeom>
            <a:solidFill>
              <a:schemeClr val="bg1"/>
            </a:solidFill>
            <a:ln w="8255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" name="pole tekstowe 2"/>
            <p:cNvSpPr txBox="1"/>
            <p:nvPr/>
          </p:nvSpPr>
          <p:spPr>
            <a:xfrm>
              <a:off x="1471609" y="4527818"/>
              <a:ext cx="853843" cy="488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gmina wiejska</a:t>
              </a:r>
            </a:p>
          </p:txBody>
        </p:sp>
        <p:sp>
          <p:nvSpPr>
            <p:cNvPr id="37" name="pole tekstowe 14"/>
            <p:cNvSpPr txBox="1"/>
            <p:nvPr/>
          </p:nvSpPr>
          <p:spPr>
            <a:xfrm>
              <a:off x="1907139" y="3940020"/>
              <a:ext cx="853843" cy="488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gmina wiejska</a:t>
              </a:r>
            </a:p>
          </p:txBody>
        </p:sp>
        <p:sp>
          <p:nvSpPr>
            <p:cNvPr id="38" name="pole tekstowe 15"/>
            <p:cNvSpPr txBox="1"/>
            <p:nvPr/>
          </p:nvSpPr>
          <p:spPr>
            <a:xfrm>
              <a:off x="2068024" y="3357568"/>
              <a:ext cx="1645930" cy="488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gmina </a:t>
              </a:r>
              <a:br>
                <a:rPr kumimoji="0" lang="pl-P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</a:br>
              <a:r>
                <a:rPr kumimoji="0" lang="pl-P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miejsko-wiejska</a:t>
              </a:r>
            </a:p>
          </p:txBody>
        </p:sp>
      </p:grpSp>
      <p:grpSp>
        <p:nvGrpSpPr>
          <p:cNvPr id="39" name="Grupa 38"/>
          <p:cNvGrpSpPr/>
          <p:nvPr/>
        </p:nvGrpSpPr>
        <p:grpSpPr>
          <a:xfrm>
            <a:off x="6318190" y="1279148"/>
            <a:ext cx="2237438" cy="2246723"/>
            <a:chOff x="826929" y="2776143"/>
            <a:chExt cx="3153162" cy="3317153"/>
          </a:xfrm>
        </p:grpSpPr>
        <p:sp>
          <p:nvSpPr>
            <p:cNvPr id="40" name="Dowolny kształt 39" descr="Mała siatka"/>
            <p:cNvSpPr>
              <a:spLocks/>
            </p:cNvSpPr>
            <p:nvPr/>
          </p:nvSpPr>
          <p:spPr bwMode="auto">
            <a:xfrm>
              <a:off x="1896398" y="2776143"/>
              <a:ext cx="2083693" cy="1732977"/>
            </a:xfrm>
            <a:custGeom>
              <a:avLst/>
              <a:gdLst>
                <a:gd name="T0" fmla="*/ 1168 w 1700"/>
                <a:gd name="T1" fmla="*/ 1584 h 1681"/>
                <a:gd name="T2" fmla="*/ 1226 w 1700"/>
                <a:gd name="T3" fmla="*/ 1486 h 1681"/>
                <a:gd name="T4" fmla="*/ 1311 w 1700"/>
                <a:gd name="T5" fmla="*/ 1538 h 1681"/>
                <a:gd name="T6" fmla="*/ 1278 w 1700"/>
                <a:gd name="T7" fmla="*/ 1409 h 1681"/>
                <a:gd name="T8" fmla="*/ 1440 w 1700"/>
                <a:gd name="T9" fmla="*/ 1279 h 1681"/>
                <a:gd name="T10" fmla="*/ 1518 w 1700"/>
                <a:gd name="T11" fmla="*/ 1240 h 1681"/>
                <a:gd name="T12" fmla="*/ 1551 w 1700"/>
                <a:gd name="T13" fmla="*/ 1156 h 1681"/>
                <a:gd name="T14" fmla="*/ 1622 w 1700"/>
                <a:gd name="T15" fmla="*/ 1045 h 1681"/>
                <a:gd name="T16" fmla="*/ 1577 w 1700"/>
                <a:gd name="T17" fmla="*/ 961 h 1681"/>
                <a:gd name="T18" fmla="*/ 1544 w 1700"/>
                <a:gd name="T19" fmla="*/ 799 h 1681"/>
                <a:gd name="T20" fmla="*/ 1648 w 1700"/>
                <a:gd name="T21" fmla="*/ 812 h 1681"/>
                <a:gd name="T22" fmla="*/ 1700 w 1700"/>
                <a:gd name="T23" fmla="*/ 760 h 1681"/>
                <a:gd name="T24" fmla="*/ 1655 w 1700"/>
                <a:gd name="T25" fmla="*/ 584 h 1681"/>
                <a:gd name="T26" fmla="*/ 1603 w 1700"/>
                <a:gd name="T27" fmla="*/ 546 h 1681"/>
                <a:gd name="T28" fmla="*/ 1479 w 1700"/>
                <a:gd name="T29" fmla="*/ 507 h 1681"/>
                <a:gd name="T30" fmla="*/ 1440 w 1700"/>
                <a:gd name="T31" fmla="*/ 396 h 1681"/>
                <a:gd name="T32" fmla="*/ 1337 w 1700"/>
                <a:gd name="T33" fmla="*/ 254 h 1681"/>
                <a:gd name="T34" fmla="*/ 1239 w 1700"/>
                <a:gd name="T35" fmla="*/ 85 h 1681"/>
                <a:gd name="T36" fmla="*/ 1135 w 1700"/>
                <a:gd name="T37" fmla="*/ 130 h 1681"/>
                <a:gd name="T38" fmla="*/ 1051 w 1700"/>
                <a:gd name="T39" fmla="*/ 150 h 1681"/>
                <a:gd name="T40" fmla="*/ 999 w 1700"/>
                <a:gd name="T41" fmla="*/ 111 h 1681"/>
                <a:gd name="T42" fmla="*/ 792 w 1700"/>
                <a:gd name="T43" fmla="*/ 0 h 1681"/>
                <a:gd name="T44" fmla="*/ 636 w 1700"/>
                <a:gd name="T45" fmla="*/ 59 h 1681"/>
                <a:gd name="T46" fmla="*/ 688 w 1700"/>
                <a:gd name="T47" fmla="*/ 156 h 1681"/>
                <a:gd name="T48" fmla="*/ 610 w 1700"/>
                <a:gd name="T49" fmla="*/ 195 h 1681"/>
                <a:gd name="T50" fmla="*/ 584 w 1700"/>
                <a:gd name="T51" fmla="*/ 299 h 1681"/>
                <a:gd name="T52" fmla="*/ 454 w 1700"/>
                <a:gd name="T53" fmla="*/ 325 h 1681"/>
                <a:gd name="T54" fmla="*/ 422 w 1700"/>
                <a:gd name="T55" fmla="*/ 403 h 1681"/>
                <a:gd name="T56" fmla="*/ 415 w 1700"/>
                <a:gd name="T57" fmla="*/ 591 h 1681"/>
                <a:gd name="T58" fmla="*/ 298 w 1700"/>
                <a:gd name="T59" fmla="*/ 597 h 1681"/>
                <a:gd name="T60" fmla="*/ 188 w 1700"/>
                <a:gd name="T61" fmla="*/ 864 h 1681"/>
                <a:gd name="T62" fmla="*/ 195 w 1700"/>
                <a:gd name="T63" fmla="*/ 1039 h 1681"/>
                <a:gd name="T64" fmla="*/ 110 w 1700"/>
                <a:gd name="T65" fmla="*/ 1039 h 1681"/>
                <a:gd name="T66" fmla="*/ 58 w 1700"/>
                <a:gd name="T67" fmla="*/ 1233 h 1681"/>
                <a:gd name="T68" fmla="*/ 221 w 1700"/>
                <a:gd name="T69" fmla="*/ 1376 h 1681"/>
                <a:gd name="T70" fmla="*/ 311 w 1700"/>
                <a:gd name="T71" fmla="*/ 1357 h 1681"/>
                <a:gd name="T72" fmla="*/ 344 w 1700"/>
                <a:gd name="T73" fmla="*/ 1435 h 1681"/>
                <a:gd name="T74" fmla="*/ 564 w 1700"/>
                <a:gd name="T75" fmla="*/ 1415 h 1681"/>
                <a:gd name="T76" fmla="*/ 798 w 1700"/>
                <a:gd name="T77" fmla="*/ 1454 h 1681"/>
                <a:gd name="T78" fmla="*/ 934 w 1700"/>
                <a:gd name="T79" fmla="*/ 1629 h 1681"/>
                <a:gd name="T80" fmla="*/ 993 w 1700"/>
                <a:gd name="T81" fmla="*/ 1603 h 1681"/>
                <a:gd name="T82" fmla="*/ 1071 w 1700"/>
                <a:gd name="T83" fmla="*/ 1681 h 1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00" h="1681">
                  <a:moveTo>
                    <a:pt x="1129" y="1662"/>
                  </a:moveTo>
                  <a:lnTo>
                    <a:pt x="1168" y="1584"/>
                  </a:lnTo>
                  <a:lnTo>
                    <a:pt x="1187" y="1486"/>
                  </a:lnTo>
                  <a:lnTo>
                    <a:pt x="1226" y="1486"/>
                  </a:lnTo>
                  <a:lnTo>
                    <a:pt x="1265" y="1538"/>
                  </a:lnTo>
                  <a:lnTo>
                    <a:pt x="1311" y="1538"/>
                  </a:lnTo>
                  <a:lnTo>
                    <a:pt x="1311" y="1454"/>
                  </a:lnTo>
                  <a:lnTo>
                    <a:pt x="1278" y="1409"/>
                  </a:lnTo>
                  <a:lnTo>
                    <a:pt x="1285" y="1305"/>
                  </a:lnTo>
                  <a:lnTo>
                    <a:pt x="1440" y="1279"/>
                  </a:lnTo>
                  <a:lnTo>
                    <a:pt x="1447" y="1233"/>
                  </a:lnTo>
                  <a:lnTo>
                    <a:pt x="1518" y="1240"/>
                  </a:lnTo>
                  <a:lnTo>
                    <a:pt x="1518" y="1175"/>
                  </a:lnTo>
                  <a:lnTo>
                    <a:pt x="1551" y="1156"/>
                  </a:lnTo>
                  <a:lnTo>
                    <a:pt x="1544" y="1117"/>
                  </a:lnTo>
                  <a:lnTo>
                    <a:pt x="1622" y="1045"/>
                  </a:lnTo>
                  <a:lnTo>
                    <a:pt x="1629" y="974"/>
                  </a:lnTo>
                  <a:lnTo>
                    <a:pt x="1577" y="961"/>
                  </a:lnTo>
                  <a:lnTo>
                    <a:pt x="1570" y="889"/>
                  </a:lnTo>
                  <a:lnTo>
                    <a:pt x="1544" y="799"/>
                  </a:lnTo>
                  <a:lnTo>
                    <a:pt x="1609" y="792"/>
                  </a:lnTo>
                  <a:lnTo>
                    <a:pt x="1648" y="812"/>
                  </a:lnTo>
                  <a:lnTo>
                    <a:pt x="1687" y="799"/>
                  </a:lnTo>
                  <a:lnTo>
                    <a:pt x="1700" y="760"/>
                  </a:lnTo>
                  <a:lnTo>
                    <a:pt x="1655" y="708"/>
                  </a:lnTo>
                  <a:lnTo>
                    <a:pt x="1655" y="584"/>
                  </a:lnTo>
                  <a:lnTo>
                    <a:pt x="1642" y="559"/>
                  </a:lnTo>
                  <a:lnTo>
                    <a:pt x="1603" y="546"/>
                  </a:lnTo>
                  <a:lnTo>
                    <a:pt x="1583" y="500"/>
                  </a:lnTo>
                  <a:lnTo>
                    <a:pt x="1479" y="507"/>
                  </a:lnTo>
                  <a:lnTo>
                    <a:pt x="1453" y="487"/>
                  </a:lnTo>
                  <a:lnTo>
                    <a:pt x="1440" y="396"/>
                  </a:lnTo>
                  <a:lnTo>
                    <a:pt x="1453" y="312"/>
                  </a:lnTo>
                  <a:lnTo>
                    <a:pt x="1337" y="254"/>
                  </a:lnTo>
                  <a:lnTo>
                    <a:pt x="1330" y="163"/>
                  </a:lnTo>
                  <a:lnTo>
                    <a:pt x="1239" y="85"/>
                  </a:lnTo>
                  <a:lnTo>
                    <a:pt x="1194" y="111"/>
                  </a:lnTo>
                  <a:lnTo>
                    <a:pt x="1135" y="130"/>
                  </a:lnTo>
                  <a:lnTo>
                    <a:pt x="1090" y="124"/>
                  </a:lnTo>
                  <a:lnTo>
                    <a:pt x="1051" y="150"/>
                  </a:lnTo>
                  <a:lnTo>
                    <a:pt x="1025" y="111"/>
                  </a:lnTo>
                  <a:lnTo>
                    <a:pt x="999" y="111"/>
                  </a:lnTo>
                  <a:lnTo>
                    <a:pt x="934" y="39"/>
                  </a:lnTo>
                  <a:lnTo>
                    <a:pt x="792" y="0"/>
                  </a:lnTo>
                  <a:lnTo>
                    <a:pt x="733" y="46"/>
                  </a:lnTo>
                  <a:lnTo>
                    <a:pt x="636" y="59"/>
                  </a:lnTo>
                  <a:lnTo>
                    <a:pt x="649" y="111"/>
                  </a:lnTo>
                  <a:lnTo>
                    <a:pt x="688" y="156"/>
                  </a:lnTo>
                  <a:lnTo>
                    <a:pt x="675" y="195"/>
                  </a:lnTo>
                  <a:lnTo>
                    <a:pt x="610" y="195"/>
                  </a:lnTo>
                  <a:lnTo>
                    <a:pt x="564" y="228"/>
                  </a:lnTo>
                  <a:lnTo>
                    <a:pt x="584" y="299"/>
                  </a:lnTo>
                  <a:lnTo>
                    <a:pt x="532" y="331"/>
                  </a:lnTo>
                  <a:lnTo>
                    <a:pt x="454" y="325"/>
                  </a:lnTo>
                  <a:lnTo>
                    <a:pt x="428" y="338"/>
                  </a:lnTo>
                  <a:lnTo>
                    <a:pt x="422" y="403"/>
                  </a:lnTo>
                  <a:lnTo>
                    <a:pt x="454" y="494"/>
                  </a:lnTo>
                  <a:lnTo>
                    <a:pt x="415" y="591"/>
                  </a:lnTo>
                  <a:lnTo>
                    <a:pt x="383" y="610"/>
                  </a:lnTo>
                  <a:lnTo>
                    <a:pt x="298" y="597"/>
                  </a:lnTo>
                  <a:lnTo>
                    <a:pt x="240" y="623"/>
                  </a:lnTo>
                  <a:lnTo>
                    <a:pt x="188" y="864"/>
                  </a:lnTo>
                  <a:lnTo>
                    <a:pt x="195" y="909"/>
                  </a:lnTo>
                  <a:lnTo>
                    <a:pt x="195" y="1039"/>
                  </a:lnTo>
                  <a:lnTo>
                    <a:pt x="162" y="1058"/>
                  </a:lnTo>
                  <a:lnTo>
                    <a:pt x="110" y="1039"/>
                  </a:lnTo>
                  <a:lnTo>
                    <a:pt x="0" y="1143"/>
                  </a:lnTo>
                  <a:lnTo>
                    <a:pt x="58" y="1233"/>
                  </a:lnTo>
                  <a:lnTo>
                    <a:pt x="52" y="1344"/>
                  </a:lnTo>
                  <a:lnTo>
                    <a:pt x="221" y="1376"/>
                  </a:lnTo>
                  <a:lnTo>
                    <a:pt x="253" y="1409"/>
                  </a:lnTo>
                  <a:lnTo>
                    <a:pt x="311" y="1357"/>
                  </a:lnTo>
                  <a:lnTo>
                    <a:pt x="337" y="1383"/>
                  </a:lnTo>
                  <a:lnTo>
                    <a:pt x="344" y="1435"/>
                  </a:lnTo>
                  <a:lnTo>
                    <a:pt x="383" y="1441"/>
                  </a:lnTo>
                  <a:lnTo>
                    <a:pt x="564" y="1415"/>
                  </a:lnTo>
                  <a:lnTo>
                    <a:pt x="733" y="1493"/>
                  </a:lnTo>
                  <a:lnTo>
                    <a:pt x="798" y="1454"/>
                  </a:lnTo>
                  <a:lnTo>
                    <a:pt x="921" y="1564"/>
                  </a:lnTo>
                  <a:lnTo>
                    <a:pt x="934" y="1629"/>
                  </a:lnTo>
                  <a:lnTo>
                    <a:pt x="960" y="1636"/>
                  </a:lnTo>
                  <a:lnTo>
                    <a:pt x="993" y="1603"/>
                  </a:lnTo>
                  <a:lnTo>
                    <a:pt x="1058" y="1649"/>
                  </a:lnTo>
                  <a:lnTo>
                    <a:pt x="1071" y="1681"/>
                  </a:lnTo>
                  <a:lnTo>
                    <a:pt x="1129" y="1662"/>
                  </a:lnTo>
                  <a:close/>
                </a:path>
              </a:pathLst>
            </a:custGeom>
            <a:solidFill>
              <a:schemeClr val="bg1"/>
            </a:solidFill>
            <a:ln w="8255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Dowolny kształt 40"/>
            <p:cNvSpPr>
              <a:spLocks/>
            </p:cNvSpPr>
            <p:nvPr/>
          </p:nvSpPr>
          <p:spPr bwMode="auto">
            <a:xfrm>
              <a:off x="826929" y="4024459"/>
              <a:ext cx="1584831" cy="1492773"/>
            </a:xfrm>
            <a:custGeom>
              <a:avLst/>
              <a:gdLst>
                <a:gd name="T0" fmla="*/ 753 w 1162"/>
                <a:gd name="T1" fmla="*/ 1239 h 1311"/>
                <a:gd name="T2" fmla="*/ 766 w 1162"/>
                <a:gd name="T3" fmla="*/ 1103 h 1311"/>
                <a:gd name="T4" fmla="*/ 896 w 1162"/>
                <a:gd name="T5" fmla="*/ 1051 h 1311"/>
                <a:gd name="T6" fmla="*/ 980 w 1162"/>
                <a:gd name="T7" fmla="*/ 973 h 1311"/>
                <a:gd name="T8" fmla="*/ 961 w 1162"/>
                <a:gd name="T9" fmla="*/ 791 h 1311"/>
                <a:gd name="T10" fmla="*/ 1013 w 1162"/>
                <a:gd name="T11" fmla="*/ 778 h 1311"/>
                <a:gd name="T12" fmla="*/ 1019 w 1162"/>
                <a:gd name="T13" fmla="*/ 714 h 1311"/>
                <a:gd name="T14" fmla="*/ 1097 w 1162"/>
                <a:gd name="T15" fmla="*/ 707 h 1311"/>
                <a:gd name="T16" fmla="*/ 1110 w 1162"/>
                <a:gd name="T17" fmla="*/ 649 h 1311"/>
                <a:gd name="T18" fmla="*/ 1058 w 1162"/>
                <a:gd name="T19" fmla="*/ 577 h 1311"/>
                <a:gd name="T20" fmla="*/ 1051 w 1162"/>
                <a:gd name="T21" fmla="*/ 532 h 1311"/>
                <a:gd name="T22" fmla="*/ 1103 w 1162"/>
                <a:gd name="T23" fmla="*/ 480 h 1311"/>
                <a:gd name="T24" fmla="*/ 1077 w 1162"/>
                <a:gd name="T25" fmla="*/ 428 h 1311"/>
                <a:gd name="T26" fmla="*/ 1142 w 1162"/>
                <a:gd name="T27" fmla="*/ 337 h 1311"/>
                <a:gd name="T28" fmla="*/ 1142 w 1162"/>
                <a:gd name="T29" fmla="*/ 279 h 1311"/>
                <a:gd name="T30" fmla="*/ 1162 w 1162"/>
                <a:gd name="T31" fmla="*/ 233 h 1311"/>
                <a:gd name="T32" fmla="*/ 1162 w 1162"/>
                <a:gd name="T33" fmla="*/ 136 h 1311"/>
                <a:gd name="T34" fmla="*/ 1123 w 1162"/>
                <a:gd name="T35" fmla="*/ 130 h 1311"/>
                <a:gd name="T36" fmla="*/ 1116 w 1162"/>
                <a:gd name="T37" fmla="*/ 78 h 1311"/>
                <a:gd name="T38" fmla="*/ 1090 w 1162"/>
                <a:gd name="T39" fmla="*/ 58 h 1311"/>
                <a:gd name="T40" fmla="*/ 1032 w 1162"/>
                <a:gd name="T41" fmla="*/ 104 h 1311"/>
                <a:gd name="T42" fmla="*/ 1000 w 1162"/>
                <a:gd name="T43" fmla="*/ 71 h 1311"/>
                <a:gd name="T44" fmla="*/ 831 w 1162"/>
                <a:gd name="T45" fmla="*/ 39 h 1311"/>
                <a:gd name="T46" fmla="*/ 766 w 1162"/>
                <a:gd name="T47" fmla="*/ 78 h 1311"/>
                <a:gd name="T48" fmla="*/ 643 w 1162"/>
                <a:gd name="T49" fmla="*/ 91 h 1311"/>
                <a:gd name="T50" fmla="*/ 617 w 1162"/>
                <a:gd name="T51" fmla="*/ 58 h 1311"/>
                <a:gd name="T52" fmla="*/ 617 w 1162"/>
                <a:gd name="T53" fmla="*/ 6 h 1311"/>
                <a:gd name="T54" fmla="*/ 571 w 1162"/>
                <a:gd name="T55" fmla="*/ 0 h 1311"/>
                <a:gd name="T56" fmla="*/ 519 w 1162"/>
                <a:gd name="T57" fmla="*/ 19 h 1311"/>
                <a:gd name="T58" fmla="*/ 416 w 1162"/>
                <a:gd name="T59" fmla="*/ 26 h 1311"/>
                <a:gd name="T60" fmla="*/ 435 w 1162"/>
                <a:gd name="T61" fmla="*/ 136 h 1311"/>
                <a:gd name="T62" fmla="*/ 409 w 1162"/>
                <a:gd name="T63" fmla="*/ 201 h 1311"/>
                <a:gd name="T64" fmla="*/ 279 w 1162"/>
                <a:gd name="T65" fmla="*/ 337 h 1311"/>
                <a:gd name="T66" fmla="*/ 201 w 1162"/>
                <a:gd name="T67" fmla="*/ 525 h 1311"/>
                <a:gd name="T68" fmla="*/ 214 w 1162"/>
                <a:gd name="T69" fmla="*/ 655 h 1311"/>
                <a:gd name="T70" fmla="*/ 169 w 1162"/>
                <a:gd name="T71" fmla="*/ 701 h 1311"/>
                <a:gd name="T72" fmla="*/ 111 w 1162"/>
                <a:gd name="T73" fmla="*/ 694 h 1311"/>
                <a:gd name="T74" fmla="*/ 98 w 1162"/>
                <a:gd name="T75" fmla="*/ 759 h 1311"/>
                <a:gd name="T76" fmla="*/ 33 w 1162"/>
                <a:gd name="T77" fmla="*/ 765 h 1311"/>
                <a:gd name="T78" fmla="*/ 0 w 1162"/>
                <a:gd name="T79" fmla="*/ 804 h 1311"/>
                <a:gd name="T80" fmla="*/ 117 w 1162"/>
                <a:gd name="T81" fmla="*/ 850 h 1311"/>
                <a:gd name="T82" fmla="*/ 273 w 1162"/>
                <a:gd name="T83" fmla="*/ 934 h 1311"/>
                <a:gd name="T84" fmla="*/ 318 w 1162"/>
                <a:gd name="T85" fmla="*/ 1006 h 1311"/>
                <a:gd name="T86" fmla="*/ 480 w 1162"/>
                <a:gd name="T87" fmla="*/ 993 h 1311"/>
                <a:gd name="T88" fmla="*/ 500 w 1162"/>
                <a:gd name="T89" fmla="*/ 928 h 1311"/>
                <a:gd name="T90" fmla="*/ 532 w 1162"/>
                <a:gd name="T91" fmla="*/ 941 h 1311"/>
                <a:gd name="T92" fmla="*/ 532 w 1162"/>
                <a:gd name="T93" fmla="*/ 986 h 1311"/>
                <a:gd name="T94" fmla="*/ 552 w 1162"/>
                <a:gd name="T95" fmla="*/ 1032 h 1311"/>
                <a:gd name="T96" fmla="*/ 506 w 1162"/>
                <a:gd name="T97" fmla="*/ 1090 h 1311"/>
                <a:gd name="T98" fmla="*/ 455 w 1162"/>
                <a:gd name="T99" fmla="*/ 1109 h 1311"/>
                <a:gd name="T100" fmla="*/ 487 w 1162"/>
                <a:gd name="T101" fmla="*/ 1161 h 1311"/>
                <a:gd name="T102" fmla="*/ 532 w 1162"/>
                <a:gd name="T103" fmla="*/ 1168 h 1311"/>
                <a:gd name="T104" fmla="*/ 571 w 1162"/>
                <a:gd name="T105" fmla="*/ 1285 h 1311"/>
                <a:gd name="T106" fmla="*/ 662 w 1162"/>
                <a:gd name="T107" fmla="*/ 1311 h 1311"/>
                <a:gd name="T108" fmla="*/ 675 w 1162"/>
                <a:gd name="T109" fmla="*/ 1285 h 1311"/>
                <a:gd name="T110" fmla="*/ 753 w 1162"/>
                <a:gd name="T111" fmla="*/ 1239 h 1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62" h="1311">
                  <a:moveTo>
                    <a:pt x="753" y="1239"/>
                  </a:moveTo>
                  <a:lnTo>
                    <a:pt x="766" y="1103"/>
                  </a:lnTo>
                  <a:lnTo>
                    <a:pt x="896" y="1051"/>
                  </a:lnTo>
                  <a:lnTo>
                    <a:pt x="980" y="973"/>
                  </a:lnTo>
                  <a:lnTo>
                    <a:pt x="961" y="791"/>
                  </a:lnTo>
                  <a:lnTo>
                    <a:pt x="1013" y="778"/>
                  </a:lnTo>
                  <a:lnTo>
                    <a:pt x="1019" y="714"/>
                  </a:lnTo>
                  <a:lnTo>
                    <a:pt x="1097" y="707"/>
                  </a:lnTo>
                  <a:lnTo>
                    <a:pt x="1110" y="649"/>
                  </a:lnTo>
                  <a:lnTo>
                    <a:pt x="1058" y="577"/>
                  </a:lnTo>
                  <a:lnTo>
                    <a:pt x="1051" y="532"/>
                  </a:lnTo>
                  <a:lnTo>
                    <a:pt x="1103" y="480"/>
                  </a:lnTo>
                  <a:lnTo>
                    <a:pt x="1077" y="428"/>
                  </a:lnTo>
                  <a:lnTo>
                    <a:pt x="1142" y="337"/>
                  </a:lnTo>
                  <a:lnTo>
                    <a:pt x="1142" y="279"/>
                  </a:lnTo>
                  <a:lnTo>
                    <a:pt x="1162" y="233"/>
                  </a:lnTo>
                  <a:lnTo>
                    <a:pt x="1162" y="136"/>
                  </a:lnTo>
                  <a:lnTo>
                    <a:pt x="1123" y="130"/>
                  </a:lnTo>
                  <a:lnTo>
                    <a:pt x="1116" y="78"/>
                  </a:lnTo>
                  <a:lnTo>
                    <a:pt x="1090" y="58"/>
                  </a:lnTo>
                  <a:lnTo>
                    <a:pt x="1032" y="104"/>
                  </a:lnTo>
                  <a:lnTo>
                    <a:pt x="1000" y="71"/>
                  </a:lnTo>
                  <a:lnTo>
                    <a:pt x="831" y="39"/>
                  </a:lnTo>
                  <a:lnTo>
                    <a:pt x="766" y="78"/>
                  </a:lnTo>
                  <a:lnTo>
                    <a:pt x="643" y="91"/>
                  </a:lnTo>
                  <a:lnTo>
                    <a:pt x="617" y="58"/>
                  </a:lnTo>
                  <a:lnTo>
                    <a:pt x="617" y="6"/>
                  </a:lnTo>
                  <a:lnTo>
                    <a:pt x="571" y="0"/>
                  </a:lnTo>
                  <a:lnTo>
                    <a:pt x="519" y="19"/>
                  </a:lnTo>
                  <a:lnTo>
                    <a:pt x="416" y="26"/>
                  </a:lnTo>
                  <a:lnTo>
                    <a:pt x="435" y="136"/>
                  </a:lnTo>
                  <a:lnTo>
                    <a:pt x="409" y="201"/>
                  </a:lnTo>
                  <a:lnTo>
                    <a:pt x="279" y="337"/>
                  </a:lnTo>
                  <a:lnTo>
                    <a:pt x="201" y="525"/>
                  </a:lnTo>
                  <a:lnTo>
                    <a:pt x="214" y="655"/>
                  </a:lnTo>
                  <a:lnTo>
                    <a:pt x="169" y="701"/>
                  </a:lnTo>
                  <a:lnTo>
                    <a:pt x="111" y="694"/>
                  </a:lnTo>
                  <a:lnTo>
                    <a:pt x="98" y="759"/>
                  </a:lnTo>
                  <a:lnTo>
                    <a:pt x="33" y="765"/>
                  </a:lnTo>
                  <a:lnTo>
                    <a:pt x="0" y="804"/>
                  </a:lnTo>
                  <a:lnTo>
                    <a:pt x="117" y="850"/>
                  </a:lnTo>
                  <a:lnTo>
                    <a:pt x="273" y="934"/>
                  </a:lnTo>
                  <a:lnTo>
                    <a:pt x="318" y="1006"/>
                  </a:lnTo>
                  <a:lnTo>
                    <a:pt x="480" y="993"/>
                  </a:lnTo>
                  <a:lnTo>
                    <a:pt x="500" y="928"/>
                  </a:lnTo>
                  <a:lnTo>
                    <a:pt x="532" y="941"/>
                  </a:lnTo>
                  <a:lnTo>
                    <a:pt x="532" y="986"/>
                  </a:lnTo>
                  <a:lnTo>
                    <a:pt x="552" y="1032"/>
                  </a:lnTo>
                  <a:lnTo>
                    <a:pt x="506" y="1090"/>
                  </a:lnTo>
                  <a:lnTo>
                    <a:pt x="455" y="1109"/>
                  </a:lnTo>
                  <a:lnTo>
                    <a:pt x="487" y="1161"/>
                  </a:lnTo>
                  <a:lnTo>
                    <a:pt x="532" y="1168"/>
                  </a:lnTo>
                  <a:lnTo>
                    <a:pt x="571" y="1285"/>
                  </a:lnTo>
                  <a:lnTo>
                    <a:pt x="662" y="1311"/>
                  </a:lnTo>
                  <a:lnTo>
                    <a:pt x="675" y="1285"/>
                  </a:lnTo>
                  <a:lnTo>
                    <a:pt x="753" y="1239"/>
                  </a:lnTo>
                </a:path>
              </a:pathLst>
            </a:custGeom>
            <a:solidFill>
              <a:schemeClr val="bg1"/>
            </a:solidFill>
            <a:ln w="8255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Dowolny kształt 41"/>
            <p:cNvSpPr>
              <a:spLocks/>
            </p:cNvSpPr>
            <p:nvPr/>
          </p:nvSpPr>
          <p:spPr bwMode="auto">
            <a:xfrm>
              <a:off x="1876714" y="4206712"/>
              <a:ext cx="1543158" cy="1886584"/>
            </a:xfrm>
            <a:custGeom>
              <a:avLst/>
              <a:gdLst>
                <a:gd name="T0" fmla="*/ 954 w 1259"/>
                <a:gd name="T1" fmla="*/ 1544 h 1830"/>
                <a:gd name="T2" fmla="*/ 908 w 1259"/>
                <a:gd name="T3" fmla="*/ 1454 h 1830"/>
                <a:gd name="T4" fmla="*/ 850 w 1259"/>
                <a:gd name="T5" fmla="*/ 1408 h 1830"/>
                <a:gd name="T6" fmla="*/ 759 w 1259"/>
                <a:gd name="T7" fmla="*/ 1285 h 1830"/>
                <a:gd name="T8" fmla="*/ 681 w 1259"/>
                <a:gd name="T9" fmla="*/ 1233 h 1830"/>
                <a:gd name="T10" fmla="*/ 779 w 1259"/>
                <a:gd name="T11" fmla="*/ 1071 h 1830"/>
                <a:gd name="T12" fmla="*/ 844 w 1259"/>
                <a:gd name="T13" fmla="*/ 1019 h 1830"/>
                <a:gd name="T14" fmla="*/ 844 w 1259"/>
                <a:gd name="T15" fmla="*/ 883 h 1830"/>
                <a:gd name="T16" fmla="*/ 941 w 1259"/>
                <a:gd name="T17" fmla="*/ 837 h 1830"/>
                <a:gd name="T18" fmla="*/ 1116 w 1259"/>
                <a:gd name="T19" fmla="*/ 720 h 1830"/>
                <a:gd name="T20" fmla="*/ 1259 w 1259"/>
                <a:gd name="T21" fmla="*/ 630 h 1830"/>
                <a:gd name="T22" fmla="*/ 1233 w 1259"/>
                <a:gd name="T23" fmla="*/ 513 h 1830"/>
                <a:gd name="T24" fmla="*/ 1207 w 1259"/>
                <a:gd name="T25" fmla="*/ 422 h 1830"/>
                <a:gd name="T26" fmla="*/ 1181 w 1259"/>
                <a:gd name="T27" fmla="*/ 279 h 1830"/>
                <a:gd name="T28" fmla="*/ 1097 w 1259"/>
                <a:gd name="T29" fmla="*/ 266 h 1830"/>
                <a:gd name="T30" fmla="*/ 1019 w 1259"/>
                <a:gd name="T31" fmla="*/ 188 h 1830"/>
                <a:gd name="T32" fmla="*/ 960 w 1259"/>
                <a:gd name="T33" fmla="*/ 214 h 1830"/>
                <a:gd name="T34" fmla="*/ 824 w 1259"/>
                <a:gd name="T35" fmla="*/ 39 h 1830"/>
                <a:gd name="T36" fmla="*/ 590 w 1259"/>
                <a:gd name="T37" fmla="*/ 0 h 1830"/>
                <a:gd name="T38" fmla="*/ 409 w 1259"/>
                <a:gd name="T39" fmla="*/ 123 h 1830"/>
                <a:gd name="T40" fmla="*/ 389 w 1259"/>
                <a:gd name="T41" fmla="*/ 227 h 1830"/>
                <a:gd name="T42" fmla="*/ 350 w 1259"/>
                <a:gd name="T43" fmla="*/ 370 h 1830"/>
                <a:gd name="T44" fmla="*/ 305 w 1259"/>
                <a:gd name="T45" fmla="*/ 467 h 1830"/>
                <a:gd name="T46" fmla="*/ 344 w 1259"/>
                <a:gd name="T47" fmla="*/ 597 h 1830"/>
                <a:gd name="T48" fmla="*/ 260 w 1259"/>
                <a:gd name="T49" fmla="*/ 668 h 1830"/>
                <a:gd name="T50" fmla="*/ 227 w 1259"/>
                <a:gd name="T51" fmla="*/ 863 h 1830"/>
                <a:gd name="T52" fmla="*/ 13 w 1259"/>
                <a:gd name="T53" fmla="*/ 993 h 1830"/>
                <a:gd name="T54" fmla="*/ 45 w 1259"/>
                <a:gd name="T55" fmla="*/ 1175 h 1830"/>
                <a:gd name="T56" fmla="*/ 156 w 1259"/>
                <a:gd name="T57" fmla="*/ 1259 h 1830"/>
                <a:gd name="T58" fmla="*/ 240 w 1259"/>
                <a:gd name="T59" fmla="*/ 1246 h 1830"/>
                <a:gd name="T60" fmla="*/ 376 w 1259"/>
                <a:gd name="T61" fmla="*/ 1493 h 1830"/>
                <a:gd name="T62" fmla="*/ 506 w 1259"/>
                <a:gd name="T63" fmla="*/ 1687 h 1830"/>
                <a:gd name="T64" fmla="*/ 597 w 1259"/>
                <a:gd name="T65" fmla="*/ 1798 h 1830"/>
                <a:gd name="T66" fmla="*/ 675 w 1259"/>
                <a:gd name="T67" fmla="*/ 1817 h 1830"/>
                <a:gd name="T68" fmla="*/ 785 w 1259"/>
                <a:gd name="T69" fmla="*/ 1694 h 1830"/>
                <a:gd name="T70" fmla="*/ 908 w 1259"/>
                <a:gd name="T71" fmla="*/ 1616 h 18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259" h="1830">
                  <a:moveTo>
                    <a:pt x="947" y="1609"/>
                  </a:moveTo>
                  <a:lnTo>
                    <a:pt x="954" y="1544"/>
                  </a:lnTo>
                  <a:lnTo>
                    <a:pt x="902" y="1512"/>
                  </a:lnTo>
                  <a:lnTo>
                    <a:pt x="908" y="1454"/>
                  </a:lnTo>
                  <a:lnTo>
                    <a:pt x="895" y="1421"/>
                  </a:lnTo>
                  <a:lnTo>
                    <a:pt x="850" y="1408"/>
                  </a:lnTo>
                  <a:lnTo>
                    <a:pt x="824" y="1337"/>
                  </a:lnTo>
                  <a:lnTo>
                    <a:pt x="759" y="1285"/>
                  </a:lnTo>
                  <a:lnTo>
                    <a:pt x="753" y="1239"/>
                  </a:lnTo>
                  <a:lnTo>
                    <a:pt x="681" y="1233"/>
                  </a:lnTo>
                  <a:lnTo>
                    <a:pt x="701" y="1175"/>
                  </a:lnTo>
                  <a:lnTo>
                    <a:pt x="779" y="1071"/>
                  </a:lnTo>
                  <a:lnTo>
                    <a:pt x="785" y="1025"/>
                  </a:lnTo>
                  <a:lnTo>
                    <a:pt x="844" y="1019"/>
                  </a:lnTo>
                  <a:lnTo>
                    <a:pt x="882" y="947"/>
                  </a:lnTo>
                  <a:lnTo>
                    <a:pt x="844" y="883"/>
                  </a:lnTo>
                  <a:lnTo>
                    <a:pt x="863" y="837"/>
                  </a:lnTo>
                  <a:lnTo>
                    <a:pt x="941" y="837"/>
                  </a:lnTo>
                  <a:lnTo>
                    <a:pt x="960" y="727"/>
                  </a:lnTo>
                  <a:lnTo>
                    <a:pt x="1116" y="720"/>
                  </a:lnTo>
                  <a:lnTo>
                    <a:pt x="1226" y="694"/>
                  </a:lnTo>
                  <a:lnTo>
                    <a:pt x="1259" y="630"/>
                  </a:lnTo>
                  <a:lnTo>
                    <a:pt x="1194" y="578"/>
                  </a:lnTo>
                  <a:lnTo>
                    <a:pt x="1233" y="513"/>
                  </a:lnTo>
                  <a:lnTo>
                    <a:pt x="1207" y="461"/>
                  </a:lnTo>
                  <a:lnTo>
                    <a:pt x="1207" y="422"/>
                  </a:lnTo>
                  <a:lnTo>
                    <a:pt x="1155" y="383"/>
                  </a:lnTo>
                  <a:lnTo>
                    <a:pt x="1181" y="279"/>
                  </a:lnTo>
                  <a:lnTo>
                    <a:pt x="1155" y="253"/>
                  </a:lnTo>
                  <a:lnTo>
                    <a:pt x="1097" y="266"/>
                  </a:lnTo>
                  <a:lnTo>
                    <a:pt x="1084" y="234"/>
                  </a:lnTo>
                  <a:lnTo>
                    <a:pt x="1019" y="188"/>
                  </a:lnTo>
                  <a:lnTo>
                    <a:pt x="986" y="221"/>
                  </a:lnTo>
                  <a:lnTo>
                    <a:pt x="960" y="214"/>
                  </a:lnTo>
                  <a:lnTo>
                    <a:pt x="947" y="149"/>
                  </a:lnTo>
                  <a:lnTo>
                    <a:pt x="824" y="39"/>
                  </a:lnTo>
                  <a:lnTo>
                    <a:pt x="759" y="78"/>
                  </a:lnTo>
                  <a:lnTo>
                    <a:pt x="590" y="0"/>
                  </a:lnTo>
                  <a:lnTo>
                    <a:pt x="409" y="26"/>
                  </a:lnTo>
                  <a:lnTo>
                    <a:pt x="409" y="123"/>
                  </a:lnTo>
                  <a:lnTo>
                    <a:pt x="389" y="162"/>
                  </a:lnTo>
                  <a:lnTo>
                    <a:pt x="389" y="227"/>
                  </a:lnTo>
                  <a:lnTo>
                    <a:pt x="324" y="318"/>
                  </a:lnTo>
                  <a:lnTo>
                    <a:pt x="350" y="370"/>
                  </a:lnTo>
                  <a:lnTo>
                    <a:pt x="298" y="415"/>
                  </a:lnTo>
                  <a:lnTo>
                    <a:pt x="305" y="467"/>
                  </a:lnTo>
                  <a:lnTo>
                    <a:pt x="357" y="539"/>
                  </a:lnTo>
                  <a:lnTo>
                    <a:pt x="344" y="597"/>
                  </a:lnTo>
                  <a:lnTo>
                    <a:pt x="266" y="604"/>
                  </a:lnTo>
                  <a:lnTo>
                    <a:pt x="260" y="668"/>
                  </a:lnTo>
                  <a:lnTo>
                    <a:pt x="208" y="681"/>
                  </a:lnTo>
                  <a:lnTo>
                    <a:pt x="227" y="863"/>
                  </a:lnTo>
                  <a:lnTo>
                    <a:pt x="143" y="941"/>
                  </a:lnTo>
                  <a:lnTo>
                    <a:pt x="13" y="993"/>
                  </a:lnTo>
                  <a:lnTo>
                    <a:pt x="0" y="1129"/>
                  </a:lnTo>
                  <a:lnTo>
                    <a:pt x="45" y="1175"/>
                  </a:lnTo>
                  <a:lnTo>
                    <a:pt x="149" y="1220"/>
                  </a:lnTo>
                  <a:lnTo>
                    <a:pt x="156" y="1259"/>
                  </a:lnTo>
                  <a:lnTo>
                    <a:pt x="201" y="1259"/>
                  </a:lnTo>
                  <a:lnTo>
                    <a:pt x="240" y="1246"/>
                  </a:lnTo>
                  <a:lnTo>
                    <a:pt x="331" y="1291"/>
                  </a:lnTo>
                  <a:lnTo>
                    <a:pt x="376" y="1493"/>
                  </a:lnTo>
                  <a:lnTo>
                    <a:pt x="467" y="1531"/>
                  </a:lnTo>
                  <a:lnTo>
                    <a:pt x="506" y="1687"/>
                  </a:lnTo>
                  <a:lnTo>
                    <a:pt x="597" y="1713"/>
                  </a:lnTo>
                  <a:lnTo>
                    <a:pt x="597" y="1798"/>
                  </a:lnTo>
                  <a:lnTo>
                    <a:pt x="629" y="1830"/>
                  </a:lnTo>
                  <a:lnTo>
                    <a:pt x="675" y="1817"/>
                  </a:lnTo>
                  <a:lnTo>
                    <a:pt x="746" y="1830"/>
                  </a:lnTo>
                  <a:lnTo>
                    <a:pt x="785" y="1694"/>
                  </a:lnTo>
                  <a:lnTo>
                    <a:pt x="857" y="1687"/>
                  </a:lnTo>
                  <a:lnTo>
                    <a:pt x="908" y="1616"/>
                  </a:lnTo>
                  <a:lnTo>
                    <a:pt x="947" y="1609"/>
                  </a:lnTo>
                </a:path>
              </a:pathLst>
            </a:custGeom>
            <a:solidFill>
              <a:schemeClr val="bg1"/>
            </a:solidFill>
            <a:ln w="8255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" name="pole tekstowe 2"/>
            <p:cNvSpPr txBox="1"/>
            <p:nvPr/>
          </p:nvSpPr>
          <p:spPr>
            <a:xfrm>
              <a:off x="1165450" y="4290634"/>
              <a:ext cx="995402" cy="653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gmina wiejska</a:t>
              </a:r>
            </a:p>
          </p:txBody>
        </p:sp>
        <p:sp>
          <p:nvSpPr>
            <p:cNvPr id="44" name="pole tekstowe 14"/>
            <p:cNvSpPr txBox="1"/>
            <p:nvPr/>
          </p:nvSpPr>
          <p:spPr>
            <a:xfrm>
              <a:off x="2173561" y="4367619"/>
              <a:ext cx="1049785" cy="653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gmina wiejska</a:t>
              </a:r>
            </a:p>
          </p:txBody>
        </p:sp>
        <p:sp>
          <p:nvSpPr>
            <p:cNvPr id="45" name="pole tekstowe 15"/>
            <p:cNvSpPr txBox="1"/>
            <p:nvPr/>
          </p:nvSpPr>
          <p:spPr>
            <a:xfrm>
              <a:off x="2191728" y="3204080"/>
              <a:ext cx="1645931" cy="488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l-P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gmina </a:t>
              </a:r>
              <a:br>
                <a:rPr kumimoji="0" lang="pl-P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</a:br>
              <a:r>
                <a:rPr kumimoji="0" lang="pl-P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miejsko-wiejska</a:t>
              </a:r>
            </a:p>
          </p:txBody>
        </p:sp>
      </p:grpSp>
      <p:pic>
        <p:nvPicPr>
          <p:cNvPr id="46" name="Obraz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6289" y="1122031"/>
            <a:ext cx="2479075" cy="253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119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07704" y="310294"/>
            <a:ext cx="6779096" cy="891833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Spółdzielnie energetyczne w gminach miejskich</a:t>
            </a:r>
          </a:p>
        </p:txBody>
      </p:sp>
      <p:sp>
        <p:nvSpPr>
          <p:cNvPr id="14" name="pole tekstowe 10"/>
          <p:cNvSpPr txBox="1"/>
          <p:nvPr/>
        </p:nvSpPr>
        <p:spPr>
          <a:xfrm>
            <a:off x="395536" y="1916832"/>
            <a:ext cx="8378678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Ustawa z dnia 9 października 2025 r. o zmianie ustawy o promowaniu wytwarzania energii elektrycznej w morskich farmach wiatrowych oraz niektórych innych ustaw.</a:t>
            </a:r>
          </a:p>
          <a:p>
            <a: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</a:p>
          <a:p>
            <a:pPr algn="ctr"/>
            <a: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Ustawa wprowadza zmiany w ustawie OZE umożliwiające zakładanie </a:t>
            </a:r>
            <a:b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 funkcjonowanie spółdzielni energetycznych na terenach gmin miejskich.</a:t>
            </a:r>
          </a:p>
          <a:p>
            <a:pPr algn="ctr"/>
            <a: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</a:p>
          <a:p>
            <a:pPr algn="ctr"/>
            <a: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Przepisów tych nie stosuje się do dnia wydania pozytywnej decyzji Komisji Europejskiej </a:t>
            </a:r>
            <a:b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 zgodności pomocy publicznej wynikającej z tych przepisów z rynkiem wewnętrznym albo uznania przez Komisję Europejską, że zmiana tych przepisów </a:t>
            </a:r>
          </a:p>
          <a:p>
            <a:pPr algn="ctr"/>
            <a: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nie stanowi nowej pomocy publicznej.</a:t>
            </a:r>
          </a:p>
          <a:p>
            <a: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</a:p>
          <a:p>
            <a:pPr algn="ctr"/>
            <a:r>
              <a:rPr lang="pl-PL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Wykaz spółdzielni energetycznych działających na obszarach gmin miejskich będzie prowadził Prezes URE.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-1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1170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2590188"/>
              </p:ext>
            </p:extLst>
          </p:nvPr>
        </p:nvGraphicFramePr>
        <p:xfrm>
          <a:off x="426135" y="2060848"/>
          <a:ext cx="868680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6851104" cy="864096"/>
          </a:xfrm>
        </p:spPr>
        <p:txBody>
          <a:bodyPr>
            <a:normAutofit fontScale="90000"/>
          </a:bodyPr>
          <a:lstStyle/>
          <a:p>
            <a:r>
              <a:rPr lang="pl-PL" dirty="0"/>
              <a:t>Obszar działalności spółdzielni energetycznej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34480" y="1484784"/>
            <a:ext cx="8280920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Obszar działalności spółdzielni energetycznych ustala się na podstawie:</a:t>
            </a:r>
          </a:p>
        </p:txBody>
      </p:sp>
    </p:spTree>
    <p:extLst>
      <p:ext uri="{BB962C8B-B14F-4D97-AF65-F5344CB8AC3E}">
        <p14:creationId xmlns:p14="http://schemas.microsoft.com/office/powerpoint/2010/main" val="488224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pl-PL" sz="2700" dirty="0"/>
              <a:t>Warunki dla spółdzielni energetycznej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42320594"/>
              </p:ext>
            </p:extLst>
          </p:nvPr>
        </p:nvGraphicFramePr>
        <p:xfrm>
          <a:off x="254993" y="1556792"/>
          <a:ext cx="863401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279564" y="6178515"/>
            <a:ext cx="587532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pl-PL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 </a:t>
            </a:r>
            <a:r>
              <a:rPr lang="pl-PL" sz="1100" i="1" dirty="0"/>
              <a:t>Dla spółdzielni, które złożą wniosek o zamieszczenie danych w wykazie spółdzielni energetycznych </a:t>
            </a:r>
          </a:p>
          <a:p>
            <a:r>
              <a:rPr lang="pl-PL" sz="1100" i="1" dirty="0"/>
              <a:t>do 31 grudnia 2025 r. wymóg 70% został obniżony do 40%.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1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7765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pl-PL" sz="2700" dirty="0"/>
              <a:t>Etapy zakładania spółdzielni energetycznej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708920"/>
            <a:ext cx="2990850" cy="152400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788166"/>
            <a:ext cx="2249429" cy="1365507"/>
          </a:xfrm>
          <a:prstGeom prst="rect">
            <a:avLst/>
          </a:prstGeom>
        </p:spPr>
      </p:pic>
      <p:sp>
        <p:nvSpPr>
          <p:cNvPr id="6" name="Strzałka w prawo 5"/>
          <p:cNvSpPr/>
          <p:nvPr/>
        </p:nvSpPr>
        <p:spPr>
          <a:xfrm>
            <a:off x="4047195" y="2924944"/>
            <a:ext cx="1676933" cy="980319"/>
          </a:xfrm>
          <a:prstGeom prst="rightArrow">
            <a:avLst/>
          </a:prstGeom>
          <a:noFill/>
          <a:ln>
            <a:solidFill>
              <a:srgbClr val="0076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1115616" y="1844824"/>
            <a:ext cx="1800200" cy="540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l-PL" sz="2400" b="1" dirty="0"/>
              <a:t>I etap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228184" y="1844824"/>
            <a:ext cx="1800200" cy="540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w Cen MT" panose="020B06020201040206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l-PL" sz="2400" b="1" dirty="0"/>
              <a:t>II etap</a:t>
            </a:r>
          </a:p>
        </p:txBody>
      </p:sp>
      <p:sp>
        <p:nvSpPr>
          <p:cNvPr id="9" name="Nawias klamrowy zamykający 8"/>
          <p:cNvSpPr/>
          <p:nvPr/>
        </p:nvSpPr>
        <p:spPr>
          <a:xfrm rot="5400000">
            <a:off x="4223508" y="1047103"/>
            <a:ext cx="648072" cy="7428089"/>
          </a:xfrm>
          <a:prstGeom prst="rightBrace">
            <a:avLst/>
          </a:prstGeom>
          <a:ln w="19050">
            <a:solidFill>
              <a:srgbClr val="0076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2397" y="5229200"/>
            <a:ext cx="3250293" cy="92514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678342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2700" dirty="0"/>
              <a:t>Wniosek o zamieszczenie danych </a:t>
            </a:r>
            <a:br>
              <a:rPr lang="pl-PL" sz="2700" dirty="0"/>
            </a:br>
            <a:r>
              <a:rPr lang="pl-PL" sz="2700" dirty="0"/>
              <a:t>w wykazie spółdzielni energetycznych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600200"/>
            <a:ext cx="5400600" cy="4853136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b="1" dirty="0">
                <a:solidFill>
                  <a:srgbClr val="007614"/>
                </a:solidFill>
              </a:rPr>
              <a:t>Wniosek</a:t>
            </a:r>
            <a:r>
              <a:rPr lang="pl-PL" dirty="0"/>
              <a:t> zawiera m.in. określenie:</a:t>
            </a:r>
          </a:p>
          <a:p>
            <a:pPr marL="539750" indent="-265113">
              <a:buFont typeface="+mj-lt"/>
              <a:buAutoNum type="alphaLcParenR"/>
            </a:pPr>
            <a:r>
              <a:rPr lang="pl-PL" dirty="0"/>
              <a:t>obszaru i przedmiotu prowadzonej działalności,</a:t>
            </a:r>
          </a:p>
          <a:p>
            <a:pPr marL="539750" indent="-265113">
              <a:buFont typeface="+mj-lt"/>
              <a:buAutoNum type="alphaLcParenR"/>
            </a:pPr>
            <a:r>
              <a:rPr lang="pl-PL" dirty="0"/>
              <a:t>liczby członków spółdzielni oraz punktów poboru energii lub punktów przyłączenia gazowego, lub węzła ciepłowniczego, lub miejsc wytwarzania oraz zużycia biogazu </a:t>
            </a:r>
            <a:br>
              <a:rPr lang="pl-PL" dirty="0"/>
            </a:br>
            <a:r>
              <a:rPr lang="pl-PL" dirty="0"/>
              <a:t>lub biogazu rolniczego, lub </a:t>
            </a:r>
            <a:r>
              <a:rPr lang="pl-PL" dirty="0" err="1"/>
              <a:t>biometanu</a:t>
            </a:r>
            <a:r>
              <a:rPr lang="pl-PL" dirty="0"/>
              <a:t>,</a:t>
            </a:r>
          </a:p>
          <a:p>
            <a:pPr marL="539750" indent="-265113">
              <a:buFont typeface="+mj-lt"/>
              <a:buAutoNum type="alphaLcParenR"/>
            </a:pPr>
            <a:r>
              <a:rPr lang="pl-PL" dirty="0"/>
              <a:t>rocznego zapotrzebowania na energię,</a:t>
            </a:r>
          </a:p>
          <a:p>
            <a:pPr marL="539750" indent="-265113">
              <a:buFont typeface="+mj-lt"/>
              <a:buAutoNum type="alphaLcParenR"/>
            </a:pPr>
            <a:r>
              <a:rPr lang="pl-PL" dirty="0"/>
              <a:t>liczby i rodzajów instalacji OZE,</a:t>
            </a:r>
          </a:p>
          <a:p>
            <a:pPr marL="539750" indent="-265113">
              <a:buFont typeface="+mj-lt"/>
              <a:buAutoNum type="alphaLcParenR"/>
            </a:pPr>
            <a:r>
              <a:rPr lang="pl-PL" dirty="0"/>
              <a:t>mocy lub rocznej wydajności poszczególnych rodzajów instalacji OZE,</a:t>
            </a:r>
          </a:p>
          <a:p>
            <a:pPr marL="539750" indent="-265113">
              <a:buFont typeface="+mj-lt"/>
              <a:buAutoNum type="alphaLcParenR"/>
            </a:pPr>
            <a:r>
              <a:rPr lang="pl-PL" dirty="0"/>
              <a:t>lokalizacji instalacji OZE,</a:t>
            </a:r>
          </a:p>
          <a:p>
            <a:pPr marL="539750" indent="-265113">
              <a:buFont typeface="+mj-lt"/>
              <a:buAutoNum type="alphaLcParenR"/>
            </a:pPr>
            <a:r>
              <a:rPr lang="pl-PL" dirty="0"/>
              <a:t>sprzedawcy energii, z którym zamierza współpracować spółdzielnia energetyczna.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1700808"/>
            <a:ext cx="2952376" cy="436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1346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17911</TotalTime>
  <Words>1107</Words>
  <Application>Microsoft Office PowerPoint</Application>
  <PresentationFormat>Pokaz na ekranie (4:3)</PresentationFormat>
  <Paragraphs>107</Paragraphs>
  <Slides>15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Tw Cen MT</vt:lpstr>
      <vt:lpstr>Wingdings</vt:lpstr>
      <vt:lpstr>Motyw pakietu Office</vt:lpstr>
      <vt:lpstr>1_Motyw pakietu Office</vt:lpstr>
      <vt:lpstr>Jak uzyskać wpis do wykazu  spółdzielni energetycznych?</vt:lpstr>
      <vt:lpstr>Spółdzielnie energetyczne  podstawy prawne</vt:lpstr>
      <vt:lpstr>Definicja spółdzielni energetycznej</vt:lpstr>
      <vt:lpstr>Obszar działalności spółdzielni energetycznej</vt:lpstr>
      <vt:lpstr>Spółdzielnie energetyczne w gminach miejskich</vt:lpstr>
      <vt:lpstr>Obszar działalności spółdzielni energetycznej</vt:lpstr>
      <vt:lpstr>Warunki dla spółdzielni energetycznej</vt:lpstr>
      <vt:lpstr>Etapy zakładania spółdzielni energetycznej</vt:lpstr>
      <vt:lpstr>Wniosek o zamieszczenie danych  w wykazie spółdzielni energetycznych</vt:lpstr>
      <vt:lpstr>Załączniki do wniosku</vt:lpstr>
      <vt:lpstr>Rejestracja w KOWR</vt:lpstr>
      <vt:lpstr>Spółdzielnia energetyczna</vt:lpstr>
      <vt:lpstr>Spółdzielnie energetyczne w Polsce wg obszaru działalności</vt:lpstr>
      <vt:lpstr>Obowiązki spółdzielni energetycznych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Sykta</dc:creator>
  <cp:lastModifiedBy>Paweł Kowalczyk</cp:lastModifiedBy>
  <cp:revision>1174</cp:revision>
  <cp:lastPrinted>2021-06-09T09:17:30Z</cp:lastPrinted>
  <dcterms:created xsi:type="dcterms:W3CDTF">2017-06-22T17:24:09Z</dcterms:created>
  <dcterms:modified xsi:type="dcterms:W3CDTF">2025-12-09T15:01:31Z</dcterms:modified>
</cp:coreProperties>
</file>