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179" r:id="rId2"/>
    <p:sldId id="1204" r:id="rId3"/>
    <p:sldId id="362" r:id="rId4"/>
    <p:sldId id="1157" r:id="rId5"/>
    <p:sldId id="311" r:id="rId6"/>
    <p:sldId id="1173" r:id="rId7"/>
    <p:sldId id="318" r:id="rId8"/>
    <p:sldId id="339" r:id="rId9"/>
    <p:sldId id="340" r:id="rId10"/>
    <p:sldId id="1212" r:id="rId11"/>
    <p:sldId id="1171" r:id="rId12"/>
    <p:sldId id="1208" r:id="rId13"/>
    <p:sldId id="259" r:id="rId14"/>
    <p:sldId id="295" r:id="rId15"/>
    <p:sldId id="1205" r:id="rId16"/>
    <p:sldId id="1211" r:id="rId17"/>
    <p:sldId id="792" r:id="rId18"/>
    <p:sldId id="1213" r:id="rId19"/>
    <p:sldId id="793" r:id="rId20"/>
    <p:sldId id="789" r:id="rId21"/>
    <p:sldId id="353" r:id="rId22"/>
    <p:sldId id="1203" r:id="rId23"/>
    <p:sldId id="1210" r:id="rId24"/>
    <p:sldId id="1209" r:id="rId25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2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92D050"/>
    <a:srgbClr val="B4E496"/>
    <a:srgbClr val="E3E3E3"/>
    <a:srgbClr val="E1007A"/>
    <a:srgbClr val="EF8002"/>
    <a:srgbClr val="013088"/>
    <a:srgbClr val="00A5DF"/>
    <a:srgbClr val="BFD73B"/>
    <a:srgbClr val="61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72" y="96"/>
      </p:cViewPr>
      <p:guideLst>
        <p:guide orient="horz" pos="1979"/>
        <p:guide pos="20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72 Light" panose="020B0303030000000003" pitchFamily="34" charset="0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Arkusz4!$B$1</c:f>
              <c:strCache>
                <c:ptCount val="1"/>
                <c:pt idx="0">
                  <c:v>Liczba odbiorców przyłączonych do sieci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0B-470B-B413-2BDE02681209}"/>
              </c:ext>
            </c:extLst>
          </c:dPt>
          <c:dPt>
            <c:idx val="1"/>
            <c:invertIfNegative val="0"/>
            <c:bubble3D val="0"/>
            <c:spPr>
              <a:solidFill>
                <a:srgbClr val="EF800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0B-470B-B413-2BDE0268120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CB6-4A4F-A540-6450928E01E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0B-470B-B413-2BDE02681209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0B-470B-B413-2BDE026812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72 Condensed" panose="020B0506030000000003" pitchFamily="34" charset="0"/>
                    <a:ea typeface="+mn-ea"/>
                    <a:cs typeface="72 Condensed" panose="020B0506030000000003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Arkusz4!$A$9:$A$13</c:f>
              <c:strCache>
                <c:ptCount val="5"/>
                <c:pt idx="0">
                  <c:v>TAURON Dystrybucja</c:v>
                </c:pt>
                <c:pt idx="1">
                  <c:v>PGE Dystrybucja</c:v>
                </c:pt>
                <c:pt idx="2">
                  <c:v>Energa-Operator</c:v>
                </c:pt>
                <c:pt idx="3">
                  <c:v>Enea Operator</c:v>
                </c:pt>
                <c:pt idx="4">
                  <c:v>Stoen Operator</c:v>
                </c:pt>
              </c:strCache>
            </c:strRef>
          </c:cat>
          <c:val>
            <c:numRef>
              <c:f>Arkusz4!$B$9:$B$13</c:f>
              <c:numCache>
                <c:formatCode>#,##0</c:formatCode>
                <c:ptCount val="5"/>
                <c:pt idx="0">
                  <c:v>5981632</c:v>
                </c:pt>
                <c:pt idx="1">
                  <c:v>5793732</c:v>
                </c:pt>
                <c:pt idx="2">
                  <c:v>3401904</c:v>
                </c:pt>
                <c:pt idx="3">
                  <c:v>2827774</c:v>
                </c:pt>
                <c:pt idx="4">
                  <c:v>1143850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0B-470B-B413-2BDE02681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67482920"/>
        <c:axId val="767480400"/>
      </c:barChart>
      <c:catAx>
        <c:axId val="767482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72 Light" panose="020B0303030000000003" pitchFamily="34" charset="0"/>
                <a:ea typeface="+mn-ea"/>
                <a:cs typeface="72 Light" panose="020B0303030000000003" pitchFamily="34" charset="0"/>
              </a:defRPr>
            </a:pPr>
            <a:endParaRPr lang="pl-PL"/>
          </a:p>
        </c:txPr>
        <c:crossAx val="767480400"/>
        <c:crosses val="autoZero"/>
        <c:auto val="1"/>
        <c:lblAlgn val="ctr"/>
        <c:lblOffset val="100"/>
        <c:noMultiLvlLbl val="0"/>
      </c:catAx>
      <c:valAx>
        <c:axId val="767480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67482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5920380525925625"/>
          <c:y val="6.3057177689078772E-2"/>
          <c:w val="0.53021006688898908"/>
          <c:h val="0.801709517113631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Arkusz2!$S$131</c:f>
              <c:strCache>
                <c:ptCount val="1"/>
                <c:pt idx="0">
                  <c:v>Przyłączone OZE (bez mikroinstalacji)</c:v>
                </c:pt>
              </c:strCache>
            </c:strRef>
          </c:tx>
          <c:spPr>
            <a:solidFill>
              <a:srgbClr val="64003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691-442D-9ACE-2717DD47E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Arkusz2!$R$132</c:f>
              <c:strCache>
                <c:ptCount val="1"/>
                <c:pt idx="0">
                  <c:v>CAŁKOWITA MOC OZE - PRZYŁĄCZONA I PLANOWANA DO PRZYŁĄCZENIA [GW]</c:v>
                </c:pt>
              </c:strCache>
            </c:strRef>
          </c:cat>
          <c:val>
            <c:numRef>
              <c:f>Arkusz2!$S$132</c:f>
              <c:numCache>
                <c:formatCode>#\ ##0.0</c:formatCode>
                <c:ptCount val="1"/>
                <c:pt idx="0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3-43EC-957A-96BAD73BB8F7}"/>
            </c:ext>
          </c:extLst>
        </c:ser>
        <c:ser>
          <c:idx val="1"/>
          <c:order val="1"/>
          <c:tx>
            <c:strRef>
              <c:f>Arkusz2!$T$131</c:f>
              <c:strCache>
                <c:ptCount val="1"/>
                <c:pt idx="0">
                  <c:v>Zawarta Umowa o Przyłączenie</c:v>
                </c:pt>
              </c:strCache>
            </c:strRef>
          </c:tx>
          <c:spPr>
            <a:solidFill>
              <a:srgbClr val="5BAF4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2,98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691-442D-9ACE-2717DD47E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Arkusz2!$R$132</c:f>
              <c:strCache>
                <c:ptCount val="1"/>
                <c:pt idx="0">
                  <c:v>CAŁKOWITA MOC OZE - PRZYŁĄCZONA I PLANOWANA DO PRZYŁĄCZENIA [GW]</c:v>
                </c:pt>
              </c:strCache>
            </c:strRef>
          </c:cat>
          <c:val>
            <c:numRef>
              <c:f>Arkusz2!$T$132</c:f>
              <c:numCache>
                <c:formatCode>#\ ##0.0</c:formatCode>
                <c:ptCount val="1"/>
                <c:pt idx="0">
                  <c:v>2.98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43-43EC-957A-96BAD73BB8F7}"/>
            </c:ext>
          </c:extLst>
        </c:ser>
        <c:ser>
          <c:idx val="2"/>
          <c:order val="2"/>
          <c:tx>
            <c:strRef>
              <c:f>Arkusz2!$U$131</c:f>
              <c:strCache>
                <c:ptCount val="1"/>
                <c:pt idx="0">
                  <c:v>Wydane Warunki Przyłączenia – jeszcze nie zawarta Umowa o Przyłączenie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FD73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43-43EC-957A-96BAD73BB8F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3,2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643-43EC-957A-96BAD73BB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Arkusz2!$R$132</c:f>
              <c:strCache>
                <c:ptCount val="1"/>
                <c:pt idx="0">
                  <c:v>CAŁKOWITA MOC OZE - PRZYŁĄCZONA I PLANOWANA DO PRZYŁĄCZENIA [GW]</c:v>
                </c:pt>
              </c:strCache>
            </c:strRef>
          </c:cat>
          <c:val>
            <c:numRef>
              <c:f>Arkusz2!$U$132</c:f>
              <c:numCache>
                <c:formatCode>#\ ##0.0</c:formatCode>
                <c:ptCount val="1"/>
                <c:pt idx="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43-43EC-957A-96BAD73BB8F7}"/>
            </c:ext>
          </c:extLst>
        </c:ser>
        <c:ser>
          <c:idx val="3"/>
          <c:order val="3"/>
          <c:tx>
            <c:strRef>
              <c:f>Arkusz2!$V$131</c:f>
              <c:strCache>
                <c:ptCount val="1"/>
                <c:pt idx="0">
                  <c:v>Przyłączone mikroinstalacje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2,82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691-442D-9ACE-2717DD47E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Arkusz2!$R$132</c:f>
              <c:strCache>
                <c:ptCount val="1"/>
                <c:pt idx="0">
                  <c:v>CAŁKOWITA MOC OZE - PRZYŁĄCZONA I PLANOWANA DO PRZYŁĄCZENIA [GW]</c:v>
                </c:pt>
              </c:strCache>
            </c:strRef>
          </c:cat>
          <c:val>
            <c:numRef>
              <c:f>Arkusz2!$V$132</c:f>
              <c:numCache>
                <c:formatCode>#\ ##0.0</c:formatCode>
                <c:ptCount val="1"/>
                <c:pt idx="0">
                  <c:v>2.82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43-43EC-957A-96BAD73BB8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100"/>
        <c:axId val="598347279"/>
        <c:axId val="598345615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Arkusz2!#REF!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defRPr>
                      </a:pPr>
                      <a:endParaRPr lang="pl-PL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Arkusz2!$R$132</c15:sqref>
                        </c15:formulaRef>
                      </c:ext>
                    </c:extLst>
                    <c:strCache>
                      <c:ptCount val="1"/>
                      <c:pt idx="0">
                        <c:v>CAŁKOWITA MOC OZE - PRZYŁĄCZONA I PLANOWANA DO PRZYŁĄCZENIA [GW]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Arkusz2!#REF!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0643-43EC-957A-96BAD73BB8F7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Arkusz2!$W$131</c:f>
              <c:strCache>
                <c:ptCount val="1"/>
                <c:pt idx="0">
                  <c:v>RAZEM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Arkusz2!$R$132</c:f>
              <c:strCache>
                <c:ptCount val="1"/>
                <c:pt idx="0">
                  <c:v>CAŁKOWITA MOC OZE - PRZYŁĄCZONA I PLANOWANA DO PRZYŁĄCZENIA [GW]</c:v>
                </c:pt>
              </c:strCache>
            </c:strRef>
          </c:cat>
          <c:val>
            <c:numRef>
              <c:f>Arkusz2!$W$132</c:f>
              <c:numCache>
                <c:formatCode>#\ ##0.0</c:formatCode>
                <c:ptCount val="1"/>
                <c:pt idx="0">
                  <c:v>16.5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643-43EC-957A-96BAD73BB8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98347279"/>
        <c:axId val="598345615"/>
      </c:lineChart>
      <c:catAx>
        <c:axId val="598347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646363">
                <a:lumMod val="5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pl-PL"/>
          </a:p>
        </c:txPr>
        <c:crossAx val="598345615"/>
        <c:crosses val="autoZero"/>
        <c:auto val="1"/>
        <c:lblAlgn val="ctr"/>
        <c:lblOffset val="100"/>
        <c:noMultiLvlLbl val="0"/>
      </c:catAx>
      <c:valAx>
        <c:axId val="598345615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rgbClr val="646363">
                <a:lumMod val="50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l-PL"/>
          </a:p>
        </c:txPr>
        <c:crossAx val="598347279"/>
        <c:crosses val="autoZero"/>
        <c:crossBetween val="between"/>
        <c:majorUnit val="2"/>
        <c:minorUnit val="2"/>
      </c:valAx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2.4104738386991564E-2"/>
          <c:y val="4.8254693794667529E-3"/>
          <c:w val="0.35833943972193327"/>
          <c:h val="0.975836472695516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D1DFD-99A7-465E-B1E2-D1A906245C14}" type="datetimeFigureOut">
              <a:rPr lang="pl-PL" smtClean="0"/>
              <a:t>05.12.2025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77DB0-9125-4650-AA03-CC8FEB826D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04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F5712-D89F-7ABE-F498-A62BC4D07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773237"/>
            <a:ext cx="6840536" cy="2232026"/>
          </a:xfrm>
        </p:spPr>
        <p:txBody>
          <a:bodyPr anchor="b"/>
          <a:lstStyle>
            <a:lvl1pPr algn="l">
              <a:lnSpc>
                <a:spcPct val="80000"/>
              </a:lnSpc>
              <a:defRPr sz="3600" spc="-50" baseline="0"/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E603ECB-9C83-52AB-E92A-661A89080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4" y="4007410"/>
            <a:ext cx="6840536" cy="197746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 b="0" spc="-7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52398511-0CF1-B520-5C12-CBB101E8FD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6165850"/>
            <a:ext cx="6840536" cy="215900"/>
          </a:xfrm>
        </p:spPr>
        <p:txBody>
          <a:bodyPr anchor="ctr"/>
          <a:lstStyle>
            <a:lvl1pPr marL="0" indent="0" algn="r">
              <a:spcBef>
                <a:spcPts val="0"/>
              </a:spcBef>
              <a:buNone/>
              <a:defRPr sz="1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Kliknij, aby edytować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94DDC91-020E-1BCD-3582-0E66F7384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" y="260350"/>
            <a:ext cx="2779991" cy="115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1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6" orient="horz" pos="2523" userDrawn="1">
          <p15:clr>
            <a:srgbClr val="FBAE40"/>
          </p15:clr>
        </p15:guide>
        <p15:guide id="7" orient="horz" pos="3884" userDrawn="1">
          <p15:clr>
            <a:srgbClr val="FBAE40"/>
          </p15:clr>
        </p15:guide>
        <p15:guide id="8" orient="horz" pos="377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3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4868863"/>
            <a:ext cx="3528000" cy="1296376"/>
          </a:xfrm>
          <a:noFill/>
        </p:spPr>
        <p:txBody>
          <a:bodyPr/>
          <a:lstStyle>
            <a:lvl1pPr algn="ctr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5437027-E61E-3A1E-F869-301C46D130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1781" y="4868863"/>
            <a:ext cx="3528000" cy="1296376"/>
          </a:xfrm>
          <a:noFill/>
        </p:spPr>
        <p:txBody>
          <a:bodyPr/>
          <a:lstStyle>
            <a:lvl1pPr algn="ctr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12697" y="4868863"/>
            <a:ext cx="3528000" cy="1296376"/>
          </a:xfrm>
          <a:noFill/>
        </p:spPr>
        <p:txBody>
          <a:bodyPr/>
          <a:lstStyle>
            <a:lvl1pPr algn="ctr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55517965-AD5C-CBEB-93B1-AEFD8B6BF6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1773238"/>
            <a:ext cx="3529012" cy="27352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D4013949-FEE2-E375-0A29-9BD1FBEE8B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701" y="1773238"/>
            <a:ext cx="3529012" cy="27352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5F6B6E0D-4CD9-040E-57CE-5533040437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0539" y="1773238"/>
            <a:ext cx="3529012" cy="2735262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334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pos="2570" userDrawn="1">
          <p15:clr>
            <a:srgbClr val="FBAE40"/>
          </p15:clr>
        </p15:guide>
        <p15:guide id="8" pos="2729" userDrawn="1">
          <p15:clr>
            <a:srgbClr val="FBAE40"/>
          </p15:clr>
        </p15:guide>
        <p15:guide id="9" pos="4951" userDrawn="1">
          <p15:clr>
            <a:srgbClr val="FBAE40"/>
          </p15:clr>
        </p15:guide>
        <p15:guide id="10" pos="5110" userDrawn="1">
          <p15:clr>
            <a:srgbClr val="FBAE40"/>
          </p15:clr>
        </p15:guide>
        <p15:guide id="11" orient="horz" pos="3067" userDrawn="1">
          <p15:clr>
            <a:srgbClr val="FBAE40"/>
          </p15:clr>
        </p15:guide>
        <p15:guide id="12" orient="horz" pos="2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4 obrazy z podpisem (p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A73183E-2142-6632-7DC3-F6D1F9A7229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550864" y="4868863"/>
            <a:ext cx="2520949" cy="1296376"/>
          </a:xfrm>
          <a:noFill/>
        </p:spPr>
        <p:txBody>
          <a:bodyPr/>
          <a:lstStyle>
            <a:lvl1pPr algn="ctr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AB12C128-117C-91F2-5827-C1812A5A4C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4" y="1773238"/>
            <a:ext cx="2520950" cy="27352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64BD19A-1892-CDCB-297A-3B9CE2DE2537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3432175" y="4868863"/>
            <a:ext cx="2520949" cy="1296376"/>
          </a:xfrm>
          <a:noFill/>
        </p:spPr>
        <p:txBody>
          <a:bodyPr/>
          <a:lstStyle>
            <a:lvl1pPr algn="ctr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28C7EE09-3BAA-58F9-D102-7ECEAC9FA78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32175" y="1773238"/>
            <a:ext cx="2520950" cy="27352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FEE2948A-0DFA-DC04-AA3A-B16AE40BB3FF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6238877" y="4868863"/>
            <a:ext cx="2520949" cy="1296376"/>
          </a:xfrm>
          <a:noFill/>
        </p:spPr>
        <p:txBody>
          <a:bodyPr/>
          <a:lstStyle>
            <a:lvl1pPr algn="ctr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6" name="Symbol zastępczy obrazu 5">
            <a:extLst>
              <a:ext uri="{FF2B5EF4-FFF2-40B4-BE49-F238E27FC236}">
                <a16:creationId xmlns:a16="http://schemas.microsoft.com/office/drawing/2014/main" id="{87DB9B88-0E8F-7A5D-B117-280D1773D9E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38877" y="1773238"/>
            <a:ext cx="2520950" cy="27352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254A3D3-B327-F3D3-6007-CEDBD64A55C4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9120188" y="4868863"/>
            <a:ext cx="2520949" cy="1296376"/>
          </a:xfrm>
          <a:noFill/>
        </p:spPr>
        <p:txBody>
          <a:bodyPr/>
          <a:lstStyle>
            <a:lvl1pPr algn="ctr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8" name="Symbol zastępczy obrazu 5">
            <a:extLst>
              <a:ext uri="{FF2B5EF4-FFF2-40B4-BE49-F238E27FC236}">
                <a16:creationId xmlns:a16="http://schemas.microsoft.com/office/drawing/2014/main" id="{F6AC6296-6369-E94B-6211-198232C3B80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120188" y="1773238"/>
            <a:ext cx="2520950" cy="2735262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250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8" pos="374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1" orient="horz" pos="2840" userDrawn="1">
          <p15:clr>
            <a:srgbClr val="FBAE40"/>
          </p15:clr>
        </p15:guide>
        <p15:guide id="12" orient="horz" pos="3067" userDrawn="1">
          <p15:clr>
            <a:srgbClr val="FBAE40"/>
          </p15:clr>
        </p15:guide>
        <p15:guide id="13" pos="1935" userDrawn="1">
          <p15:clr>
            <a:srgbClr val="FBAE40"/>
          </p15:clr>
        </p15:guide>
        <p15:guide id="14" pos="2162" userDrawn="1">
          <p15:clr>
            <a:srgbClr val="FBAE40"/>
          </p15:clr>
        </p15:guide>
        <p15:guide id="15" pos="5745" userDrawn="1">
          <p15:clr>
            <a:srgbClr val="FBAE40"/>
          </p15:clr>
        </p15:guide>
        <p15:guide id="16" pos="551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2 elementy z obrazem u gó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20" y="4142767"/>
            <a:ext cx="11090275" cy="2016124"/>
          </a:xfrm>
          <a:noFill/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0863" y="1788286"/>
            <a:ext cx="8207520" cy="2016124"/>
          </a:xfrm>
          <a:noFill/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69E18738-E924-DEF6-22C6-91950222A1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8745" y="1773237"/>
            <a:ext cx="2520950" cy="2016123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115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5518" userDrawn="1">
          <p15:clr>
            <a:srgbClr val="FBAE40"/>
          </p15:clr>
        </p15:guide>
        <p15:guide id="14" pos="574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2 elementy z obrazem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20" y="1773239"/>
            <a:ext cx="11090275" cy="2016124"/>
          </a:xfrm>
          <a:noFill/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32175" y="4149725"/>
            <a:ext cx="8207520" cy="2016124"/>
          </a:xfrm>
          <a:noFill/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69E18738-E924-DEF6-22C6-91950222A1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0863" y="4149724"/>
            <a:ext cx="2520950" cy="2016123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91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1935" userDrawn="1">
          <p15:clr>
            <a:srgbClr val="FBAE40"/>
          </p15:clr>
        </p15:guide>
        <p15:guide id="14" pos="216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2 elementy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32175" y="4149725"/>
            <a:ext cx="8207520" cy="2016124"/>
          </a:xfrm>
          <a:noFill/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69E18738-E924-DEF6-22C6-91950222A1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0863" y="4149724"/>
            <a:ext cx="2520950" cy="2016123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4" name="Symbol zastępczy obrazu 10">
            <a:extLst>
              <a:ext uri="{FF2B5EF4-FFF2-40B4-BE49-F238E27FC236}">
                <a16:creationId xmlns:a16="http://schemas.microsoft.com/office/drawing/2014/main" id="{2CD5D840-DE62-1C1A-F978-28CC97C31FB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8745" y="1773240"/>
            <a:ext cx="2520950" cy="2016123"/>
          </a:xfrm>
          <a:noFill/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zawartości 6">
            <a:extLst>
              <a:ext uri="{FF2B5EF4-FFF2-40B4-BE49-F238E27FC236}">
                <a16:creationId xmlns:a16="http://schemas.microsoft.com/office/drawing/2014/main" id="{6BA0FC61-8EA2-7F36-344A-DF543B5D194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0863" y="1773239"/>
            <a:ext cx="8207520" cy="2016124"/>
          </a:xfrm>
          <a:noFill/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2945123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1935" userDrawn="1">
          <p15:clr>
            <a:srgbClr val="FBAE40"/>
          </p15:clr>
        </p15:guide>
        <p15:guide id="14" pos="2162" userDrawn="1">
          <p15:clr>
            <a:srgbClr val="FBAE40"/>
          </p15:clr>
        </p15:guide>
        <p15:guide id="15" pos="5745" userDrawn="1">
          <p15:clr>
            <a:srgbClr val="FBAE40"/>
          </p15:clr>
        </p15:guide>
        <p15:guide id="16" pos="551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2 elementy z obrazem (waria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32175" y="1773240"/>
            <a:ext cx="8207520" cy="2016124"/>
          </a:xfrm>
          <a:noFill/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69E18738-E924-DEF6-22C6-91950222A1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0863" y="1773240"/>
            <a:ext cx="2520950" cy="2016123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4" name="Symbol zastępczy obrazu 10">
            <a:extLst>
              <a:ext uri="{FF2B5EF4-FFF2-40B4-BE49-F238E27FC236}">
                <a16:creationId xmlns:a16="http://schemas.microsoft.com/office/drawing/2014/main" id="{2CD5D840-DE62-1C1A-F978-28CC97C31FB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8745" y="4149726"/>
            <a:ext cx="2520950" cy="2016123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5" name="Symbol zastępczy zawartości 6">
            <a:extLst>
              <a:ext uri="{FF2B5EF4-FFF2-40B4-BE49-F238E27FC236}">
                <a16:creationId xmlns:a16="http://schemas.microsoft.com/office/drawing/2014/main" id="{6BA0FC61-8EA2-7F36-344A-DF543B5D194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0863" y="4149725"/>
            <a:ext cx="8207520" cy="2016124"/>
          </a:xfrm>
          <a:noFill/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333105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1935" userDrawn="1">
          <p15:clr>
            <a:srgbClr val="FBAE40"/>
          </p15:clr>
        </p15:guide>
        <p15:guide id="14" pos="2162" userDrawn="1">
          <p15:clr>
            <a:srgbClr val="FBAE40"/>
          </p15:clr>
        </p15:guide>
        <p15:guide id="15" pos="5745" userDrawn="1">
          <p15:clr>
            <a:srgbClr val="FBAE40"/>
          </p15:clr>
        </p15:guide>
        <p15:guide id="16" pos="551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4 eleme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73239"/>
            <a:ext cx="5400675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888" y="1773239"/>
            <a:ext cx="5399437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2E3D503-E757-88FF-D7D2-2D5D16A2B68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2306" y="4149725"/>
            <a:ext cx="5397436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37888" y="4149725"/>
            <a:ext cx="5399438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3283569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8" pos="374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lista 4 elementów (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588" y="1773239"/>
            <a:ext cx="4679950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8448" y="1773239"/>
            <a:ext cx="4678877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2E3D503-E757-88FF-D7D2-2D5D16A2B68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272598" y="4149725"/>
            <a:ext cx="4677143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58448" y="4149725"/>
            <a:ext cx="4678878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E2816B0-ED8A-44F5-4658-AE213ABE1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1874" y="1773238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430660A1-C590-B619-5C33-E50AF74A4B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0464" y="1773238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1" name="Symbol zastępczy tekstu 4">
            <a:extLst>
              <a:ext uri="{FF2B5EF4-FFF2-40B4-BE49-F238E27FC236}">
                <a16:creationId xmlns:a16="http://schemas.microsoft.com/office/drawing/2014/main" id="{9780D3E3-A3CD-43B4-C266-02873D5AD3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1874" y="4149725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4" name="Symbol zastępczy tekstu 4">
            <a:extLst>
              <a:ext uri="{FF2B5EF4-FFF2-40B4-BE49-F238E27FC236}">
                <a16:creationId xmlns:a16="http://schemas.microsoft.com/office/drawing/2014/main" id="{F08B3A6B-D7BA-8DF1-582E-3B74C14812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0464" y="4151592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540431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pos="2570" userDrawn="1">
          <p15:clr>
            <a:srgbClr val="FBAE40"/>
          </p15:clr>
        </p15:guide>
        <p15:guide id="8" pos="374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0" pos="4384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801" userDrawn="1">
          <p15:clr>
            <a:srgbClr val="FBAE40"/>
          </p15:clr>
        </p15:guide>
        <p15:guide id="14" pos="688" userDrawn="1">
          <p15:clr>
            <a:srgbClr val="FBAE40"/>
          </p15:clr>
        </p15:guide>
        <p15:guide id="15" orient="horz" pos="1457" userDrawn="1">
          <p15:clr>
            <a:srgbClr val="FBAE40"/>
          </p15:clr>
        </p15:guide>
        <p15:guide id="16" pos="4271" userDrawn="1">
          <p15:clr>
            <a:srgbClr val="FBAE40"/>
          </p15:clr>
        </p15:guide>
        <p15:guide id="17" orient="horz" pos="295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lista 4 elementów (obraz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588" y="1773239"/>
            <a:ext cx="4679950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8448" y="1773239"/>
            <a:ext cx="4678877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2E3D503-E757-88FF-D7D2-2D5D16A2B68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272598" y="4149725"/>
            <a:ext cx="4677143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58448" y="4149725"/>
            <a:ext cx="4678878" cy="201612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C66641E0-22AB-6589-2B2C-134675B24E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61723" y="1773239"/>
            <a:ext cx="541338" cy="540000"/>
          </a:xfrm>
        </p:spPr>
        <p:txBody>
          <a:bodyPr anchor="t"/>
          <a:lstStyle>
            <a:lvl1pPr algn="l">
              <a:defRPr sz="1000"/>
            </a:lvl1pPr>
          </a:lstStyle>
          <a:p>
            <a:endParaRPr lang="pl-PL" dirty="0"/>
          </a:p>
        </p:txBody>
      </p:sp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01253593-9845-D12E-69EF-479FBBD4902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38875" y="1773239"/>
            <a:ext cx="541338" cy="540000"/>
          </a:xfrm>
        </p:spPr>
        <p:txBody>
          <a:bodyPr anchor="t"/>
          <a:lstStyle>
            <a:lvl1pPr algn="l">
              <a:defRPr sz="1000"/>
            </a:lvl1pPr>
          </a:lstStyle>
          <a:p>
            <a:endParaRPr lang="pl-PL"/>
          </a:p>
        </p:txBody>
      </p:sp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9BBBA669-EF77-17B6-A68F-704CEE2A81B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8875" y="4149475"/>
            <a:ext cx="541338" cy="540000"/>
          </a:xfrm>
        </p:spPr>
        <p:txBody>
          <a:bodyPr anchor="t"/>
          <a:lstStyle>
            <a:lvl1pPr algn="l">
              <a:defRPr sz="1000"/>
            </a:lvl1pPr>
          </a:lstStyle>
          <a:p>
            <a:endParaRPr lang="pl-PL"/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2AC9933E-60A3-5094-F078-76D7A78446B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1723" y="4149475"/>
            <a:ext cx="541338" cy="540000"/>
          </a:xfrm>
        </p:spPr>
        <p:txBody>
          <a:bodyPr anchor="t"/>
          <a:lstStyle>
            <a:lvl1pPr algn="l">
              <a:defRPr sz="1000"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34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pos="2570" userDrawn="1">
          <p15:clr>
            <a:srgbClr val="FBAE40"/>
          </p15:clr>
        </p15:guide>
        <p15:guide id="8" pos="374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0" pos="4384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801" userDrawn="1">
          <p15:clr>
            <a:srgbClr val="FBAE40"/>
          </p15:clr>
        </p15:guide>
        <p15:guide id="14" pos="688" userDrawn="1">
          <p15:clr>
            <a:srgbClr val="FBAE40"/>
          </p15:clr>
        </p15:guide>
        <p15:guide id="15" orient="horz" pos="1457" userDrawn="1">
          <p15:clr>
            <a:srgbClr val="FBAE40"/>
          </p15:clr>
        </p15:guide>
        <p15:guide id="16" pos="4271" userDrawn="1">
          <p15:clr>
            <a:srgbClr val="FBAE40"/>
          </p15:clr>
        </p15:guide>
        <p15:guide id="17" orient="horz" pos="295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4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20" y="3068637"/>
            <a:ext cx="5402118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6446" y="3068637"/>
            <a:ext cx="5400880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2413BDD7-67A3-5324-F94A-D2E568F7ED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0863" y="1773238"/>
            <a:ext cx="5399087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8" name="Symbol zastępczy obrazu 4">
            <a:extLst>
              <a:ext uri="{FF2B5EF4-FFF2-40B4-BE49-F238E27FC236}">
                <a16:creationId xmlns:a16="http://schemas.microsoft.com/office/drawing/2014/main" id="{C26E3660-682B-C5A9-F473-ECB55FC2FB3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2051" y="1773238"/>
            <a:ext cx="5399087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1AB54135-19CD-E21B-0942-90A377A08E5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45608" y="5445125"/>
            <a:ext cx="5402118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4" name="Symbol zastępczy zawartości 6">
            <a:extLst>
              <a:ext uri="{FF2B5EF4-FFF2-40B4-BE49-F238E27FC236}">
                <a16:creationId xmlns:a16="http://schemas.microsoft.com/office/drawing/2014/main" id="{414AA0F7-4E3F-EA56-4305-ECDD9A2A40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32634" y="5445125"/>
            <a:ext cx="5400880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6" name="Symbol zastępczy obrazu 4">
            <a:extLst>
              <a:ext uri="{FF2B5EF4-FFF2-40B4-BE49-F238E27FC236}">
                <a16:creationId xmlns:a16="http://schemas.microsoft.com/office/drawing/2014/main" id="{C8E641F5-00F6-9BDF-9196-4A743A6EC2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051" y="4149726"/>
            <a:ext cx="5399087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7" name="Symbol zastępczy obrazu 4">
            <a:extLst>
              <a:ext uri="{FF2B5EF4-FFF2-40B4-BE49-F238E27FC236}">
                <a16:creationId xmlns:a16="http://schemas.microsoft.com/office/drawing/2014/main" id="{8D24365E-4DC3-853A-0E37-424C0BCB505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8239" y="4149726"/>
            <a:ext cx="5399087" cy="1116012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1005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8" pos="374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orient="horz" pos="1933" userDrawn="1">
          <p15:clr>
            <a:srgbClr val="FBAE40"/>
          </p15:clr>
        </p15:guide>
        <p15:guide id="14" orient="horz" pos="1820" userDrawn="1">
          <p15:clr>
            <a:srgbClr val="FBAE40"/>
          </p15:clr>
        </p15:guide>
        <p15:guide id="15" orient="horz" pos="3317" userDrawn="1">
          <p15:clr>
            <a:srgbClr val="FBAE40"/>
          </p15:clr>
        </p15:guide>
        <p15:guide id="16" orient="horz" pos="343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F5712-D89F-7ABE-F498-A62BC4D07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773236"/>
            <a:ext cx="6840536" cy="2232027"/>
          </a:xfrm>
        </p:spPr>
        <p:txBody>
          <a:bodyPr anchor="b"/>
          <a:lstStyle>
            <a:lvl1pPr algn="l">
              <a:lnSpc>
                <a:spcPct val="80000"/>
              </a:lnSpc>
              <a:defRPr sz="3600" spc="-50" baseline="0"/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E603ECB-9C83-52AB-E92A-661A89080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4" y="4007410"/>
            <a:ext cx="6840536" cy="197746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 b="0" spc="-7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0FCD3F4E-9C80-9C83-EDAE-D213A8991F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72376" y="0"/>
            <a:ext cx="4619624" cy="6858000"/>
          </a:xfrm>
          <a:noFill/>
        </p:spPr>
        <p:txBody>
          <a:bodyPr/>
          <a:lstStyle/>
          <a:p>
            <a:endParaRPr lang="pl-PL" dirty="0"/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52398511-0CF1-B520-5C12-CBB101E8FD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6165850"/>
            <a:ext cx="6840536" cy="215900"/>
          </a:xfrm>
        </p:spPr>
        <p:txBody>
          <a:bodyPr anchor="ctr"/>
          <a:lstStyle>
            <a:lvl1pPr marL="0" indent="0" algn="r">
              <a:spcBef>
                <a:spcPts val="0"/>
              </a:spcBef>
              <a:buNone/>
              <a:defRPr sz="1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Kliknij, aby edytować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94DDC91-020E-1BCD-3582-0E66F7384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" y="260350"/>
            <a:ext cx="2779991" cy="115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0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BAE40"/>
          </p15:clr>
        </p15:guide>
        <p15:guide id="2" pos="4770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orient="horz" pos="2523" userDrawn="1">
          <p15:clr>
            <a:srgbClr val="FBAE40"/>
          </p15:clr>
        </p15:guide>
        <p15:guide id="7" orient="horz" pos="3884" userDrawn="1">
          <p15:clr>
            <a:srgbClr val="FBAE40"/>
          </p15:clr>
        </p15:guide>
        <p15:guide id="8" orient="horz" pos="377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6 element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73239"/>
            <a:ext cx="3528001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5437027-E61E-3A1E-F869-301C46D130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26488" y="1773239"/>
            <a:ext cx="3528911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07404" y="1773239"/>
            <a:ext cx="3528911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2E3D503-E757-88FF-D7D2-2D5D16A2B68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1874" y="4149725"/>
            <a:ext cx="3528001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zawartości 4">
            <a:extLst>
              <a:ext uri="{FF2B5EF4-FFF2-40B4-BE49-F238E27FC236}">
                <a16:creationId xmlns:a16="http://schemas.microsoft.com/office/drawing/2014/main" id="{0FE2B680-23D8-B6FC-50B4-F2FE811A93C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27499" y="4149725"/>
            <a:ext cx="3528911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108415" y="4149725"/>
            <a:ext cx="3528911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1837149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pos="2570" userDrawn="1">
          <p15:clr>
            <a:srgbClr val="FBAE40"/>
          </p15:clr>
        </p15:guide>
        <p15:guide id="8" pos="2729" userDrawn="1">
          <p15:clr>
            <a:srgbClr val="FBAE40"/>
          </p15:clr>
        </p15:guide>
        <p15:guide id="9" pos="4951" userDrawn="1">
          <p15:clr>
            <a:srgbClr val="FBAE40"/>
          </p15:clr>
        </p15:guide>
        <p15:guide id="10" pos="5110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lista 6 elementów (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588" y="1773239"/>
            <a:ext cx="2807276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5437027-E61E-3A1E-F869-301C46D130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47399" y="1773239"/>
            <a:ext cx="2808000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828315" y="1773239"/>
            <a:ext cx="2808000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2E3D503-E757-88FF-D7D2-2D5D16A2B68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272599" y="4149725"/>
            <a:ext cx="2807276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zawartości 4">
            <a:extLst>
              <a:ext uri="{FF2B5EF4-FFF2-40B4-BE49-F238E27FC236}">
                <a16:creationId xmlns:a16="http://schemas.microsoft.com/office/drawing/2014/main" id="{0FE2B680-23D8-B6FC-50B4-F2FE811A93C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48410" y="4149725"/>
            <a:ext cx="2808000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829326" y="4149725"/>
            <a:ext cx="2808000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6D0EBC4E-BBBF-ABEF-D669-691E6A33CE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1874" y="1773238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4B3D4760-4D11-89AF-506C-C8EDC7C636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1874" y="4149475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7" name="Symbol zastępczy tekstu 4">
            <a:extLst>
              <a:ext uri="{FF2B5EF4-FFF2-40B4-BE49-F238E27FC236}">
                <a16:creationId xmlns:a16="http://schemas.microsoft.com/office/drawing/2014/main" id="{D7AC09C1-8880-990D-C7AD-D7AA1E633B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7165" y="1773238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8" name="Symbol zastępczy tekstu 4">
            <a:extLst>
              <a:ext uri="{FF2B5EF4-FFF2-40B4-BE49-F238E27FC236}">
                <a16:creationId xmlns:a16="http://schemas.microsoft.com/office/drawing/2014/main" id="{D67B2397-DBB7-347E-2E40-D648CEFFB8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57165" y="4149475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9" name="Symbol zastępczy tekstu 4">
            <a:extLst>
              <a:ext uri="{FF2B5EF4-FFF2-40B4-BE49-F238E27FC236}">
                <a16:creationId xmlns:a16="http://schemas.microsoft.com/office/drawing/2014/main" id="{E5805B16-325F-9139-9397-832D44C87F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0538" y="1773238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085B9A07-2775-0254-9890-23D7F72DDD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10538" y="4149475"/>
            <a:ext cx="541337" cy="540000"/>
          </a:xfrm>
        </p:spPr>
        <p:txBody>
          <a:bodyPr anchor="ctr"/>
          <a:lstStyle>
            <a:lvl1pPr algn="ctr">
              <a:defRPr sz="3200" b="1"/>
            </a:lvl1pPr>
          </a:lstStyle>
          <a:p>
            <a:pPr lvl="0"/>
            <a:r>
              <a:rPr lang="pl-PL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453804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pos="2570" userDrawn="1">
          <p15:clr>
            <a:srgbClr val="FBAE40"/>
          </p15:clr>
        </p15:guide>
        <p15:guide id="8" pos="2729" userDrawn="1">
          <p15:clr>
            <a:srgbClr val="FBAE40"/>
          </p15:clr>
        </p15:guide>
        <p15:guide id="9" pos="4951" userDrawn="1">
          <p15:clr>
            <a:srgbClr val="FBAE40"/>
          </p15:clr>
        </p15:guide>
        <p15:guide id="10" pos="5110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801" userDrawn="1">
          <p15:clr>
            <a:srgbClr val="FBAE40"/>
          </p15:clr>
        </p15:guide>
        <p15:guide id="14" pos="688" userDrawn="1">
          <p15:clr>
            <a:srgbClr val="FBAE40"/>
          </p15:clr>
        </p15:guide>
        <p15:guide id="15" orient="horz" pos="1457" userDrawn="1">
          <p15:clr>
            <a:srgbClr val="FBAE40"/>
          </p15:clr>
        </p15:guide>
        <p15:guide id="16" pos="3092" userDrawn="1">
          <p15:clr>
            <a:srgbClr val="FBAE40"/>
          </p15:clr>
        </p15:guide>
        <p15:guide id="17" orient="horz" pos="2954" userDrawn="1">
          <p15:clr>
            <a:srgbClr val="FBAE40"/>
          </p15:clr>
        </p15:guide>
        <p15:guide id="18" pos="545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lista 6 elementów (obraz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588" y="1773239"/>
            <a:ext cx="2807276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5437027-E61E-3A1E-F869-301C46D130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47399" y="1773239"/>
            <a:ext cx="2808000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828315" y="1773239"/>
            <a:ext cx="2808000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2E3D503-E757-88FF-D7D2-2D5D16A2B68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272599" y="4149725"/>
            <a:ext cx="2807276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zawartości 4">
            <a:extLst>
              <a:ext uri="{FF2B5EF4-FFF2-40B4-BE49-F238E27FC236}">
                <a16:creationId xmlns:a16="http://schemas.microsoft.com/office/drawing/2014/main" id="{0FE2B680-23D8-B6FC-50B4-F2FE811A93C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48410" y="4149725"/>
            <a:ext cx="2808000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829326" y="4149725"/>
            <a:ext cx="2808000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6F8E90D-CFD7-1661-E340-E2EA8F3FA72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61723" y="1773239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46E42DD6-CEEA-8522-2BBF-0AF57A68378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1723" y="4149475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C2B41DB2-B874-440D-8B06-20DD6C64DF8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32288" y="1773239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18C219AC-4C28-EFE5-D20C-CECAB8D8032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332288" y="4149475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C41B9949-35AE-229B-0981-FD506FF1130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12127" y="1773239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C2C08FBB-1F93-2DC8-9E48-C94B1731FE8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2127" y="4149475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28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pos="2570" userDrawn="1">
          <p15:clr>
            <a:srgbClr val="FBAE40"/>
          </p15:clr>
        </p15:guide>
        <p15:guide id="8" pos="2729" userDrawn="1">
          <p15:clr>
            <a:srgbClr val="FBAE40"/>
          </p15:clr>
        </p15:guide>
        <p15:guide id="9" pos="4951" userDrawn="1">
          <p15:clr>
            <a:srgbClr val="FBAE40"/>
          </p15:clr>
        </p15:guide>
        <p15:guide id="10" pos="5110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801" userDrawn="1">
          <p15:clr>
            <a:srgbClr val="FBAE40"/>
          </p15:clr>
        </p15:guide>
        <p15:guide id="14" pos="688" userDrawn="1">
          <p15:clr>
            <a:srgbClr val="FBAE40"/>
          </p15:clr>
        </p15:guide>
        <p15:guide id="15" orient="horz" pos="1457" userDrawn="1">
          <p15:clr>
            <a:srgbClr val="FBAE40"/>
          </p15:clr>
        </p15:guide>
        <p15:guide id="16" pos="3092" userDrawn="1">
          <p15:clr>
            <a:srgbClr val="FBAE40"/>
          </p15:clr>
        </p15:guide>
        <p15:guide id="17" orient="horz" pos="2954" userDrawn="1">
          <p15:clr>
            <a:srgbClr val="FBAE40"/>
          </p15:clr>
        </p15:guide>
        <p15:guide id="18" pos="545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6 obrazów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9F26511D-425A-3653-9FD9-67B099731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20" y="3068637"/>
            <a:ext cx="3530993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6" name="Symbol zastępczy zawartości 6">
            <a:extLst>
              <a:ext uri="{FF2B5EF4-FFF2-40B4-BE49-F238E27FC236}">
                <a16:creationId xmlns:a16="http://schemas.microsoft.com/office/drawing/2014/main" id="{DDE17289-99F0-305B-4637-FCA3932DC7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36100" y="3068637"/>
            <a:ext cx="3530184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8" name="Symbol zastępczy obrazu 4">
            <a:extLst>
              <a:ext uri="{FF2B5EF4-FFF2-40B4-BE49-F238E27FC236}">
                <a16:creationId xmlns:a16="http://schemas.microsoft.com/office/drawing/2014/main" id="{2E162EB9-74E5-DDA0-F64A-47C8D591A5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0864" y="1773238"/>
            <a:ext cx="3529012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9" name="Symbol zastępczy obrazu 4">
            <a:extLst>
              <a:ext uri="{FF2B5EF4-FFF2-40B4-BE49-F238E27FC236}">
                <a16:creationId xmlns:a16="http://schemas.microsoft.com/office/drawing/2014/main" id="{E692A0A4-D29D-6F31-CADD-CB397D28A2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41706" y="1773238"/>
            <a:ext cx="3529012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2654D8A0-07B1-FD13-24AF-39381CEA1AC6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45608" y="5445125"/>
            <a:ext cx="3530993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4" name="Symbol zastępczy zawartości 6">
            <a:extLst>
              <a:ext uri="{FF2B5EF4-FFF2-40B4-BE49-F238E27FC236}">
                <a16:creationId xmlns:a16="http://schemas.microsoft.com/office/drawing/2014/main" id="{97E165E1-B7FC-36EC-F6EF-CB47B0C9526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32288" y="5445125"/>
            <a:ext cx="3530184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5" name="Symbol zastępczy obrazu 4">
            <a:extLst>
              <a:ext uri="{FF2B5EF4-FFF2-40B4-BE49-F238E27FC236}">
                <a16:creationId xmlns:a16="http://schemas.microsoft.com/office/drawing/2014/main" id="{13125833-18E1-03BA-283A-ABB00D781B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052" y="4149726"/>
            <a:ext cx="3529012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6" name="Symbol zastępczy obrazu 4">
            <a:extLst>
              <a:ext uri="{FF2B5EF4-FFF2-40B4-BE49-F238E27FC236}">
                <a16:creationId xmlns:a16="http://schemas.microsoft.com/office/drawing/2014/main" id="{39D5282D-25B3-ECAC-0BD0-12BAC7604C0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37894" y="4149726"/>
            <a:ext cx="3529012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7" name="Symbol zastępczy zawartości 6">
            <a:extLst>
              <a:ext uri="{FF2B5EF4-FFF2-40B4-BE49-F238E27FC236}">
                <a16:creationId xmlns:a16="http://schemas.microsoft.com/office/drawing/2014/main" id="{04EE1A20-AA72-AED9-85E8-EF0E8808FCE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06518" y="3068637"/>
            <a:ext cx="3530184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8" name="Symbol zastępczy obrazu 4">
            <a:extLst>
              <a:ext uri="{FF2B5EF4-FFF2-40B4-BE49-F238E27FC236}">
                <a16:creationId xmlns:a16="http://schemas.microsoft.com/office/drawing/2014/main" id="{E46423AB-8499-53E7-7FD3-950E1B8E8E1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12124" y="1773238"/>
            <a:ext cx="3529012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9" name="Symbol zastępczy zawartości 6">
            <a:extLst>
              <a:ext uri="{FF2B5EF4-FFF2-40B4-BE49-F238E27FC236}">
                <a16:creationId xmlns:a16="http://schemas.microsoft.com/office/drawing/2014/main" id="{7B1F658D-6647-13D4-EEC7-E3582B864F1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02706" y="5445125"/>
            <a:ext cx="3530184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20" name="Symbol zastępczy obrazu 4">
            <a:extLst>
              <a:ext uri="{FF2B5EF4-FFF2-40B4-BE49-F238E27FC236}">
                <a16:creationId xmlns:a16="http://schemas.microsoft.com/office/drawing/2014/main" id="{AC8725B7-B0EC-B371-C9DF-23E44451AB9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08312" y="4149726"/>
            <a:ext cx="3529012" cy="1116012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7386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pos="2570" userDrawn="1">
          <p15:clr>
            <a:srgbClr val="FBAE40"/>
          </p15:clr>
        </p15:guide>
        <p15:guide id="8" pos="2729" userDrawn="1">
          <p15:clr>
            <a:srgbClr val="FBAE40"/>
          </p15:clr>
        </p15:guide>
        <p15:guide id="9" pos="4951" userDrawn="1">
          <p15:clr>
            <a:srgbClr val="FBAE40"/>
          </p15:clr>
        </p15:guide>
        <p15:guide id="10" pos="5110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orient="horz" pos="1820" userDrawn="1">
          <p15:clr>
            <a:srgbClr val="FBAE40"/>
          </p15:clr>
        </p15:guide>
        <p15:guide id="14" orient="horz" pos="1933" userDrawn="1">
          <p15:clr>
            <a:srgbClr val="FBAE40"/>
          </p15:clr>
        </p15:guide>
        <p15:guide id="15" orient="horz" pos="3317" userDrawn="1">
          <p15:clr>
            <a:srgbClr val="FBAE40"/>
          </p15:clr>
        </p15:guide>
        <p15:guide id="16" orient="horz" pos="343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lista 6 elementów w pionie (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587" y="1773239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74B30ECB-E776-DEDE-A651-FF8BDEE4D984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1271587" y="2492375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81B39630-5E88-947D-B0A1-0A56E598B47E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271587" y="3211512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F1584EB-5741-12F0-8A17-D2DAE2AA191D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271587" y="3938600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95FBE6C6-56EF-9E25-4FA1-39B46CDBF864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1271587" y="4657737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4DEEBA13-5743-D1D9-D473-9D49B24829B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1271587" y="5376874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B049E34A-566A-A707-A7C9-1BDE3EE5EE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0863" y="1772193"/>
            <a:ext cx="540000" cy="540000"/>
          </a:xfrm>
          <a:solidFill>
            <a:schemeClr val="accent4"/>
          </a:solidFill>
        </p:spPr>
        <p:txBody>
          <a:bodyPr anchor="ctr"/>
          <a:lstStyle>
            <a:lvl1pPr algn="ctr">
              <a:defRPr sz="2400" b="1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0" name="Symbol zastępczy tekstu 8">
            <a:extLst>
              <a:ext uri="{FF2B5EF4-FFF2-40B4-BE49-F238E27FC236}">
                <a16:creationId xmlns:a16="http://schemas.microsoft.com/office/drawing/2014/main" id="{FB2421C5-C31F-5B39-8ED0-8196708559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0863" y="2492124"/>
            <a:ext cx="540000" cy="540000"/>
          </a:xfrm>
          <a:solidFill>
            <a:schemeClr val="accent4"/>
          </a:solidFill>
        </p:spPr>
        <p:txBody>
          <a:bodyPr anchor="ctr"/>
          <a:lstStyle>
            <a:lvl1pPr algn="ctr">
              <a:defRPr sz="2400" b="1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2" name="Symbol zastępczy tekstu 8">
            <a:extLst>
              <a:ext uri="{FF2B5EF4-FFF2-40B4-BE49-F238E27FC236}">
                <a16:creationId xmlns:a16="http://schemas.microsoft.com/office/drawing/2014/main" id="{8FEE1314-4F59-DD71-FFCA-E73A31BB6A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0863" y="3213100"/>
            <a:ext cx="540000" cy="540000"/>
          </a:xfrm>
          <a:solidFill>
            <a:schemeClr val="accent4"/>
          </a:solidFill>
        </p:spPr>
        <p:txBody>
          <a:bodyPr anchor="ctr"/>
          <a:lstStyle>
            <a:lvl1pPr algn="ctr">
              <a:defRPr sz="2400" b="1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5" name="Symbol zastępczy tekstu 8">
            <a:extLst>
              <a:ext uri="{FF2B5EF4-FFF2-40B4-BE49-F238E27FC236}">
                <a16:creationId xmlns:a16="http://schemas.microsoft.com/office/drawing/2014/main" id="{11BD3114-9FF2-5690-2245-88F221F47F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0863" y="3933575"/>
            <a:ext cx="540000" cy="540000"/>
          </a:xfrm>
          <a:solidFill>
            <a:schemeClr val="accent4"/>
          </a:solidFill>
        </p:spPr>
        <p:txBody>
          <a:bodyPr anchor="ctr"/>
          <a:lstStyle>
            <a:lvl1pPr algn="ctr">
              <a:defRPr sz="2400" b="1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20" name="Symbol zastępczy tekstu 8">
            <a:extLst>
              <a:ext uri="{FF2B5EF4-FFF2-40B4-BE49-F238E27FC236}">
                <a16:creationId xmlns:a16="http://schemas.microsoft.com/office/drawing/2014/main" id="{70319C69-5B38-6C0D-47C8-266FD86A11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0863" y="4644723"/>
            <a:ext cx="540000" cy="540000"/>
          </a:xfrm>
          <a:solidFill>
            <a:schemeClr val="accent4"/>
          </a:solidFill>
        </p:spPr>
        <p:txBody>
          <a:bodyPr anchor="ctr"/>
          <a:lstStyle>
            <a:lvl1pPr algn="ctr">
              <a:defRPr sz="2400" b="1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21" name="Symbol zastępczy tekstu 8">
            <a:extLst>
              <a:ext uri="{FF2B5EF4-FFF2-40B4-BE49-F238E27FC236}">
                <a16:creationId xmlns:a16="http://schemas.microsoft.com/office/drawing/2014/main" id="{48792096-D161-E0E6-654A-51B5DD5E669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0863" y="5355871"/>
            <a:ext cx="540000" cy="540000"/>
          </a:xfrm>
          <a:solidFill>
            <a:schemeClr val="accent4"/>
          </a:solidFill>
        </p:spPr>
        <p:txBody>
          <a:bodyPr anchor="ctr"/>
          <a:lstStyle>
            <a:lvl1pPr algn="ctr">
              <a:defRPr sz="2400" b="1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856093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1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11" orient="horz" pos="1570" userDrawn="1">
          <p15:clr>
            <a:srgbClr val="FBAE40"/>
          </p15:clr>
        </p15:guide>
        <p15:guide id="12" orient="horz" pos="1911" userDrawn="1">
          <p15:clr>
            <a:srgbClr val="FBAE40"/>
          </p15:clr>
        </p15:guide>
        <p15:guide id="13" pos="801" userDrawn="1">
          <p15:clr>
            <a:srgbClr val="FBAE40"/>
          </p15:clr>
        </p15:guide>
        <p15:guide id="14" pos="688" userDrawn="1">
          <p15:clr>
            <a:srgbClr val="FBAE40"/>
          </p15:clr>
        </p15:guide>
        <p15:guide id="15" orient="horz" pos="1457" userDrawn="1">
          <p15:clr>
            <a:srgbClr val="FBAE40"/>
          </p15:clr>
        </p15:guide>
        <p15:guide id="16" orient="horz" pos="2024" userDrawn="1">
          <p15:clr>
            <a:srgbClr val="FBAE40"/>
          </p15:clr>
        </p15:guide>
        <p15:guide id="17" orient="horz" pos="2364" userDrawn="1">
          <p15:clr>
            <a:srgbClr val="FBAE40"/>
          </p15:clr>
        </p15:guide>
        <p15:guide id="18" orient="horz" pos="2478" userDrawn="1">
          <p15:clr>
            <a:srgbClr val="FBAE40"/>
          </p15:clr>
        </p15:guide>
        <p15:guide id="19" orient="horz" pos="2818" userDrawn="1">
          <p15:clr>
            <a:srgbClr val="FBAE40"/>
          </p15:clr>
        </p15:guide>
        <p15:guide id="20" orient="horz" pos="3271" userDrawn="1">
          <p15:clr>
            <a:srgbClr val="FBAE40"/>
          </p15:clr>
        </p15:guide>
        <p15:guide id="22" orient="horz" pos="3385" userDrawn="1">
          <p15:clr>
            <a:srgbClr val="FBAE40"/>
          </p15:clr>
        </p15:guide>
        <p15:guide id="23" orient="horz" pos="372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lista 6 elementów w pionie (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587" y="1773239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74B30ECB-E776-DEDE-A651-FF8BDEE4D984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1271587" y="2492375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81B39630-5E88-947D-B0A1-0A56E598B47E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271587" y="3211512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F1584EB-5741-12F0-8A17-D2DAE2AA191D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271587" y="3938600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95FBE6C6-56EF-9E25-4FA1-39B46CDBF864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1271587" y="4657737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4DEEBA13-5743-D1D9-D473-9D49B24829B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1271587" y="5376874"/>
            <a:ext cx="10369549" cy="539749"/>
          </a:xfrm>
        </p:spPr>
        <p:txBody>
          <a:bodyPr anchor="ctr"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4" name="Symbol zastępczy obrazu 5">
            <a:extLst>
              <a:ext uri="{FF2B5EF4-FFF2-40B4-BE49-F238E27FC236}">
                <a16:creationId xmlns:a16="http://schemas.microsoft.com/office/drawing/2014/main" id="{905B4786-4CEB-1555-5763-59A9392A94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61723" y="1773239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B6B8F2E3-106A-A1AC-45E6-3F666F6C856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61723" y="2492124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EEF830D3-0BA0-A19B-ABBC-63581878649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1723" y="3211009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059922C1-D546-4CD0-4C38-959C5146F13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61723" y="3929894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C3465F5F-1A51-2AB5-3904-086E9D8CB3E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61723" y="4645563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5F75FAF2-0A27-F426-FB79-8391F268B95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61723" y="5376874"/>
            <a:ext cx="541338" cy="540000"/>
          </a:xfrm>
        </p:spPr>
        <p:txBody>
          <a:bodyPr/>
          <a:lstStyle>
            <a:lvl1pPr>
              <a:defRPr sz="1000"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026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1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11" orient="horz" pos="1570" userDrawn="1">
          <p15:clr>
            <a:srgbClr val="FBAE40"/>
          </p15:clr>
        </p15:guide>
        <p15:guide id="12" orient="horz" pos="1911" userDrawn="1">
          <p15:clr>
            <a:srgbClr val="FBAE40"/>
          </p15:clr>
        </p15:guide>
        <p15:guide id="13" pos="801" userDrawn="1">
          <p15:clr>
            <a:srgbClr val="FBAE40"/>
          </p15:clr>
        </p15:guide>
        <p15:guide id="14" pos="688" userDrawn="1">
          <p15:clr>
            <a:srgbClr val="FBAE40"/>
          </p15:clr>
        </p15:guide>
        <p15:guide id="15" orient="horz" pos="1457" userDrawn="1">
          <p15:clr>
            <a:srgbClr val="FBAE40"/>
          </p15:clr>
        </p15:guide>
        <p15:guide id="16" orient="horz" pos="2024" userDrawn="1">
          <p15:clr>
            <a:srgbClr val="FBAE40"/>
          </p15:clr>
        </p15:guide>
        <p15:guide id="17" orient="horz" pos="2364" userDrawn="1">
          <p15:clr>
            <a:srgbClr val="FBAE40"/>
          </p15:clr>
        </p15:guide>
        <p15:guide id="18" orient="horz" pos="2478" userDrawn="1">
          <p15:clr>
            <a:srgbClr val="FBAE40"/>
          </p15:clr>
        </p15:guide>
        <p15:guide id="19" orient="horz" pos="2818" userDrawn="1">
          <p15:clr>
            <a:srgbClr val="FBAE40"/>
          </p15:clr>
        </p15:guide>
        <p15:guide id="20" orient="horz" pos="3271" userDrawn="1">
          <p15:clr>
            <a:srgbClr val="FBAE40"/>
          </p15:clr>
        </p15:guide>
        <p15:guide id="22" orient="horz" pos="3385" userDrawn="1">
          <p15:clr>
            <a:srgbClr val="FBAE40"/>
          </p15:clr>
        </p15:guide>
        <p15:guide id="23" orient="horz" pos="372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8 element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20" y="1773239"/>
            <a:ext cx="2522393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6446" y="1773239"/>
            <a:ext cx="2523379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2E3D503-E757-88FF-D7D2-2D5D16A2B68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0864" y="4149725"/>
            <a:ext cx="2520949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9BCA7844-74B1-80D2-86EE-E3CF5F588E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32175" y="4149725"/>
            <a:ext cx="2519363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8AA0D8FD-0FB7-A939-DB32-E28A0E2B2C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429145" y="1773239"/>
            <a:ext cx="2522393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5" name="Symbol zastępczy zawartości 6">
            <a:extLst>
              <a:ext uri="{FF2B5EF4-FFF2-40B4-BE49-F238E27FC236}">
                <a16:creationId xmlns:a16="http://schemas.microsoft.com/office/drawing/2014/main" id="{43499338-71B9-9B38-74F1-8CF6C5E74C9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20189" y="1773239"/>
            <a:ext cx="2523379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6" name="Symbol zastępczy zawartości 6">
            <a:extLst>
              <a:ext uri="{FF2B5EF4-FFF2-40B4-BE49-F238E27FC236}">
                <a16:creationId xmlns:a16="http://schemas.microsoft.com/office/drawing/2014/main" id="{D19D21E0-87FF-D613-4480-17865071BF6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4014" y="4149726"/>
            <a:ext cx="2523379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8" name="Symbol zastępczy zawartości 6">
            <a:extLst>
              <a:ext uri="{FF2B5EF4-FFF2-40B4-BE49-F238E27FC236}">
                <a16:creationId xmlns:a16="http://schemas.microsoft.com/office/drawing/2014/main" id="{D9C0BA33-6FB0-933D-9570-1784CD1DCE8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17757" y="4149726"/>
            <a:ext cx="2523379" cy="20161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2125157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8" pos="374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1935" userDrawn="1">
          <p15:clr>
            <a:srgbClr val="FBAE40"/>
          </p15:clr>
        </p15:guide>
        <p15:guide id="14" pos="2162" userDrawn="1">
          <p15:clr>
            <a:srgbClr val="FBAE40"/>
          </p15:clr>
        </p15:guide>
        <p15:guide id="15" pos="5745" userDrawn="1">
          <p15:clr>
            <a:srgbClr val="FBAE40"/>
          </p15:clr>
        </p15:guide>
        <p15:guide id="16" pos="551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lista 8 element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80A20-C961-08F0-2BCB-D7FF3F218F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421" y="1773238"/>
            <a:ext cx="2522364" cy="720725"/>
          </a:xfrm>
        </p:spPr>
        <p:txBody>
          <a:bodyPr anchor="b"/>
          <a:lstStyle>
            <a:lvl1pPr algn="l">
              <a:defRPr sz="3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1" name="Symbol zastępczy zawartości 6">
            <a:extLst>
              <a:ext uri="{FF2B5EF4-FFF2-40B4-BE49-F238E27FC236}">
                <a16:creationId xmlns:a16="http://schemas.microsoft.com/office/drawing/2014/main" id="{2881DD28-0437-844E-5743-09024EE92F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35987" y="1773238"/>
            <a:ext cx="2521786" cy="720725"/>
          </a:xfrm>
        </p:spPr>
        <p:txBody>
          <a:bodyPr anchor="b"/>
          <a:lstStyle>
            <a:lvl1pPr algn="l">
              <a:defRPr sz="3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9" name="Symbol zastępczy zawartości 6">
            <a:extLst>
              <a:ext uri="{FF2B5EF4-FFF2-40B4-BE49-F238E27FC236}">
                <a16:creationId xmlns:a16="http://schemas.microsoft.com/office/drawing/2014/main" id="{BD543BEC-BAD7-35A5-82FD-597A04EDF2E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4275" y="1773238"/>
            <a:ext cx="2521786" cy="720725"/>
          </a:xfrm>
        </p:spPr>
        <p:txBody>
          <a:bodyPr anchor="b"/>
          <a:lstStyle>
            <a:lvl1pPr algn="l">
              <a:defRPr sz="3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23" name="Symbol zastępczy zawartości 6">
            <a:extLst>
              <a:ext uri="{FF2B5EF4-FFF2-40B4-BE49-F238E27FC236}">
                <a16:creationId xmlns:a16="http://schemas.microsoft.com/office/drawing/2014/main" id="{67B904DB-3730-0032-9C72-42EC5DE8ED5A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14581" y="1773238"/>
            <a:ext cx="2521786" cy="720725"/>
          </a:xfrm>
        </p:spPr>
        <p:txBody>
          <a:bodyPr anchor="b"/>
          <a:lstStyle>
            <a:lvl1pPr algn="l">
              <a:defRPr sz="3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3" name="Symbol zastępczy zawartości 6">
            <a:extLst>
              <a:ext uri="{FF2B5EF4-FFF2-40B4-BE49-F238E27FC236}">
                <a16:creationId xmlns:a16="http://schemas.microsoft.com/office/drawing/2014/main" id="{663042E8-98E2-3096-2119-66D5CC48BB3F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50863" y="2673351"/>
            <a:ext cx="2523600" cy="111601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4" name="Symbol zastępczy zawartości 6">
            <a:extLst>
              <a:ext uri="{FF2B5EF4-FFF2-40B4-BE49-F238E27FC236}">
                <a16:creationId xmlns:a16="http://schemas.microsoft.com/office/drawing/2014/main" id="{6F0F42CB-7B66-A0FB-3C44-FBE20BCBC28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435987" y="2673351"/>
            <a:ext cx="2523600" cy="111601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5" name="Symbol zastępczy zawartości 6">
            <a:extLst>
              <a:ext uri="{FF2B5EF4-FFF2-40B4-BE49-F238E27FC236}">
                <a16:creationId xmlns:a16="http://schemas.microsoft.com/office/drawing/2014/main" id="{B04C0A50-5188-7DDA-9884-300D225904CF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44275" y="2673351"/>
            <a:ext cx="2523600" cy="111601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6" name="Symbol zastępczy zawartości 6">
            <a:extLst>
              <a:ext uri="{FF2B5EF4-FFF2-40B4-BE49-F238E27FC236}">
                <a16:creationId xmlns:a16="http://schemas.microsoft.com/office/drawing/2014/main" id="{26ADEB90-4C90-B7AA-33AF-38973E2A7AE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114581" y="2673351"/>
            <a:ext cx="2523600" cy="111601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2AFACF5-C4CE-0929-7768-1F5488F215F3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549421" y="4154267"/>
            <a:ext cx="2522364" cy="720725"/>
          </a:xfrm>
        </p:spPr>
        <p:txBody>
          <a:bodyPr anchor="b"/>
          <a:lstStyle>
            <a:lvl1pPr algn="l">
              <a:defRPr sz="3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8" name="Symbol zastępczy zawartości 6">
            <a:extLst>
              <a:ext uri="{FF2B5EF4-FFF2-40B4-BE49-F238E27FC236}">
                <a16:creationId xmlns:a16="http://schemas.microsoft.com/office/drawing/2014/main" id="{B788E5BA-BE1B-714F-144B-097B5F1D9FA5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435987" y="4154267"/>
            <a:ext cx="2521786" cy="720725"/>
          </a:xfrm>
        </p:spPr>
        <p:txBody>
          <a:bodyPr anchor="b"/>
          <a:lstStyle>
            <a:lvl1pPr algn="l">
              <a:defRPr sz="3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0" name="Symbol zastępczy zawartości 6">
            <a:extLst>
              <a:ext uri="{FF2B5EF4-FFF2-40B4-BE49-F238E27FC236}">
                <a16:creationId xmlns:a16="http://schemas.microsoft.com/office/drawing/2014/main" id="{476BC03D-B11C-8B7A-8490-692F4D7D89B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244275" y="4154267"/>
            <a:ext cx="2521786" cy="720725"/>
          </a:xfrm>
        </p:spPr>
        <p:txBody>
          <a:bodyPr anchor="b"/>
          <a:lstStyle>
            <a:lvl1pPr algn="l">
              <a:defRPr sz="3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12" name="Symbol zastępczy zawartości 6">
            <a:extLst>
              <a:ext uri="{FF2B5EF4-FFF2-40B4-BE49-F238E27FC236}">
                <a16:creationId xmlns:a16="http://schemas.microsoft.com/office/drawing/2014/main" id="{D787E058-F2CE-AA4B-6E3C-80B19A24953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114581" y="4154267"/>
            <a:ext cx="2521786" cy="720725"/>
          </a:xfrm>
        </p:spPr>
        <p:txBody>
          <a:bodyPr anchor="b"/>
          <a:lstStyle>
            <a:lvl1pPr algn="l">
              <a:defRPr sz="3200"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##</a:t>
            </a:r>
          </a:p>
        </p:txBody>
      </p:sp>
      <p:sp>
        <p:nvSpPr>
          <p:cNvPr id="27" name="Symbol zastępczy zawartości 6">
            <a:extLst>
              <a:ext uri="{FF2B5EF4-FFF2-40B4-BE49-F238E27FC236}">
                <a16:creationId xmlns:a16="http://schemas.microsoft.com/office/drawing/2014/main" id="{CAEBAA23-4BB5-D544-A613-0FA372297DA3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550863" y="5054380"/>
            <a:ext cx="2523600" cy="111601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28" name="Symbol zastępczy zawartości 6">
            <a:extLst>
              <a:ext uri="{FF2B5EF4-FFF2-40B4-BE49-F238E27FC236}">
                <a16:creationId xmlns:a16="http://schemas.microsoft.com/office/drawing/2014/main" id="{6011D355-D7FA-6EE2-B5C2-88AC760DD9F2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3435987" y="5054380"/>
            <a:ext cx="2523600" cy="111601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29" name="Symbol zastępczy zawartości 6">
            <a:extLst>
              <a:ext uri="{FF2B5EF4-FFF2-40B4-BE49-F238E27FC236}">
                <a16:creationId xmlns:a16="http://schemas.microsoft.com/office/drawing/2014/main" id="{F10AF0A7-F0BA-2F02-309E-92EEAC36AAD6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6244275" y="5054380"/>
            <a:ext cx="2523600" cy="111601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30" name="Symbol zastępczy zawartości 6">
            <a:extLst>
              <a:ext uri="{FF2B5EF4-FFF2-40B4-BE49-F238E27FC236}">
                <a16:creationId xmlns:a16="http://schemas.microsoft.com/office/drawing/2014/main" id="{933E0432-593D-DA6B-F1B1-9E88A7C7587C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9114581" y="5054380"/>
            <a:ext cx="2523600" cy="111601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</p:spTree>
    <p:extLst>
      <p:ext uri="{BB962C8B-B14F-4D97-AF65-F5344CB8AC3E}">
        <p14:creationId xmlns:p14="http://schemas.microsoft.com/office/powerpoint/2010/main" val="2759208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8" pos="374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1935" userDrawn="1">
          <p15:clr>
            <a:srgbClr val="FBAE40"/>
          </p15:clr>
        </p15:guide>
        <p15:guide id="14" pos="2162" userDrawn="1">
          <p15:clr>
            <a:srgbClr val="FBAE40"/>
          </p15:clr>
        </p15:guide>
        <p15:guide id="15" pos="5745" userDrawn="1">
          <p15:clr>
            <a:srgbClr val="FBAE40"/>
          </p15:clr>
        </p15:guide>
        <p15:guide id="16" pos="551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8 obrazów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80A20-C961-08F0-2BCB-D7FF3F218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21" y="3068637"/>
            <a:ext cx="2522364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1" name="Symbol zastępczy zawartości 6">
            <a:extLst>
              <a:ext uri="{FF2B5EF4-FFF2-40B4-BE49-F238E27FC236}">
                <a16:creationId xmlns:a16="http://schemas.microsoft.com/office/drawing/2014/main" id="{2881DD28-0437-844E-5743-09024EE92F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35987" y="3068637"/>
            <a:ext cx="2521786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3" name="Symbol zastępczy obrazu 4">
            <a:extLst>
              <a:ext uri="{FF2B5EF4-FFF2-40B4-BE49-F238E27FC236}">
                <a16:creationId xmlns:a16="http://schemas.microsoft.com/office/drawing/2014/main" id="{0DBC2EBD-D789-369E-EDE3-3CC2329D92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0864" y="1773238"/>
            <a:ext cx="2520949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4" name="Symbol zastępczy obrazu 4">
            <a:extLst>
              <a:ext uri="{FF2B5EF4-FFF2-40B4-BE49-F238E27FC236}">
                <a16:creationId xmlns:a16="http://schemas.microsoft.com/office/drawing/2014/main" id="{5DB64AF9-ED05-5FD4-6B28-C065A811AC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41593" y="1773238"/>
            <a:ext cx="2520949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60A93375-185C-1E78-EBD9-71CBAB6FFFD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45609" y="5445125"/>
            <a:ext cx="2522364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6" name="Symbol zastępczy zawartości 6">
            <a:extLst>
              <a:ext uri="{FF2B5EF4-FFF2-40B4-BE49-F238E27FC236}">
                <a16:creationId xmlns:a16="http://schemas.microsoft.com/office/drawing/2014/main" id="{66DBACE8-20BA-4AF3-FF2D-93BF2FEF710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432175" y="5445125"/>
            <a:ext cx="2521786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17" name="Symbol zastępczy obrazu 4">
            <a:extLst>
              <a:ext uri="{FF2B5EF4-FFF2-40B4-BE49-F238E27FC236}">
                <a16:creationId xmlns:a16="http://schemas.microsoft.com/office/drawing/2014/main" id="{BDD34598-35C8-3B00-46B7-69F3844767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052" y="4149726"/>
            <a:ext cx="2520949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8" name="Symbol zastępczy obrazu 4">
            <a:extLst>
              <a:ext uri="{FF2B5EF4-FFF2-40B4-BE49-F238E27FC236}">
                <a16:creationId xmlns:a16="http://schemas.microsoft.com/office/drawing/2014/main" id="{40F76549-92BB-0A32-C93F-7C001AA03C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37781" y="4149726"/>
            <a:ext cx="2520949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9" name="Symbol zastępczy zawartości 6">
            <a:extLst>
              <a:ext uri="{FF2B5EF4-FFF2-40B4-BE49-F238E27FC236}">
                <a16:creationId xmlns:a16="http://schemas.microsoft.com/office/drawing/2014/main" id="{BD543BEC-BAD7-35A5-82FD-597A04EDF2E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44275" y="3068637"/>
            <a:ext cx="2521786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20" name="Symbol zastępczy obrazu 4">
            <a:extLst>
              <a:ext uri="{FF2B5EF4-FFF2-40B4-BE49-F238E27FC236}">
                <a16:creationId xmlns:a16="http://schemas.microsoft.com/office/drawing/2014/main" id="{9DA4DF2A-A829-667D-1FEB-D7EC77D3D9C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9881" y="1773238"/>
            <a:ext cx="2520949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1" name="Symbol zastępczy zawartości 6">
            <a:extLst>
              <a:ext uri="{FF2B5EF4-FFF2-40B4-BE49-F238E27FC236}">
                <a16:creationId xmlns:a16="http://schemas.microsoft.com/office/drawing/2014/main" id="{C46ACA56-E300-AFA0-251D-2098C4C5342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40463" y="5445125"/>
            <a:ext cx="2521786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22" name="Symbol zastępczy obrazu 4">
            <a:extLst>
              <a:ext uri="{FF2B5EF4-FFF2-40B4-BE49-F238E27FC236}">
                <a16:creationId xmlns:a16="http://schemas.microsoft.com/office/drawing/2014/main" id="{AC32B85B-C1FE-D620-15E2-A9D4298E5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46069" y="4149726"/>
            <a:ext cx="2520949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3" name="Symbol zastępczy zawartości 6">
            <a:extLst>
              <a:ext uri="{FF2B5EF4-FFF2-40B4-BE49-F238E27FC236}">
                <a16:creationId xmlns:a16="http://schemas.microsoft.com/office/drawing/2014/main" id="{67B904DB-3730-0032-9C72-42EC5DE8ED5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114581" y="3068637"/>
            <a:ext cx="2521786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24" name="Symbol zastępczy obrazu 4">
            <a:extLst>
              <a:ext uri="{FF2B5EF4-FFF2-40B4-BE49-F238E27FC236}">
                <a16:creationId xmlns:a16="http://schemas.microsoft.com/office/drawing/2014/main" id="{C1218AFA-B050-DE11-A254-C39A5561701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20187" y="1773238"/>
            <a:ext cx="2520949" cy="111601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5" name="Symbol zastępczy zawartości 6">
            <a:extLst>
              <a:ext uri="{FF2B5EF4-FFF2-40B4-BE49-F238E27FC236}">
                <a16:creationId xmlns:a16="http://schemas.microsoft.com/office/drawing/2014/main" id="{3E244435-FF12-2D89-412E-E488F501CDF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110769" y="5445125"/>
            <a:ext cx="2521786" cy="720725"/>
          </a:xfrm>
          <a:noFill/>
        </p:spPr>
        <p:txBody>
          <a:bodyPr/>
          <a:lstStyle>
            <a:lvl1pPr algn="ctr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26" name="Symbol zastępczy obrazu 4">
            <a:extLst>
              <a:ext uri="{FF2B5EF4-FFF2-40B4-BE49-F238E27FC236}">
                <a16:creationId xmlns:a16="http://schemas.microsoft.com/office/drawing/2014/main" id="{83D8BE18-DD47-9147-FFAB-7EC0C82689C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16375" y="4149726"/>
            <a:ext cx="2520949" cy="1116012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24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8" pos="374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orient="horz" pos="2614" userDrawn="1">
          <p15:clr>
            <a:srgbClr val="FBAE40"/>
          </p15:clr>
        </p15:guide>
        <p15:guide id="13" pos="1935" userDrawn="1">
          <p15:clr>
            <a:srgbClr val="FBAE40"/>
          </p15:clr>
        </p15:guide>
        <p15:guide id="14" pos="2162" userDrawn="1">
          <p15:clr>
            <a:srgbClr val="FBAE40"/>
          </p15:clr>
        </p15:guide>
        <p15:guide id="15" pos="5745" userDrawn="1">
          <p15:clr>
            <a:srgbClr val="FBAE40"/>
          </p15:clr>
        </p15:guide>
        <p15:guide id="16" pos="551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jedynczy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0351"/>
            <a:ext cx="11088000" cy="5905500"/>
          </a:xfrm>
        </p:spPr>
        <p:txBody>
          <a:bodyPr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42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a z numer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F5712-D89F-7ABE-F498-A62BC4D07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1773238"/>
            <a:ext cx="6840537" cy="4211637"/>
          </a:xfrm>
        </p:spPr>
        <p:txBody>
          <a:bodyPr anchor="b"/>
          <a:lstStyle>
            <a:lvl1pPr algn="l">
              <a:lnSpc>
                <a:spcPct val="80000"/>
              </a:lnSpc>
              <a:defRPr sz="3600" b="1" cap="all" spc="-50" baseline="0"/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E603ECB-9C83-52AB-E92A-661A890804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9500" y="1773239"/>
            <a:ext cx="1261637" cy="205105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0" b="1" spc="-70" baseline="0">
                <a:solidFill>
                  <a:schemeClr val="accent3"/>
                </a:solidFill>
                <a:latin typeface="Aptos Display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##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94DDC91-020E-1BCD-3582-0E66F7384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" y="260350"/>
            <a:ext cx="2779991" cy="115252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F8C7CD5-5F75-6D03-8005-E2149168D7E6}"/>
              </a:ext>
            </a:extLst>
          </p:cNvPr>
          <p:cNvSpPr/>
          <p:nvPr userDrawn="1"/>
        </p:nvSpPr>
        <p:spPr>
          <a:xfrm rot="5400000">
            <a:off x="9078619" y="2796964"/>
            <a:ext cx="2412000" cy="36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alpha val="0"/>
                </a:schemeClr>
              </a:gs>
              <a:gs pos="25000">
                <a:schemeClr val="bg2">
                  <a:lumMod val="75000"/>
                  <a:alpha val="50000"/>
                </a:schemeClr>
              </a:gs>
              <a:gs pos="75000">
                <a:schemeClr val="bg2">
                  <a:lumMod val="75000"/>
                  <a:alpha val="50000"/>
                </a:schemeClr>
              </a:gs>
              <a:gs pos="100000">
                <a:schemeClr val="bg2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5772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8" orient="horz" pos="3770" userDrawn="1">
          <p15:clr>
            <a:srgbClr val="FBAE40"/>
          </p15:clr>
        </p15:guide>
        <p15:guide id="9" pos="6539" userDrawn="1">
          <p15:clr>
            <a:srgbClr val="FBAE40"/>
          </p15:clr>
        </p15:guide>
        <p15:guide id="10" pos="7333" userDrawn="1">
          <p15:clr>
            <a:srgbClr val="FBAE40"/>
          </p15:clr>
        </p15:guide>
        <p15:guide id="11" orient="horz" pos="243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elementy w pio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0351"/>
            <a:ext cx="5404692" cy="5905500"/>
          </a:xfrm>
        </p:spPr>
        <p:txBody>
          <a:bodyPr anchor="ctr"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</p:spPr>
      </p:pic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5D78E7A3-207B-D266-D231-55B7917A2B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6445" y="260351"/>
            <a:ext cx="5404692" cy="5905500"/>
          </a:xfrm>
        </p:spPr>
        <p:txBody>
          <a:bodyPr anchor="ctr"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92054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  <p15:guide id="5" pos="3749" userDrawn="1">
          <p15:clr>
            <a:srgbClr val="FBAE40"/>
          </p15:clr>
        </p15:guide>
        <p15:guide id="6" pos="3931" userDrawn="1">
          <p15:clr>
            <a:srgbClr val="FBAE40"/>
          </p15:clr>
        </p15:guide>
        <p15:guide id="9" orient="horz" pos="1911" userDrawn="1">
          <p15:clr>
            <a:srgbClr val="FBAE40"/>
          </p15:clr>
        </p15:guide>
        <p15:guide id="10" orient="horz" pos="2137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elementy w poziom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260351"/>
            <a:ext cx="11090275" cy="2773362"/>
          </a:xfrm>
        </p:spPr>
        <p:txBody>
          <a:bodyPr anchor="ctr"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</p:spPr>
      </p:pic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458C993F-38BF-5B57-1288-E902ACE4E93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0862" y="3392488"/>
            <a:ext cx="11090275" cy="2773362"/>
          </a:xfrm>
        </p:spPr>
        <p:txBody>
          <a:bodyPr anchor="ctr"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7A2B0F8-33FF-DDE3-4C49-5B6DE59D5D0D}"/>
              </a:ext>
            </a:extLst>
          </p:cNvPr>
          <p:cNvSpPr/>
          <p:nvPr userDrawn="1"/>
        </p:nvSpPr>
        <p:spPr>
          <a:xfrm>
            <a:off x="0" y="3222075"/>
            <a:ext cx="11425238" cy="36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alpha val="0"/>
                </a:schemeClr>
              </a:gs>
              <a:gs pos="25000">
                <a:schemeClr val="bg2">
                  <a:lumMod val="75000"/>
                  <a:alpha val="50000"/>
                </a:schemeClr>
              </a:gs>
              <a:gs pos="75000">
                <a:schemeClr val="bg2">
                  <a:lumMod val="75000"/>
                  <a:alpha val="50000"/>
                </a:schemeClr>
              </a:gs>
              <a:gs pos="100000">
                <a:schemeClr val="bg2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582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  <p15:guide id="9" orient="horz" pos="1911" userDrawn="1">
          <p15:clr>
            <a:srgbClr val="FBAE40"/>
          </p15:clr>
        </p15:guide>
        <p15:guide id="10" orient="horz" pos="213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a 4 obrazy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0351"/>
            <a:ext cx="5404692" cy="5905500"/>
          </a:xfrm>
          <a:noFill/>
        </p:spPr>
        <p:txBody>
          <a:bodyPr anchor="ctr"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  <a:noFill/>
        </p:spPr>
      </p:pic>
      <p:sp>
        <p:nvSpPr>
          <p:cNvPr id="13" name="Symbol zastępczy obrazu 12">
            <a:extLst>
              <a:ext uri="{FF2B5EF4-FFF2-40B4-BE49-F238E27FC236}">
                <a16:creationId xmlns:a16="http://schemas.microsoft.com/office/drawing/2014/main" id="{D5CADD49-328B-A2F9-2A70-5C59EE004C2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0463" y="260351"/>
            <a:ext cx="2523600" cy="27733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4" name="Symbol zastępczy obrazu 12">
            <a:extLst>
              <a:ext uri="{FF2B5EF4-FFF2-40B4-BE49-F238E27FC236}">
                <a16:creationId xmlns:a16="http://schemas.microsoft.com/office/drawing/2014/main" id="{5F4B2174-7B6A-BF03-D000-ADCF68D6357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17537" y="260351"/>
            <a:ext cx="2523600" cy="27733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5" name="Symbol zastępczy obrazu 12">
            <a:extLst>
              <a:ext uri="{FF2B5EF4-FFF2-40B4-BE49-F238E27FC236}">
                <a16:creationId xmlns:a16="http://schemas.microsoft.com/office/drawing/2014/main" id="{65277D42-6FE6-8D2D-2758-FF9D4299411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17537" y="3392488"/>
            <a:ext cx="2523600" cy="27733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6" name="Symbol zastępczy obrazu 12">
            <a:extLst>
              <a:ext uri="{FF2B5EF4-FFF2-40B4-BE49-F238E27FC236}">
                <a16:creationId xmlns:a16="http://schemas.microsoft.com/office/drawing/2014/main" id="{89B6CBF1-0BDD-C8A7-59C2-86AA693EC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36225" y="3392488"/>
            <a:ext cx="2523600" cy="2773362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393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  <p15:guide id="5" pos="3749" userDrawn="1">
          <p15:clr>
            <a:srgbClr val="FBAE40"/>
          </p15:clr>
        </p15:guide>
        <p15:guide id="6" pos="3931" userDrawn="1">
          <p15:clr>
            <a:srgbClr val="FBAE40"/>
          </p15:clr>
        </p15:guide>
        <p15:guide id="7" pos="5518" userDrawn="1">
          <p15:clr>
            <a:srgbClr val="FBAE40"/>
          </p15:clr>
        </p15:guide>
        <p15:guide id="8" pos="5745" userDrawn="1">
          <p15:clr>
            <a:srgbClr val="FBAE40"/>
          </p15:clr>
        </p15:guide>
        <p15:guide id="9" orient="horz" pos="1911" userDrawn="1">
          <p15:clr>
            <a:srgbClr val="FBAE40"/>
          </p15:clr>
        </p15:guide>
        <p15:guide id="10" orient="horz" pos="213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a 4 obrazy po 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465" y="260350"/>
            <a:ext cx="5404692" cy="5905500"/>
          </a:xfrm>
          <a:noFill/>
        </p:spPr>
        <p:txBody>
          <a:bodyPr anchor="ctr"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  <a:noFill/>
        </p:spPr>
      </p:pic>
      <p:sp>
        <p:nvSpPr>
          <p:cNvPr id="13" name="Symbol zastępczy obrazu 12">
            <a:extLst>
              <a:ext uri="{FF2B5EF4-FFF2-40B4-BE49-F238E27FC236}">
                <a16:creationId xmlns:a16="http://schemas.microsoft.com/office/drawing/2014/main" id="{D5CADD49-328B-A2F9-2A70-5C59EE004C2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863" y="260350"/>
            <a:ext cx="2523600" cy="27733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4" name="Symbol zastępczy obrazu 12">
            <a:extLst>
              <a:ext uri="{FF2B5EF4-FFF2-40B4-BE49-F238E27FC236}">
                <a16:creationId xmlns:a16="http://schemas.microsoft.com/office/drawing/2014/main" id="{5F4B2174-7B6A-BF03-D000-ADCF68D6357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27937" y="260350"/>
            <a:ext cx="2523600" cy="27733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5" name="Symbol zastępczy obrazu 12">
            <a:extLst>
              <a:ext uri="{FF2B5EF4-FFF2-40B4-BE49-F238E27FC236}">
                <a16:creationId xmlns:a16="http://schemas.microsoft.com/office/drawing/2014/main" id="{65277D42-6FE6-8D2D-2758-FF9D4299411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7937" y="3392487"/>
            <a:ext cx="2523600" cy="2773362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6" name="Symbol zastępczy obrazu 12">
            <a:extLst>
              <a:ext uri="{FF2B5EF4-FFF2-40B4-BE49-F238E27FC236}">
                <a16:creationId xmlns:a16="http://schemas.microsoft.com/office/drawing/2014/main" id="{89B6CBF1-0BDD-C8A7-59C2-86AA693EC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6625" y="3392487"/>
            <a:ext cx="2523600" cy="2773362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46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  <p15:guide id="5" pos="3749" userDrawn="1">
          <p15:clr>
            <a:srgbClr val="FBAE40"/>
          </p15:clr>
        </p15:guide>
        <p15:guide id="6" pos="3931" userDrawn="1">
          <p15:clr>
            <a:srgbClr val="FBAE40"/>
          </p15:clr>
        </p15:guide>
        <p15:guide id="7" pos="1935" userDrawn="1">
          <p15:clr>
            <a:srgbClr val="FBAE40"/>
          </p15:clr>
        </p15:guide>
        <p15:guide id="8" pos="2162" userDrawn="1">
          <p15:clr>
            <a:srgbClr val="FBAE40"/>
          </p15:clr>
        </p15:guide>
        <p15:guide id="9" orient="horz" pos="1911" userDrawn="1">
          <p15:clr>
            <a:srgbClr val="FBAE40"/>
          </p15:clr>
        </p15:guide>
        <p15:guide id="10" orient="horz" pos="2137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a 8 obrazów u góry i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36838"/>
            <a:ext cx="11088000" cy="1152526"/>
          </a:xfrm>
          <a:noFill/>
        </p:spPr>
        <p:txBody>
          <a:bodyPr anchor="ctr"/>
          <a:lstStyle>
            <a:lvl1pPr algn="ctr">
              <a:defRPr sz="2400"/>
            </a:lvl1pPr>
            <a:lvl2pPr algn="ctr">
              <a:defRPr sz="1800"/>
            </a:lvl2pPr>
            <a:lvl3pPr algn="ctr">
              <a:defRPr sz="16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  <a:noFill/>
        </p:spPr>
      </p:pic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0509C372-D130-A7E7-2719-48EF005AA4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0862" y="260352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5" name="Symbol zastępczy obrazu 13">
            <a:extLst>
              <a:ext uri="{FF2B5EF4-FFF2-40B4-BE49-F238E27FC236}">
                <a16:creationId xmlns:a16="http://schemas.microsoft.com/office/drawing/2014/main" id="{22AE0E2B-D3A4-E4E7-B179-CEF6FC104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30589" y="260352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6" name="Symbol zastępczy obrazu 13">
            <a:extLst>
              <a:ext uri="{FF2B5EF4-FFF2-40B4-BE49-F238E27FC236}">
                <a16:creationId xmlns:a16="http://schemas.microsoft.com/office/drawing/2014/main" id="{9007317F-9D95-9525-8BC6-4DD5825DED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8876" y="260352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7" name="Symbol zastępczy obrazu 13">
            <a:extLst>
              <a:ext uri="{FF2B5EF4-FFF2-40B4-BE49-F238E27FC236}">
                <a16:creationId xmlns:a16="http://schemas.microsoft.com/office/drawing/2014/main" id="{B26FDA05-DA4C-8A74-9268-EE4AF847814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17914" y="260352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8" name="Symbol zastępczy obrazu 13">
            <a:extLst>
              <a:ext uri="{FF2B5EF4-FFF2-40B4-BE49-F238E27FC236}">
                <a16:creationId xmlns:a16="http://schemas.microsoft.com/office/drawing/2014/main" id="{6439F853-1107-C303-7219-3D3142070B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17914" y="4149726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9" name="Symbol zastępczy obrazu 13">
            <a:extLst>
              <a:ext uri="{FF2B5EF4-FFF2-40B4-BE49-F238E27FC236}">
                <a16:creationId xmlns:a16="http://schemas.microsoft.com/office/drawing/2014/main" id="{65614E7F-DAF8-814D-4CFA-5796D3FD844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0463" y="4149726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0" name="Symbol zastępczy obrazu 13">
            <a:extLst>
              <a:ext uri="{FF2B5EF4-FFF2-40B4-BE49-F238E27FC236}">
                <a16:creationId xmlns:a16="http://schemas.microsoft.com/office/drawing/2014/main" id="{61223283-457B-22F6-B893-6D043302A4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32175" y="4149726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1" name="Symbol zastępczy obrazu 13">
            <a:extLst>
              <a:ext uri="{FF2B5EF4-FFF2-40B4-BE49-F238E27FC236}">
                <a16:creationId xmlns:a16="http://schemas.microsoft.com/office/drawing/2014/main" id="{3AC7EC32-59FB-9153-3B29-0DD3CFFAE2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861" y="4149726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10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  <p15:guide id="5" orient="horz" pos="1434" userDrawn="1">
          <p15:clr>
            <a:srgbClr val="FBAE40"/>
          </p15:clr>
        </p15:guide>
        <p15:guide id="6" orient="horz" pos="1661" userDrawn="1">
          <p15:clr>
            <a:srgbClr val="FBAE40"/>
          </p15:clr>
        </p15:guide>
        <p15:guide id="7" orient="horz" pos="2387" userDrawn="1">
          <p15:clr>
            <a:srgbClr val="FBAE40"/>
          </p15:clr>
        </p15:guide>
        <p15:guide id="8" pos="1935" userDrawn="1">
          <p15:clr>
            <a:srgbClr val="FBAE40"/>
          </p15:clr>
        </p15:guide>
        <p15:guide id="9" pos="2162" userDrawn="1">
          <p15:clr>
            <a:srgbClr val="FBAE40"/>
          </p15:clr>
        </p15:guide>
        <p15:guide id="10" pos="3749" userDrawn="1">
          <p15:clr>
            <a:srgbClr val="FBAE40"/>
          </p15:clr>
        </p15:guide>
        <p15:guide id="11" pos="3931" userDrawn="1">
          <p15:clr>
            <a:srgbClr val="FBAE40"/>
          </p15:clr>
        </p15:guide>
        <p15:guide id="12" pos="5518" userDrawn="1">
          <p15:clr>
            <a:srgbClr val="FBAE40"/>
          </p15:clr>
        </p15:guide>
        <p15:guide id="13" pos="5745" userDrawn="1">
          <p15:clr>
            <a:srgbClr val="FBAE40"/>
          </p15:clr>
        </p15:guide>
        <p15:guide id="14" orient="horz" pos="261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a 8 obrazów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38" y="260350"/>
            <a:ext cx="11088000" cy="1152526"/>
          </a:xfrm>
          <a:noFill/>
        </p:spPr>
        <p:txBody>
          <a:bodyPr anchor="ctr"/>
          <a:lstStyle>
            <a:lvl1pPr algn="ctr">
              <a:defRPr sz="2400"/>
            </a:lvl1pPr>
            <a:lvl2pPr algn="ctr">
              <a:defRPr sz="1800"/>
            </a:lvl2pPr>
            <a:lvl3pPr algn="ctr">
              <a:defRPr sz="16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  <a:noFill/>
        </p:spPr>
      </p:pic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0509C372-D130-A7E7-2719-48EF005AA4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3137" y="1773239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5" name="Symbol zastępczy obrazu 13">
            <a:extLst>
              <a:ext uri="{FF2B5EF4-FFF2-40B4-BE49-F238E27FC236}">
                <a16:creationId xmlns:a16="http://schemas.microsoft.com/office/drawing/2014/main" id="{22AE0E2B-D3A4-E4E7-B179-CEF6FC104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32864" y="1773239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6" name="Symbol zastępczy obrazu 13">
            <a:extLst>
              <a:ext uri="{FF2B5EF4-FFF2-40B4-BE49-F238E27FC236}">
                <a16:creationId xmlns:a16="http://schemas.microsoft.com/office/drawing/2014/main" id="{9007317F-9D95-9525-8BC6-4DD5825DED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1151" y="1773239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7" name="Symbol zastępczy obrazu 13">
            <a:extLst>
              <a:ext uri="{FF2B5EF4-FFF2-40B4-BE49-F238E27FC236}">
                <a16:creationId xmlns:a16="http://schemas.microsoft.com/office/drawing/2014/main" id="{B26FDA05-DA4C-8A74-9268-EE4AF847814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0189" y="1773239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8" name="Symbol zastępczy obrazu 13">
            <a:extLst>
              <a:ext uri="{FF2B5EF4-FFF2-40B4-BE49-F238E27FC236}">
                <a16:creationId xmlns:a16="http://schemas.microsoft.com/office/drawing/2014/main" id="{6439F853-1107-C303-7219-3D3142070B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17914" y="4149726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9" name="Symbol zastępczy obrazu 13">
            <a:extLst>
              <a:ext uri="{FF2B5EF4-FFF2-40B4-BE49-F238E27FC236}">
                <a16:creationId xmlns:a16="http://schemas.microsoft.com/office/drawing/2014/main" id="{65614E7F-DAF8-814D-4CFA-5796D3FD844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0463" y="4149726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0" name="Symbol zastępczy obrazu 13">
            <a:extLst>
              <a:ext uri="{FF2B5EF4-FFF2-40B4-BE49-F238E27FC236}">
                <a16:creationId xmlns:a16="http://schemas.microsoft.com/office/drawing/2014/main" id="{61223283-457B-22F6-B893-6D043302A4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32175" y="4149726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1" name="Symbol zastępczy obrazu 13">
            <a:extLst>
              <a:ext uri="{FF2B5EF4-FFF2-40B4-BE49-F238E27FC236}">
                <a16:creationId xmlns:a16="http://schemas.microsoft.com/office/drawing/2014/main" id="{3AC7EC32-59FB-9153-3B29-0DD3CFFAE2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861" y="4149726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36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  <p15:guide id="5" orient="horz" pos="890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orient="horz" pos="2387" userDrawn="1">
          <p15:clr>
            <a:srgbClr val="FBAE40"/>
          </p15:clr>
        </p15:guide>
        <p15:guide id="8" pos="1935" userDrawn="1">
          <p15:clr>
            <a:srgbClr val="FBAE40"/>
          </p15:clr>
        </p15:guide>
        <p15:guide id="9" pos="2162" userDrawn="1">
          <p15:clr>
            <a:srgbClr val="FBAE40"/>
          </p15:clr>
        </p15:guide>
        <p15:guide id="10" pos="3749" userDrawn="1">
          <p15:clr>
            <a:srgbClr val="FBAE40"/>
          </p15:clr>
        </p15:guide>
        <p15:guide id="11" pos="3931" userDrawn="1">
          <p15:clr>
            <a:srgbClr val="FBAE40"/>
          </p15:clr>
        </p15:guide>
        <p15:guide id="12" pos="5518" userDrawn="1">
          <p15:clr>
            <a:srgbClr val="FBAE40"/>
          </p15:clr>
        </p15:guide>
        <p15:guide id="13" pos="5745" userDrawn="1">
          <p15:clr>
            <a:srgbClr val="FBAE40"/>
          </p15:clr>
        </p15:guide>
        <p15:guide id="14" orient="horz" pos="2614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a 8 obrazów u gó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35" y="5013324"/>
            <a:ext cx="11088000" cy="1152526"/>
          </a:xfrm>
          <a:noFill/>
        </p:spPr>
        <p:txBody>
          <a:bodyPr anchor="ctr"/>
          <a:lstStyle>
            <a:lvl1pPr algn="ctr">
              <a:defRPr sz="2400"/>
            </a:lvl1pPr>
            <a:lvl2pPr algn="ctr">
              <a:defRPr sz="1800"/>
            </a:lvl2pPr>
            <a:lvl3pPr algn="ctr">
              <a:defRPr sz="16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  <a:noFill/>
        </p:spPr>
      </p:pic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0509C372-D130-A7E7-2719-48EF005AA4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0861" y="2636839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5" name="Symbol zastępczy obrazu 13">
            <a:extLst>
              <a:ext uri="{FF2B5EF4-FFF2-40B4-BE49-F238E27FC236}">
                <a16:creationId xmlns:a16="http://schemas.microsoft.com/office/drawing/2014/main" id="{22AE0E2B-D3A4-E4E7-B179-CEF6FC104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30588" y="2636839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6" name="Symbol zastępczy obrazu 13">
            <a:extLst>
              <a:ext uri="{FF2B5EF4-FFF2-40B4-BE49-F238E27FC236}">
                <a16:creationId xmlns:a16="http://schemas.microsoft.com/office/drawing/2014/main" id="{9007317F-9D95-9525-8BC6-4DD5825DED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8875" y="2636839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7" name="Symbol zastępczy obrazu 13">
            <a:extLst>
              <a:ext uri="{FF2B5EF4-FFF2-40B4-BE49-F238E27FC236}">
                <a16:creationId xmlns:a16="http://schemas.microsoft.com/office/drawing/2014/main" id="{B26FDA05-DA4C-8A74-9268-EE4AF847814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17913" y="2636839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8" name="Symbol zastępczy obrazu 13">
            <a:extLst>
              <a:ext uri="{FF2B5EF4-FFF2-40B4-BE49-F238E27FC236}">
                <a16:creationId xmlns:a16="http://schemas.microsoft.com/office/drawing/2014/main" id="{6439F853-1107-C303-7219-3D3142070B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17914" y="260350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19" name="Symbol zastępczy obrazu 13">
            <a:extLst>
              <a:ext uri="{FF2B5EF4-FFF2-40B4-BE49-F238E27FC236}">
                <a16:creationId xmlns:a16="http://schemas.microsoft.com/office/drawing/2014/main" id="{65614E7F-DAF8-814D-4CFA-5796D3FD844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0463" y="260350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0" name="Symbol zastępczy obrazu 13">
            <a:extLst>
              <a:ext uri="{FF2B5EF4-FFF2-40B4-BE49-F238E27FC236}">
                <a16:creationId xmlns:a16="http://schemas.microsoft.com/office/drawing/2014/main" id="{61223283-457B-22F6-B893-6D043302A4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32175" y="260350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21" name="Symbol zastępczy obrazu 13">
            <a:extLst>
              <a:ext uri="{FF2B5EF4-FFF2-40B4-BE49-F238E27FC236}">
                <a16:creationId xmlns:a16="http://schemas.microsoft.com/office/drawing/2014/main" id="{3AC7EC32-59FB-9153-3B29-0DD3CFFAE2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861" y="260350"/>
            <a:ext cx="2520949" cy="2016124"/>
          </a:xfrm>
          <a:noFill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534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  <p15:guide id="5" orient="horz" pos="1434" userDrawn="1">
          <p15:clr>
            <a:srgbClr val="FBAE40"/>
          </p15:clr>
        </p15:guide>
        <p15:guide id="6" orient="horz" pos="1661" userDrawn="1">
          <p15:clr>
            <a:srgbClr val="FBAE40"/>
          </p15:clr>
        </p15:guide>
        <p15:guide id="7" orient="horz" pos="2931" userDrawn="1">
          <p15:clr>
            <a:srgbClr val="FBAE40"/>
          </p15:clr>
        </p15:guide>
        <p15:guide id="8" pos="1935" userDrawn="1">
          <p15:clr>
            <a:srgbClr val="FBAE40"/>
          </p15:clr>
        </p15:guide>
        <p15:guide id="9" pos="2162" userDrawn="1">
          <p15:clr>
            <a:srgbClr val="FBAE40"/>
          </p15:clr>
        </p15:guide>
        <p15:guide id="10" pos="3749" userDrawn="1">
          <p15:clr>
            <a:srgbClr val="FBAE40"/>
          </p15:clr>
        </p15:guide>
        <p15:guide id="11" pos="3931" userDrawn="1">
          <p15:clr>
            <a:srgbClr val="FBAE40"/>
          </p15:clr>
        </p15:guide>
        <p15:guide id="12" pos="5518" userDrawn="1">
          <p15:clr>
            <a:srgbClr val="FBAE40"/>
          </p15:clr>
        </p15:guide>
        <p15:guide id="13" pos="5745" userDrawn="1">
          <p15:clr>
            <a:srgbClr val="FBAE40"/>
          </p15:clr>
        </p15:guide>
        <p15:guide id="14" orient="horz" pos="3158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eks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E46CF329-AB49-47CE-B880-78648DBE19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9120" y="288132"/>
            <a:ext cx="10295201" cy="795338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4A60498E-4DCF-4B05-B9EC-120DABD88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4644" y="6402704"/>
            <a:ext cx="145025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4FF1982-7115-4E3F-A953-46723818B7DF}" type="datetime1">
              <a:rPr lang="pl-PL" smtClean="0"/>
              <a:pPr/>
              <a:t>05.12.2025</a:t>
            </a:fld>
            <a:endParaRPr lang="pl-PL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243BD854-74E3-4E38-952C-AF440ACED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87487" y="640270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0D7227F-0D17-46AD-ADB1-409707665B8F}"/>
              </a:ext>
            </a:extLst>
          </p:cNvPr>
          <p:cNvSpPr txBox="1"/>
          <p:nvPr userDrawn="1"/>
        </p:nvSpPr>
        <p:spPr>
          <a:xfrm>
            <a:off x="11139789" y="6356349"/>
            <a:ext cx="649862" cy="36512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l"/>
            <a:fld id="{A9202291-76CA-4B34-89D0-4D8BA66AA9B5}" type="slidenum">
              <a:rPr lang="pl-PL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pl-PL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E5451F-DCB0-4C8E-A20B-F1289F55D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182" y="1195417"/>
            <a:ext cx="10295201" cy="4981546"/>
          </a:xfrm>
        </p:spPr>
        <p:txBody>
          <a:bodyPr>
            <a:normAutofit/>
          </a:bodyPr>
          <a:lstStyle>
            <a:lvl1pPr marL="0">
              <a:lnSpc>
                <a:spcPct val="100000"/>
              </a:lnSpc>
              <a:spcBef>
                <a:spcPts val="300"/>
              </a:spcBef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12652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eś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0351"/>
            <a:ext cx="11090275" cy="59055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0"/>
            <a:r>
              <a:rPr lang="pl-PL" dirty="0"/>
              <a:t>Drugi poziom</a:t>
            </a:r>
          </a:p>
          <a:p>
            <a:pPr lvl="0"/>
            <a:r>
              <a:rPr lang="pl-PL" dirty="0"/>
              <a:t>Trzeci poziom</a:t>
            </a:r>
          </a:p>
          <a:p>
            <a:pPr lvl="0"/>
            <a:r>
              <a:rPr lang="pl-PL" dirty="0"/>
              <a:t>Czwarty poziom</a:t>
            </a:r>
          </a:p>
          <a:p>
            <a:pPr lvl="0"/>
            <a:r>
              <a:rPr lang="pl-PL" dirty="0"/>
              <a:t>Piąty poziom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F50DB3-13BE-C34D-F990-93F5ED341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5623" y="6244475"/>
            <a:ext cx="1201935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3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ytuł 1">
            <a:extLst>
              <a:ext uri="{FF2B5EF4-FFF2-40B4-BE49-F238E27FC236}">
                <a16:creationId xmlns:a16="http://schemas.microsoft.com/office/drawing/2014/main" id="{26BFF039-DAD3-4AE3-EE3C-055E9E6C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60351"/>
            <a:ext cx="11090275" cy="1152524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0" name="Symbol zastępczy zawartości 2">
            <a:extLst>
              <a:ext uri="{FF2B5EF4-FFF2-40B4-BE49-F238E27FC236}">
                <a16:creationId xmlns:a16="http://schemas.microsoft.com/office/drawing/2014/main" id="{4FFE587F-888B-432B-511B-0A54C98C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773239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1" name="Symbol zastępczy zawartości 2">
            <a:extLst>
              <a:ext uri="{FF2B5EF4-FFF2-40B4-BE49-F238E27FC236}">
                <a16:creationId xmlns:a16="http://schemas.microsoft.com/office/drawing/2014/main" id="{9FC7A84B-0BD1-7B92-6E99-0BF0464BDA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0864" y="2889443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2" name="Symbol zastępczy zawartości 2">
            <a:extLst>
              <a:ext uri="{FF2B5EF4-FFF2-40B4-BE49-F238E27FC236}">
                <a16:creationId xmlns:a16="http://schemas.microsoft.com/office/drawing/2014/main" id="{0DA39893-0C11-CF49-D664-A3B2C2DD33F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0864" y="4005647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3" name="Symbol zastępczy zawartości 2">
            <a:extLst>
              <a:ext uri="{FF2B5EF4-FFF2-40B4-BE49-F238E27FC236}">
                <a16:creationId xmlns:a16="http://schemas.microsoft.com/office/drawing/2014/main" id="{81484DAE-CDFF-286C-AEEA-3A0F9069B60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0864" y="5121850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C5128613-8896-7DB8-8D8F-5B4517A519A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5776" y="1773239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5" name="Symbol zastępczy zawartości 2">
            <a:extLst>
              <a:ext uri="{FF2B5EF4-FFF2-40B4-BE49-F238E27FC236}">
                <a16:creationId xmlns:a16="http://schemas.microsoft.com/office/drawing/2014/main" id="{C0CFCABF-B2E4-1DA1-205E-6C269F47CE1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5776" y="2889443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6" name="Symbol zastępczy zawartości 2">
            <a:extLst>
              <a:ext uri="{FF2B5EF4-FFF2-40B4-BE49-F238E27FC236}">
                <a16:creationId xmlns:a16="http://schemas.microsoft.com/office/drawing/2014/main" id="{4651220C-0363-B8CC-90E9-0D1237DC6D7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95776" y="4005647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7" name="Symbol zastępczy zawartości 2">
            <a:extLst>
              <a:ext uri="{FF2B5EF4-FFF2-40B4-BE49-F238E27FC236}">
                <a16:creationId xmlns:a16="http://schemas.microsoft.com/office/drawing/2014/main" id="{D93EF87C-2E6D-D5C5-6ED5-D53631A76E7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95776" y="5121850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8" name="Symbol zastępczy zawartości 2">
            <a:extLst>
              <a:ext uri="{FF2B5EF4-FFF2-40B4-BE49-F238E27FC236}">
                <a16:creationId xmlns:a16="http://schemas.microsoft.com/office/drawing/2014/main" id="{ADFA1D3B-66EF-34A7-7FB1-B5687A48589F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20592" y="1773239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49" name="Symbol zastępczy zawartości 2">
            <a:extLst>
              <a:ext uri="{FF2B5EF4-FFF2-40B4-BE49-F238E27FC236}">
                <a16:creationId xmlns:a16="http://schemas.microsoft.com/office/drawing/2014/main" id="{261F5104-FB1D-A314-30A6-5532FFA6BD3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020592" y="2889443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50" name="Symbol zastępczy zawartości 2">
            <a:extLst>
              <a:ext uri="{FF2B5EF4-FFF2-40B4-BE49-F238E27FC236}">
                <a16:creationId xmlns:a16="http://schemas.microsoft.com/office/drawing/2014/main" id="{7F57D90E-4CD0-A3C9-C355-75CFFC83C93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020592" y="4005647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51" name="Symbol zastępczy zawartości 2">
            <a:extLst>
              <a:ext uri="{FF2B5EF4-FFF2-40B4-BE49-F238E27FC236}">
                <a16:creationId xmlns:a16="http://schemas.microsoft.com/office/drawing/2014/main" id="{E79032AC-6BB7-3C87-587F-D177ABC81A5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020592" y="5121850"/>
            <a:ext cx="3636962" cy="1044000"/>
          </a:xfrm>
        </p:spPr>
        <p:txBody>
          <a:bodyPr/>
          <a:lstStyle/>
          <a:p>
            <a:pPr lvl="0"/>
            <a:r>
              <a:rPr lang="pl-PL" dirty="0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1407316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347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pos="7333">
          <p15:clr>
            <a:srgbClr val="FBAE40"/>
          </p15:clr>
        </p15:guide>
        <p15:guide id="5" pos="2638">
          <p15:clr>
            <a:srgbClr val="FBAE40"/>
          </p15:clr>
        </p15:guide>
        <p15:guide id="6" pos="2706">
          <p15:clr>
            <a:srgbClr val="FBAE40"/>
          </p15:clr>
        </p15:guide>
        <p15:guide id="7" pos="4997">
          <p15:clr>
            <a:srgbClr val="FBAE40"/>
          </p15:clr>
        </p15:guide>
        <p15:guide id="8" pos="5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a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F5712-D89F-7ABE-F498-A62BC4D07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4731" y="3860800"/>
            <a:ext cx="5545138" cy="2124075"/>
          </a:xfrm>
          <a:noFill/>
        </p:spPr>
        <p:txBody>
          <a:bodyPr anchor="ctr"/>
          <a:lstStyle>
            <a:lvl1pPr algn="l">
              <a:lnSpc>
                <a:spcPct val="80000"/>
              </a:lnSpc>
              <a:defRPr sz="3600" b="1" cap="all" spc="-50" baseline="0"/>
            </a:lvl1pPr>
          </a:lstStyle>
          <a:p>
            <a:r>
              <a:rPr lang="pl-PL" dirty="0"/>
              <a:t>Kliknij, aby edytować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94DDC91-020E-1BCD-3582-0E66F7384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062" y="5408612"/>
            <a:ext cx="2779991" cy="1152524"/>
          </a:xfrm>
          <a:prstGeom prst="rect">
            <a:avLst/>
          </a:prstGeom>
          <a:noFill/>
        </p:spPr>
      </p:pic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323A81D-8ACF-D8C1-D2A2-4464E890D4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3500438"/>
          </a:xfrm>
          <a:noFill/>
        </p:spPr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340EFE7-46F4-43BD-ED40-7BDD8520FC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4136" y="3860800"/>
            <a:ext cx="1261637" cy="2124075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0" b="1" spc="-70" baseline="0">
                <a:solidFill>
                  <a:schemeClr val="accent3"/>
                </a:solidFill>
                <a:latin typeface="Aptos Display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##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1B031C8-206E-29BF-C8E6-79C5B9F359A8}"/>
              </a:ext>
            </a:extLst>
          </p:cNvPr>
          <p:cNvSpPr/>
          <p:nvPr userDrawn="1"/>
        </p:nvSpPr>
        <p:spPr>
          <a:xfrm rot="5400000">
            <a:off x="685394" y="4914612"/>
            <a:ext cx="2497876" cy="36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alpha val="0"/>
                </a:schemeClr>
              </a:gs>
              <a:gs pos="25000">
                <a:schemeClr val="bg2">
                  <a:lumMod val="75000"/>
                  <a:alpha val="50000"/>
                </a:schemeClr>
              </a:gs>
              <a:gs pos="75000">
                <a:schemeClr val="bg2">
                  <a:lumMod val="75000"/>
                  <a:alpha val="50000"/>
                </a:schemeClr>
              </a:gs>
              <a:gs pos="100000">
                <a:schemeClr val="bg2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9733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8" orient="horz" pos="3770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2432" userDrawn="1">
          <p15:clr>
            <a:srgbClr val="FBAE40"/>
          </p15:clr>
        </p15:guide>
        <p15:guide id="13" pos="1164" userDrawn="1">
          <p15:clr>
            <a:srgbClr val="FBAE40"/>
          </p15:clr>
        </p15:guide>
        <p15:guide id="14" pos="48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8715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dwa elementy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773239"/>
            <a:ext cx="5365750" cy="4392612"/>
          </a:xfrm>
        </p:spPr>
        <p:txBody>
          <a:bodyPr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9CEB1F3D-8413-3642-1924-15677373D01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8" y="1773238"/>
            <a:ext cx="5365750" cy="4392612"/>
          </a:xfrm>
        </p:spPr>
        <p:txBody>
          <a:bodyPr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63034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3727" userDrawn="1">
          <p15:clr>
            <a:srgbClr val="FBAE40"/>
          </p15:clr>
        </p15:guide>
        <p15:guide id="4" pos="347" userDrawn="1">
          <p15:clr>
            <a:srgbClr val="FBAE40"/>
          </p15:clr>
        </p15:guide>
        <p15:guide id="5" pos="7333" userDrawn="1">
          <p15:clr>
            <a:srgbClr val="FBAE40"/>
          </p15:clr>
        </p15:guide>
        <p15:guide id="6" orient="horz" pos="164" userDrawn="1">
          <p15:clr>
            <a:srgbClr val="FBAE40"/>
          </p15:clr>
        </p15:guide>
        <p15:guide id="7" orient="horz" pos="890" userDrawn="1">
          <p15:clr>
            <a:srgbClr val="FBAE40"/>
          </p15:clr>
        </p15:guide>
        <p15:guide id="8" orient="horz" pos="111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2 elementy treści (mniejsza po lewej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1" y="1773238"/>
            <a:ext cx="4068000" cy="4392611"/>
          </a:xfrm>
        </p:spPr>
        <p:txBody>
          <a:bodyPr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9222EA06-8A3D-393B-234C-F7E22EA211D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00600" y="1773239"/>
            <a:ext cx="6840537" cy="4392610"/>
          </a:xfrm>
        </p:spPr>
        <p:txBody>
          <a:bodyPr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82647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2910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890" userDrawn="1">
          <p15:clr>
            <a:srgbClr val="FBAE40"/>
          </p15:clr>
        </p15:guide>
        <p15:guide id="7" pos="3024" userDrawn="1">
          <p15:clr>
            <a:srgbClr val="FBAE40"/>
          </p15:clr>
        </p15:guide>
        <p15:guide id="8" pos="733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2 elementy treści (mniejsza poprawej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138" y="1773239"/>
            <a:ext cx="4068000" cy="4392611"/>
          </a:xfrm>
        </p:spPr>
        <p:txBody>
          <a:bodyPr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9222EA06-8A3D-393B-234C-F7E22EA211D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2310" y="1773238"/>
            <a:ext cx="6829089" cy="4392610"/>
          </a:xfrm>
        </p:spPr>
        <p:txBody>
          <a:bodyPr/>
          <a:lstStyle/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7099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4656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890" userDrawn="1">
          <p15:clr>
            <a:srgbClr val="FBAE40"/>
          </p15:clr>
        </p15:guide>
        <p15:guide id="7" pos="4770" userDrawn="1">
          <p15:clr>
            <a:srgbClr val="FBAE40"/>
          </p15:clr>
        </p15:guide>
        <p15:guide id="8" pos="733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3 eleme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4C467-D139-0785-6EA2-7027737B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69C2DB-BCFE-CCDB-2521-E6053544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773239"/>
            <a:ext cx="3528000" cy="4392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5437027-E61E-3A1E-F869-301C46D130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1781" y="1773239"/>
            <a:ext cx="3528000" cy="4392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98ED8A0-B8A7-AAA3-D192-B37A36316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12697" y="1773239"/>
            <a:ext cx="3528000" cy="4392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06749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orient="horz" pos="890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1117" userDrawn="1">
          <p15:clr>
            <a:srgbClr val="FBAE40"/>
          </p15:clr>
        </p15:guide>
        <p15:guide id="7" pos="2570" userDrawn="1">
          <p15:clr>
            <a:srgbClr val="FBAE40"/>
          </p15:clr>
        </p15:guide>
        <p15:guide id="8" pos="2729" userDrawn="1">
          <p15:clr>
            <a:srgbClr val="FBAE40"/>
          </p15:clr>
        </p15:guide>
        <p15:guide id="9" pos="4951" userDrawn="1">
          <p15:clr>
            <a:srgbClr val="FBAE40"/>
          </p15:clr>
        </p15:guide>
        <p15:guide id="10" pos="511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4A22071-DA92-6446-64DA-CFB24B6CE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60351"/>
            <a:ext cx="11090275" cy="11525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pl-PL" dirty="0"/>
              <a:t>Kliknij, aby edytować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5DE7A0-2E0F-63F9-4181-0BAF2B095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773239"/>
            <a:ext cx="11090275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A072F9C-4B0E-79C2-6729-FE65AC7D2533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3" y="6244856"/>
            <a:ext cx="1201935" cy="49603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ECD565A-4D8E-6B3E-FBFB-4505A8A33D73}"/>
              </a:ext>
            </a:extLst>
          </p:cNvPr>
          <p:cNvSpPr/>
          <p:nvPr userDrawn="1"/>
        </p:nvSpPr>
        <p:spPr>
          <a:xfrm>
            <a:off x="0" y="1560253"/>
            <a:ext cx="11425238" cy="36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alpha val="0"/>
                </a:schemeClr>
              </a:gs>
              <a:gs pos="25000">
                <a:schemeClr val="bg2">
                  <a:lumMod val="75000"/>
                  <a:alpha val="50000"/>
                </a:schemeClr>
              </a:gs>
              <a:gs pos="75000">
                <a:schemeClr val="bg2">
                  <a:lumMod val="75000"/>
                  <a:alpha val="50000"/>
                </a:schemeClr>
              </a:gs>
              <a:gs pos="100000">
                <a:schemeClr val="bg2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829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3" r:id="rId2"/>
    <p:sldLayoutId id="2147483666" r:id="rId3"/>
    <p:sldLayoutId id="2147483668" r:id="rId4"/>
    <p:sldLayoutId id="2147483650" r:id="rId5"/>
    <p:sldLayoutId id="2147483656" r:id="rId6"/>
    <p:sldLayoutId id="2147483661" r:id="rId7"/>
    <p:sldLayoutId id="2147483663" r:id="rId8"/>
    <p:sldLayoutId id="2147483669" r:id="rId9"/>
    <p:sldLayoutId id="2147483671" r:id="rId10"/>
    <p:sldLayoutId id="2147483684" r:id="rId11"/>
    <p:sldLayoutId id="2147483683" r:id="rId12"/>
    <p:sldLayoutId id="2147483682" r:id="rId13"/>
    <p:sldLayoutId id="2147483685" r:id="rId14"/>
    <p:sldLayoutId id="2147483686" r:id="rId15"/>
    <p:sldLayoutId id="2147483677" r:id="rId16"/>
    <p:sldLayoutId id="2147483673" r:id="rId17"/>
    <p:sldLayoutId id="2147483702" r:id="rId18"/>
    <p:sldLayoutId id="2147483674" r:id="rId19"/>
    <p:sldLayoutId id="2147483675" r:id="rId20"/>
    <p:sldLayoutId id="2147483672" r:id="rId21"/>
    <p:sldLayoutId id="2147483703" r:id="rId22"/>
    <p:sldLayoutId id="2147483678" r:id="rId23"/>
    <p:sldLayoutId id="2147483681" r:id="rId24"/>
    <p:sldLayoutId id="2147483704" r:id="rId25"/>
    <p:sldLayoutId id="2147483676" r:id="rId26"/>
    <p:sldLayoutId id="2147483680" r:id="rId27"/>
    <p:sldLayoutId id="2147483679" r:id="rId28"/>
    <p:sldLayoutId id="2147483657" r:id="rId29"/>
    <p:sldLayoutId id="2147483693" r:id="rId30"/>
    <p:sldLayoutId id="2147483694" r:id="rId31"/>
    <p:sldLayoutId id="2147483688" r:id="rId32"/>
    <p:sldLayoutId id="2147483689" r:id="rId33"/>
    <p:sldLayoutId id="2147483690" r:id="rId34"/>
    <p:sldLayoutId id="2147483691" r:id="rId35"/>
    <p:sldLayoutId id="2147483692" r:id="rId36"/>
    <p:sldLayoutId id="2147483705" r:id="rId37"/>
    <p:sldLayoutId id="2147483706" r:id="rId38"/>
    <p:sldLayoutId id="214748370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64003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24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304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sv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arcin.strzelczyk@energa-operator.pl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9EF0EA-469D-5303-8D24-E52AA3CAA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2349062"/>
            <a:ext cx="6354434" cy="1656201"/>
          </a:xfrm>
        </p:spPr>
        <p:txBody>
          <a:bodyPr/>
          <a:lstStyle/>
          <a:p>
            <a:r>
              <a:rPr lang="pl-PL" dirty="0">
                <a:solidFill>
                  <a:srgbClr val="8A0000"/>
                </a:solidFill>
              </a:rPr>
              <a:t>Sieć, która łączy -  współpraca na rzecz lokalnej społeczności energetycznej</a:t>
            </a:r>
            <a:br>
              <a:rPr lang="pl-PL" dirty="0">
                <a:solidFill>
                  <a:srgbClr val="8A0000"/>
                </a:solidFill>
              </a:rPr>
            </a:br>
            <a:r>
              <a:rPr lang="pl-PL" dirty="0">
                <a:solidFill>
                  <a:srgbClr val="8A0000"/>
                </a:solidFill>
              </a:rPr>
              <a:t>Ożarów Mazowiecki , 10.12.25 r.</a:t>
            </a: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200D6781-9514-1694-E4B2-A21DA435CC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37" r="18737"/>
          <a:stretch>
            <a:fillRect/>
          </a:stretch>
        </p:blipFill>
        <p:spPr/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4731516-ACEC-BB47-447E-32518EE426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6165850"/>
            <a:ext cx="4068762" cy="215900"/>
          </a:xfrm>
        </p:spPr>
        <p:txBody>
          <a:bodyPr/>
          <a:lstStyle/>
          <a:p>
            <a:pPr algn="l"/>
            <a:r>
              <a:rPr lang="pl-PL" dirty="0"/>
              <a:t>Energa-Operator, 2025</a:t>
            </a:r>
          </a:p>
        </p:txBody>
      </p:sp>
    </p:spTree>
    <p:extLst>
      <p:ext uri="{BB962C8B-B14F-4D97-AF65-F5344CB8AC3E}">
        <p14:creationId xmlns:p14="http://schemas.microsoft.com/office/powerpoint/2010/main" val="123115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7D4F1-F9AF-2A82-9769-16BDA9AFD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Farma wiatrowa na zachód słońca">
            <a:extLst>
              <a:ext uri="{FF2B5EF4-FFF2-40B4-BE49-F238E27FC236}">
                <a16:creationId xmlns:a16="http://schemas.microsoft.com/office/drawing/2014/main" id="{5461B839-0AEC-AFCF-9B07-9AFA24530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4" b="19784"/>
          <a:stretch>
            <a:fillRect/>
          </a:stretch>
        </p:blipFill>
        <p:spPr>
          <a:xfrm>
            <a:off x="0" y="0"/>
            <a:ext cx="12192000" cy="3500438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373BF3AA-D0CF-B1C1-6209-8D46044C5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4730" y="3860800"/>
            <a:ext cx="9755622" cy="2124075"/>
          </a:xfrm>
        </p:spPr>
        <p:txBody>
          <a:bodyPr/>
          <a:lstStyle/>
          <a:p>
            <a:r>
              <a:rPr lang="pl-PL" sz="4000" kern="0" dirty="0">
                <a:ea typeface="+mn-lt"/>
                <a:cs typeface="+mn-lt"/>
              </a:rPr>
              <a:t>Działania </a:t>
            </a:r>
            <a:r>
              <a:rPr lang="pl-PL" sz="4000" kern="0" dirty="0" err="1">
                <a:ea typeface="+mn-lt"/>
                <a:cs typeface="+mn-lt"/>
              </a:rPr>
              <a:t>eOP</a:t>
            </a:r>
            <a:r>
              <a:rPr lang="pl-PL" sz="4000" kern="0" dirty="0">
                <a:ea typeface="+mn-lt"/>
                <a:cs typeface="+mn-lt"/>
              </a:rPr>
              <a:t> </a:t>
            </a:r>
            <a:br>
              <a:rPr lang="pl-PL" sz="4000" kern="0" dirty="0">
                <a:ea typeface="+mn-lt"/>
                <a:cs typeface="+mn-lt"/>
              </a:rPr>
            </a:br>
            <a:r>
              <a:rPr lang="pl-PL" sz="4000" kern="0" dirty="0">
                <a:ea typeface="+mn-lt"/>
                <a:cs typeface="+mn-lt"/>
              </a:rPr>
              <a:t>w relacjach z samorządami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B995CB0-2081-6124-BE93-C319E30C5C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72819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1C7E9-89F2-FDC0-A16B-2CF6915B0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482B67-EBAE-8931-ED2D-CB0815CB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pl-PL" dirty="0"/>
              <a:t>Działania Energa - Operator w zakresie współpracy z samorządami</a:t>
            </a:r>
            <a:endParaRPr lang="pl-PL" b="1" kern="1200" dirty="0">
              <a:latin typeface="+mn-lt"/>
            </a:endParaRP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C67E55C1-1811-1B4D-BCF7-867E6A608B08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255AD77B-D17F-BFE2-7268-1ABEE009FCB3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12855E5-DA22-4FBD-6952-F9ADC0E6EC8A}"/>
              </a:ext>
            </a:extLst>
          </p:cNvPr>
          <p:cNvSpPr txBox="1"/>
          <p:nvPr/>
        </p:nvSpPr>
        <p:spPr>
          <a:xfrm>
            <a:off x="435718" y="3859684"/>
            <a:ext cx="3682196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b="1" dirty="0">
                <a:ea typeface="ＭＳ Ｐゴシック"/>
                <a:cs typeface="Arial"/>
              </a:rPr>
              <a:t>Konferencje z samorządami  </a:t>
            </a:r>
          </a:p>
          <a:p>
            <a:pPr algn="ctr"/>
            <a:r>
              <a:rPr lang="pl-PL" sz="2800" b="1" dirty="0">
                <a:ea typeface="ＭＳ Ｐゴシック"/>
                <a:cs typeface="Arial"/>
              </a:rPr>
              <a:t>7 konferencji w oddziałach spółki! </a:t>
            </a:r>
          </a:p>
          <a:p>
            <a:pPr algn="ctr"/>
            <a:r>
              <a:rPr lang="pl-PL" dirty="0">
                <a:ea typeface="ＭＳ Ｐゴシック"/>
                <a:cs typeface="Arial"/>
              </a:rPr>
              <a:t>Ponad 1000 uczestników</a:t>
            </a:r>
          </a:p>
          <a:p>
            <a:pPr algn="ctr"/>
            <a:endParaRPr lang="pl-PL" dirty="0">
              <a:ea typeface="ＭＳ Ｐゴシック"/>
              <a:cs typeface="Arial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45E82178-1334-1093-CFB6-E2AD2D32E567}"/>
              </a:ext>
            </a:extLst>
          </p:cNvPr>
          <p:cNvSpPr txBox="1"/>
          <p:nvPr/>
        </p:nvSpPr>
        <p:spPr>
          <a:xfrm>
            <a:off x="4054914" y="4371816"/>
            <a:ext cx="358815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sz="2800" b="1" dirty="0">
              <a:ea typeface="ＭＳ Ｐゴシック"/>
              <a:cs typeface="Arial"/>
            </a:endParaRPr>
          </a:p>
          <a:p>
            <a:pPr algn="ctr"/>
            <a:br>
              <a:rPr lang="pl-PL" dirty="0">
                <a:ea typeface="ＭＳ Ｐゴシック"/>
                <a:cs typeface="Arial"/>
              </a:rPr>
            </a:br>
            <a:endParaRPr lang="pl-PL" dirty="0">
              <a:ea typeface="ＭＳ Ｐゴシック"/>
              <a:cs typeface="Arial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D7C4E33-7B6F-D6E2-550F-BA67B1BAE8D4}"/>
              </a:ext>
            </a:extLst>
          </p:cNvPr>
          <p:cNvSpPr txBox="1"/>
          <p:nvPr/>
        </p:nvSpPr>
        <p:spPr>
          <a:xfrm>
            <a:off x="4233041" y="3464614"/>
            <a:ext cx="6503276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b="1" dirty="0">
                <a:ea typeface="ＭＳ Ｐゴシック"/>
                <a:cs typeface="Arial"/>
              </a:rPr>
              <a:t>Spotkania z gminami </a:t>
            </a:r>
          </a:p>
          <a:p>
            <a:pPr algn="ctr"/>
            <a:r>
              <a:rPr lang="pl-PL" sz="2800" b="1" dirty="0">
                <a:ea typeface="ＭＳ Ｐゴシック"/>
                <a:cs typeface="Arial"/>
              </a:rPr>
              <a:t>48 SPOTKAŃ Z INDYWIDUALNYCH GMINAMI!</a:t>
            </a:r>
          </a:p>
          <a:p>
            <a:pPr algn="ctr"/>
            <a:r>
              <a:rPr lang="pl-PL" dirty="0">
                <a:ea typeface="ＭＳ Ｐゴシック"/>
                <a:cs typeface="Arial"/>
              </a:rPr>
              <a:t>(związki gmin: spotkanie z Pomorskim Związkiem Gmin, </a:t>
            </a:r>
          </a:p>
          <a:p>
            <a:pPr algn="ctr"/>
            <a:r>
              <a:rPr lang="pl-PL" dirty="0">
                <a:ea typeface="ＭＳ Ｐゴシック"/>
                <a:cs typeface="Arial"/>
              </a:rPr>
              <a:t>Konwent Pomorskich Powiatów, </a:t>
            </a:r>
          </a:p>
          <a:p>
            <a:pPr algn="ctr"/>
            <a:r>
              <a:rPr lang="pl-PL" dirty="0">
                <a:ea typeface="ＭＳ Ｐゴシック"/>
                <a:cs typeface="Arial"/>
              </a:rPr>
              <a:t>konferencje WFOŚ Olsztyn, Elbląg,  walne zebranie </a:t>
            </a:r>
          </a:p>
          <a:p>
            <a:pPr algn="ctr"/>
            <a:r>
              <a:rPr lang="pl-PL" dirty="0">
                <a:ea typeface="ＭＳ Ｐゴシック"/>
                <a:cs typeface="Arial"/>
              </a:rPr>
              <a:t>metropolii Gdańsk – Gdynia –Sopot)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C87C23-0454-1817-BC1B-A52D39B1D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780" y="1131491"/>
            <a:ext cx="3136011" cy="216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BF4403B-D9F3-BEC5-8C17-110DC007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81" y="1539797"/>
            <a:ext cx="3364266" cy="216566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41E1ACF-54AF-6AB7-E311-4A758E76B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14" y="1412875"/>
            <a:ext cx="3956050" cy="1826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81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235FE-861B-D8F6-AD29-ADA1D526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9FFEE9-EDF5-C737-FD4F-CB4DAC48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8A0000"/>
                </a:solidFill>
              </a:rPr>
              <a:t>Działania Energa - Operator w zakresie współpracy z samorządami</a:t>
            </a:r>
            <a:endParaRPr lang="pl-PL" kern="1200" dirty="0">
              <a:solidFill>
                <a:srgbClr val="8A0000"/>
              </a:solidFill>
              <a:latin typeface="+mn-lt"/>
            </a:endParaRP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089C9C12-6163-E324-4A16-DBB87DC31074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4E50D4B4-9B8A-E268-5BAC-D2F0E9D9F73B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13FFCD0E-C476-8840-CBC7-42536FB98692}"/>
              </a:ext>
            </a:extLst>
          </p:cNvPr>
          <p:cNvSpPr txBox="1"/>
          <p:nvPr/>
        </p:nvSpPr>
        <p:spPr>
          <a:xfrm>
            <a:off x="890752" y="2002221"/>
            <a:ext cx="9782502" cy="38484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Współpraca ze Stowarzyszeniem Gmin Przyjaznych Energii Odnawialnej – list intencyjny 1.12.2025 r.;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Współpraca z Unią Miasteczek Polskich – planowana 2026 r.;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Szkolenia dla JST wspólnie z WFOŚ , KOWR – </a:t>
            </a: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</a:rPr>
              <a:t>Projekt Zielona Fala;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Ankieta przygotowana wspólnie z UG -  </a:t>
            </a:r>
            <a:r>
              <a:rPr lang="pl-PL" sz="2600" dirty="0">
                <a:ea typeface="Calibri" panose="020F0502020204030204"/>
                <a:cs typeface="Calibri" panose="020F0502020204030204"/>
              </a:rPr>
              <a:t>badanie społeczności energetycznych na terenie Energa – Operator – wiedza o naszych klientach</a:t>
            </a: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600" dirty="0">
                <a:ea typeface="Calibri" panose="020F0502020204030204"/>
                <a:cs typeface="Calibri" panose="020F0502020204030204"/>
              </a:rPr>
              <a:t>Współpraca gmin z elektrowniami wodnymi  - ogromny potencjał –mix energetyczny- stabilność sieci </a:t>
            </a:r>
            <a:r>
              <a:rPr lang="pl-PL" sz="2600" dirty="0">
                <a:ea typeface="ＭＳ Ｐゴシック"/>
                <a:cs typeface="Arial"/>
              </a:rPr>
              <a:t>.</a:t>
            </a:r>
            <a:endParaRPr kumimoji="0" lang="pl-PL" sz="2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7220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00D8DA1-3317-4E3E-9D9C-110EF4BB8C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741" y="391391"/>
            <a:ext cx="10295201" cy="795338"/>
          </a:xfrm>
        </p:spPr>
        <p:txBody>
          <a:bodyPr>
            <a:normAutofit/>
          </a:bodyPr>
          <a:lstStyle/>
          <a:p>
            <a:pPr algn="r"/>
            <a:r>
              <a:rPr lang="pl-PL" sz="2600" dirty="0">
                <a:solidFill>
                  <a:srgbClr val="8A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WOJEWÓDZTWO ZACHODNIOPOMORSKIE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A6E047A-C78B-3631-6C96-54A810651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924" r="18181"/>
          <a:stretch>
            <a:fillRect/>
          </a:stretch>
        </p:blipFill>
        <p:spPr>
          <a:xfrm>
            <a:off x="273741" y="1186729"/>
            <a:ext cx="5822259" cy="502054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29CC01D-A5A0-EA57-C23B-AE566C5A6EE0}"/>
              </a:ext>
            </a:extLst>
          </p:cNvPr>
          <p:cNvGraphicFramePr>
            <a:graphicFrameLocks noGrp="1"/>
          </p:cNvGraphicFramePr>
          <p:nvPr/>
        </p:nvGraphicFramePr>
        <p:xfrm>
          <a:off x="6579177" y="2222019"/>
          <a:ext cx="5029200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04580283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31567770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2346057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Gmina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Obiekt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Moc (MW)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79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Białogard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Rościno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0,598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Kalisz Pomorski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Borowo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1,661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529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Manowo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Rosnowo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3,297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612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Świeszyno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Niedalino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1,05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25503"/>
                  </a:ext>
                </a:extLst>
              </a:tr>
            </a:tbl>
          </a:graphicData>
        </a:graphic>
      </p:graphicFrame>
      <p:pic>
        <p:nvPicPr>
          <p:cNvPr id="8" name="Obraz 7" descr="Obraz zawierający tekst, stacjonarny, zrzut ekranu, słuchawki&#10;&#10;Zawartość wygenerowana przez AI może być niepoprawna.">
            <a:extLst>
              <a:ext uri="{FF2B5EF4-FFF2-40B4-BE49-F238E27FC236}">
                <a16:creationId xmlns:a16="http://schemas.microsoft.com/office/drawing/2014/main" id="{59FA1090-92BF-D5E2-A9E4-F4F77B5C2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/>
          <a:stretch>
            <a:fillRect/>
          </a:stretch>
        </p:blipFill>
        <p:spPr>
          <a:xfrm>
            <a:off x="6579177" y="4186068"/>
            <a:ext cx="2952750" cy="12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85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30164-AAE1-9CDC-8277-7D396908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99F1AF42-169D-730F-176E-D6581F2CD2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8149" y="354726"/>
            <a:ext cx="10295201" cy="795338"/>
          </a:xfrm>
        </p:spPr>
        <p:txBody>
          <a:bodyPr>
            <a:normAutofit/>
          </a:bodyPr>
          <a:lstStyle/>
          <a:p>
            <a:pPr algn="r"/>
            <a:r>
              <a:rPr lang="pl-PL" sz="2600" dirty="0">
                <a:solidFill>
                  <a:srgbClr val="8A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WOJEWÓDZTWO POMORSKIE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5FC0E18-A5EB-C86A-02A3-C29AA9F9E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2021" r="8977" b="2424"/>
          <a:stretch>
            <a:fillRect/>
          </a:stretch>
        </p:blipFill>
        <p:spPr>
          <a:xfrm>
            <a:off x="255132" y="1150064"/>
            <a:ext cx="6844407" cy="4483940"/>
          </a:xfrm>
          <a:prstGeom prst="rect">
            <a:avLst/>
          </a:prstGeom>
        </p:spPr>
      </p:pic>
      <p:pic>
        <p:nvPicPr>
          <p:cNvPr id="5" name="Obraz 4" descr="Obraz zawierający tekst, stacjonarny, zrzut ekranu, słuchawki&#10;&#10;Zawartość wygenerowana przez AI może być niepoprawna.">
            <a:extLst>
              <a:ext uri="{FF2B5EF4-FFF2-40B4-BE49-F238E27FC236}">
                <a16:creationId xmlns:a16="http://schemas.microsoft.com/office/drawing/2014/main" id="{443D4E70-5715-D42C-AF16-DBD25C60B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34" y="5233067"/>
            <a:ext cx="2344127" cy="949738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0394427-C94B-D705-9977-4536740B03F0}"/>
              </a:ext>
            </a:extLst>
          </p:cNvPr>
          <p:cNvGraphicFramePr>
            <a:graphicFrameLocks noGrp="1"/>
          </p:cNvGraphicFramePr>
          <p:nvPr/>
        </p:nvGraphicFramePr>
        <p:xfrm>
          <a:off x="7570863" y="1441667"/>
          <a:ext cx="3992487" cy="45066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0829">
                  <a:extLst>
                    <a:ext uri="{9D8B030D-6E8A-4147-A177-3AD203B41FA5}">
                      <a16:colId xmlns:a16="http://schemas.microsoft.com/office/drawing/2014/main" val="1473960539"/>
                    </a:ext>
                  </a:extLst>
                </a:gridCol>
                <a:gridCol w="1330829">
                  <a:extLst>
                    <a:ext uri="{9D8B030D-6E8A-4147-A177-3AD203B41FA5}">
                      <a16:colId xmlns:a16="http://schemas.microsoft.com/office/drawing/2014/main" val="2732785636"/>
                    </a:ext>
                  </a:extLst>
                </a:gridCol>
                <a:gridCol w="1330829">
                  <a:extLst>
                    <a:ext uri="{9D8B030D-6E8A-4147-A177-3AD203B41FA5}">
                      <a16:colId xmlns:a16="http://schemas.microsoft.com/office/drawing/2014/main" val="362783729"/>
                    </a:ext>
                  </a:extLst>
                </a:gridCol>
              </a:tblGrid>
              <a:tr h="264749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Gmina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Obiekt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Moc (MW)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4828023"/>
                  </a:ext>
                </a:extLst>
              </a:tr>
              <a:tr h="264749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Parchowo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Struga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0,315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60314"/>
                  </a:ext>
                </a:extLst>
              </a:tr>
              <a:tr h="388726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Kołczygłowy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Gałąźnia Mała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2,994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426583"/>
                  </a:ext>
                </a:extLst>
              </a:tr>
              <a:tr h="264749">
                <a:tc rowSpan="3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Kolbudy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Bielkowo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3,9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174171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endParaRPr lang="pl-PL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Bielkowo I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1,95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72464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endParaRPr lang="pl-PL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Łapino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2,466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20282"/>
                  </a:ext>
                </a:extLst>
              </a:tr>
              <a:tr h="264749">
                <a:tc rowSpan="4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Pruszcz Gdański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Juszkowo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0,25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436277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endParaRPr lang="pl-PL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Kuźnice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0,7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772681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endParaRPr lang="pl-PL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Straszyn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1,925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627230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endParaRPr lang="pl-PL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</a:t>
                      </a:r>
                      <a:r>
                        <a:rPr lang="pl-PL" sz="1050" dirty="0" err="1"/>
                        <a:t>Prędzieszyn</a:t>
                      </a:r>
                      <a:endParaRPr lang="pl-PL" sz="1050" dirty="0"/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0,88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783978"/>
                  </a:ext>
                </a:extLst>
              </a:tr>
              <a:tr h="264749">
                <a:tc rowSpan="2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Pruszcz Gdański (miasto)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Pruszcz I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0,1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732902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endParaRPr lang="pl-PL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Pruszcz II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0,25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374535"/>
                  </a:ext>
                </a:extLst>
              </a:tr>
              <a:tr h="264749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Żukowo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Rutki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0,448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01599"/>
                  </a:ext>
                </a:extLst>
              </a:tr>
              <a:tr h="264749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Kwidzyn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Rakowiec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0,54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088954"/>
                  </a:ext>
                </a:extLst>
              </a:tr>
              <a:tr h="388726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Nowa Wieś Lęborska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Łebień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0,09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52782"/>
                  </a:ext>
                </a:extLst>
              </a:tr>
              <a:tr h="264749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Smołdzino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Smołdzino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0,25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827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24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FFE02-1393-763D-9F93-F63432F52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A3904C-DA28-A625-B7A5-0181237B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pPr algn="ctr"/>
            <a:r>
              <a:rPr lang="pl-PL" dirty="0"/>
              <a:t>Elektrownie wodne – województwo pomorskie</a:t>
            </a:r>
            <a:endParaRPr lang="pl-PL" b="1" kern="1200" dirty="0">
              <a:latin typeface="+mn-lt"/>
            </a:endParaRP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204B14EF-08E4-2DDB-ABFD-3183C737544B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C3A5E032-9C8C-624F-4FD8-166C04945AC7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999E3F4-A43C-5323-1940-DF39718F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2021" r="8977" b="2424"/>
          <a:stretch>
            <a:fillRect/>
          </a:stretch>
        </p:blipFill>
        <p:spPr>
          <a:xfrm>
            <a:off x="5237949" y="1986710"/>
            <a:ext cx="6844407" cy="448394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E4F9548-9599-DB36-5DB7-A75976052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20240"/>
              </p:ext>
            </p:extLst>
          </p:nvPr>
        </p:nvGraphicFramePr>
        <p:xfrm>
          <a:off x="550863" y="1773238"/>
          <a:ext cx="4249662" cy="45253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16554">
                  <a:extLst>
                    <a:ext uri="{9D8B030D-6E8A-4147-A177-3AD203B41FA5}">
                      <a16:colId xmlns:a16="http://schemas.microsoft.com/office/drawing/2014/main" val="4045739160"/>
                    </a:ext>
                  </a:extLst>
                </a:gridCol>
                <a:gridCol w="1613908">
                  <a:extLst>
                    <a:ext uri="{9D8B030D-6E8A-4147-A177-3AD203B41FA5}">
                      <a16:colId xmlns:a16="http://schemas.microsoft.com/office/drawing/2014/main" val="79370094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43537119"/>
                    </a:ext>
                  </a:extLst>
                </a:gridCol>
              </a:tblGrid>
              <a:tr h="264749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Gmina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Obiekt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Moc (MW)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8782738"/>
                  </a:ext>
                </a:extLst>
              </a:tr>
              <a:tr h="264749">
                <a:tc rowSpan="3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Dębnica Kaszubska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</a:t>
                      </a:r>
                      <a:r>
                        <a:rPr lang="pl-PL" sz="1050" dirty="0" err="1"/>
                        <a:t>Strzegomino</a:t>
                      </a:r>
                      <a:endParaRPr lang="pl-PL" sz="1050" dirty="0"/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2,47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643676"/>
                  </a:ext>
                </a:extLst>
              </a:tr>
              <a:tr h="213326">
                <a:tc vMerge="1">
                  <a:txBody>
                    <a:bodyPr/>
                    <a:lstStyle/>
                    <a:p>
                      <a:endParaRPr lang="pl-PL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Krzynia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0,912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058117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endParaRPr lang="pl-PL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Skarszów Dolny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0,225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421587"/>
                  </a:ext>
                </a:extLst>
              </a:tr>
              <a:tr h="264749">
                <a:tc rowSpan="2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Potęgowo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Poganice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0,09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635894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pPr algn="ctr"/>
                      <a:endParaRPr lang="pl-PL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Łupawa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0,08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360237"/>
                  </a:ext>
                </a:extLst>
              </a:tr>
              <a:tr h="412658">
                <a:tc rowSpan="2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Główczyce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Żelkowo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0,448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1902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pPr algn="ctr"/>
                      <a:endParaRPr lang="pl-PL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Drzeżewo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0,17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729742"/>
                  </a:ext>
                </a:extLst>
              </a:tr>
              <a:tr h="264749">
                <a:tc rowSpan="4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Kępice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Kępka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0,5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341465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pPr algn="ctr"/>
                      <a:endParaRPr lang="pl-PL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Kępice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0,36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750209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pPr algn="ctr"/>
                      <a:endParaRPr lang="pl-PL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Ciecholub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0,055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73101"/>
                  </a:ext>
                </a:extLst>
              </a:tr>
              <a:tr h="272749">
                <a:tc vMerge="1">
                  <a:txBody>
                    <a:bodyPr/>
                    <a:lstStyle/>
                    <a:p>
                      <a:pPr algn="ctr"/>
                      <a:endParaRPr lang="pl-PL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Biesowice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0,63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98148"/>
                  </a:ext>
                </a:extLst>
              </a:tr>
              <a:tr h="264749">
                <a:tc rowSpan="2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Starogard Gdański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</a:t>
                      </a:r>
                      <a:r>
                        <a:rPr lang="pl-PL" sz="1050" dirty="0" err="1"/>
                        <a:t>Owidz</a:t>
                      </a:r>
                      <a:endParaRPr lang="pl-PL" sz="1050" dirty="0"/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0,25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54994"/>
                  </a:ext>
                </a:extLst>
              </a:tr>
              <a:tr h="264749">
                <a:tc vMerge="1">
                  <a:txBody>
                    <a:bodyPr/>
                    <a:lstStyle/>
                    <a:p>
                      <a:pPr algn="ctr"/>
                      <a:endParaRPr lang="pl-PL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Kolincz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0,294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39249"/>
                  </a:ext>
                </a:extLst>
              </a:tr>
              <a:tr h="250027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Skarszewy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Czarnocińskie Piece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0,27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156378"/>
                  </a:ext>
                </a:extLst>
              </a:tr>
              <a:tr h="264749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Pelplin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Stocki Młyn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0,4</a:t>
                      </a:r>
                    </a:p>
                  </a:txBody>
                  <a:tcPr anchor="ctr">
                    <a:solidFill>
                      <a:srgbClr val="F4D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220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568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F810F-8BAD-4D71-0087-6A17DF54F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48DC99-3C96-3E70-6F6B-A2842A0E2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pPr algn="ctr"/>
            <a:r>
              <a:rPr lang="pl-PL" b="1" kern="1200" dirty="0">
                <a:latin typeface="+mn-lt"/>
              </a:rPr>
              <a:t>Elektrownie wodne - Województwo </a:t>
            </a:r>
            <a:br>
              <a:rPr lang="pl-PL" b="1" kern="1200" dirty="0">
                <a:latin typeface="+mn-lt"/>
              </a:rPr>
            </a:br>
            <a:r>
              <a:rPr lang="pl-PL" b="1" kern="1200" dirty="0">
                <a:latin typeface="+mn-lt"/>
              </a:rPr>
              <a:t>Warmińsko - Mazurskie</a:t>
            </a: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00BA47FE-8627-F8A6-9C0E-3584E7EEA38C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0B4B4B4D-A255-11BC-26D5-C1BEA2EACFA5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Obraz 2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7DE85B03-A141-51CE-E35D-CF676B6D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7273" r="4432" b="7071"/>
          <a:stretch>
            <a:fillRect/>
          </a:stretch>
        </p:blipFill>
        <p:spPr>
          <a:xfrm>
            <a:off x="4673168" y="2136831"/>
            <a:ext cx="6967970" cy="367465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02AB4D1-8023-A72D-00FF-25B43CDE1739}"/>
              </a:ext>
            </a:extLst>
          </p:cNvPr>
          <p:cNvGraphicFramePr>
            <a:graphicFrameLocks noGrp="1"/>
          </p:cNvGraphicFramePr>
          <p:nvPr/>
        </p:nvGraphicFramePr>
        <p:xfrm>
          <a:off x="550863" y="1773238"/>
          <a:ext cx="3968748" cy="37968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22916">
                  <a:extLst>
                    <a:ext uri="{9D8B030D-6E8A-4147-A177-3AD203B41FA5}">
                      <a16:colId xmlns:a16="http://schemas.microsoft.com/office/drawing/2014/main" val="2929944959"/>
                    </a:ext>
                  </a:extLst>
                </a:gridCol>
                <a:gridCol w="1322916">
                  <a:extLst>
                    <a:ext uri="{9D8B030D-6E8A-4147-A177-3AD203B41FA5}">
                      <a16:colId xmlns:a16="http://schemas.microsoft.com/office/drawing/2014/main" val="1018405397"/>
                    </a:ext>
                  </a:extLst>
                </a:gridCol>
                <a:gridCol w="1322916">
                  <a:extLst>
                    <a:ext uri="{9D8B030D-6E8A-4147-A177-3AD203B41FA5}">
                      <a16:colId xmlns:a16="http://schemas.microsoft.com/office/drawing/2014/main" val="1496312299"/>
                    </a:ext>
                  </a:extLst>
                </a:gridCol>
              </a:tblGrid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Gmina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Obiekt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Moc (MW)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6660977"/>
                  </a:ext>
                </a:extLst>
              </a:tr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Braniewo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Braniewo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0,519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795144"/>
                  </a:ext>
                </a:extLst>
              </a:tr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Płoskinia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Pierzchały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2,64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93376"/>
                  </a:ext>
                </a:extLst>
              </a:tr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Pieniężno</a:t>
                      </a:r>
                    </a:p>
                  </a:txBody>
                  <a:tcPr anchor="ctr">
                    <a:solidFill>
                      <a:srgbClr val="A4F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Pieniężno</a:t>
                      </a:r>
                    </a:p>
                  </a:txBody>
                  <a:tcPr anchor="ctr">
                    <a:solidFill>
                      <a:srgbClr val="A4F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0,352</a:t>
                      </a:r>
                    </a:p>
                  </a:txBody>
                  <a:tcPr anchor="ctr">
                    <a:solidFill>
                      <a:srgbClr val="A4F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589013"/>
                  </a:ext>
                </a:extLst>
              </a:tr>
              <a:tr h="376151">
                <a:tc rowSpan="2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Lidzbark Warmiński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</a:t>
                      </a:r>
                      <a:r>
                        <a:rPr lang="pl-PL" sz="1050" dirty="0" err="1"/>
                        <a:t>Wojdyty</a:t>
                      </a:r>
                      <a:endParaRPr lang="pl-PL" sz="1050" dirty="0"/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0,602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914570"/>
                  </a:ext>
                </a:extLst>
              </a:tr>
              <a:tr h="376151">
                <a:tc vMerge="1">
                  <a:txBody>
                    <a:bodyPr/>
                    <a:lstStyle/>
                    <a:p>
                      <a:pPr algn="ctr"/>
                      <a:endParaRPr lang="pl-PL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Kotowo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1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138362"/>
                  </a:ext>
                </a:extLst>
              </a:tr>
              <a:tr h="376151">
                <a:tc rowSpan="2"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Dywity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Wadąg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0,2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187547"/>
                  </a:ext>
                </a:extLst>
              </a:tr>
              <a:tr h="376151">
                <a:tc vMerge="1">
                  <a:txBody>
                    <a:bodyPr/>
                    <a:lstStyle/>
                    <a:p>
                      <a:pPr algn="ctr"/>
                      <a:endParaRPr lang="pl-PL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Brąswałd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2,16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507622"/>
                  </a:ext>
                </a:extLst>
              </a:tr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Lidzbark Warmiński (miasto)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Lidzbark Warmiński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0,6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885465"/>
                  </a:ext>
                </a:extLst>
              </a:tr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Olsztyn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MEW Łyna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/>
                        <a:t>0,88</a:t>
                      </a: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015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296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53F54-FC5D-5B97-2841-297B1BCB5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10DCA37-6553-B5C3-E7BA-8C6346924E6F}"/>
              </a:ext>
            </a:extLst>
          </p:cNvPr>
          <p:cNvGrpSpPr/>
          <p:nvPr/>
        </p:nvGrpSpPr>
        <p:grpSpPr>
          <a:xfrm rot="-5400000">
            <a:off x="11508340" y="391300"/>
            <a:ext cx="685800" cy="681519"/>
            <a:chOff x="0" y="0"/>
            <a:chExt cx="421733" cy="4191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F63739A-58D2-BD47-7176-35626F1D792C}"/>
                </a:ext>
              </a:extLst>
            </p:cNvPr>
            <p:cNvSpPr/>
            <p:nvPr/>
          </p:nvSpPr>
          <p:spPr>
            <a:xfrm>
              <a:off x="0" y="0"/>
              <a:ext cx="421733" cy="419100"/>
            </a:xfrm>
            <a:custGeom>
              <a:avLst/>
              <a:gdLst/>
              <a:ahLst/>
              <a:cxnLst/>
              <a:rect l="l" t="t" r="r" b="b"/>
              <a:pathLst>
                <a:path w="421733" h="419100">
                  <a:moveTo>
                    <a:pt x="0" y="0"/>
                  </a:moveTo>
                  <a:lnTo>
                    <a:pt x="421733" y="0"/>
                  </a:lnTo>
                  <a:lnTo>
                    <a:pt x="421733" y="419100"/>
                  </a:lnTo>
                  <a:lnTo>
                    <a:pt x="0" y="419100"/>
                  </a:lnTo>
                  <a:close/>
                </a:path>
              </a:pathLst>
            </a:custGeom>
            <a:solidFill>
              <a:srgbClr val="9F1319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8911E0F-A4A1-27D5-DAEA-EA895684F96C}"/>
                </a:ext>
              </a:extLst>
            </p:cNvPr>
            <p:cNvSpPr txBox="1"/>
            <p:nvPr/>
          </p:nvSpPr>
          <p:spPr>
            <a:xfrm>
              <a:off x="0" y="-47625"/>
              <a:ext cx="421733" cy="4667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D1B17AE-295A-81CE-8101-8C75F0291DE7}"/>
              </a:ext>
            </a:extLst>
          </p:cNvPr>
          <p:cNvGrpSpPr/>
          <p:nvPr/>
        </p:nvGrpSpPr>
        <p:grpSpPr>
          <a:xfrm rot="-5400000">
            <a:off x="11514860" y="-641435"/>
            <a:ext cx="2029450" cy="2016780"/>
            <a:chOff x="0" y="0"/>
            <a:chExt cx="421733" cy="419100"/>
          </a:xfrm>
          <a:solidFill>
            <a:srgbClr val="640036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1820CEE-86F4-E2D6-845E-50904E161BB1}"/>
                </a:ext>
              </a:extLst>
            </p:cNvPr>
            <p:cNvSpPr/>
            <p:nvPr/>
          </p:nvSpPr>
          <p:spPr>
            <a:xfrm>
              <a:off x="0" y="0"/>
              <a:ext cx="421733" cy="419100"/>
            </a:xfrm>
            <a:custGeom>
              <a:avLst/>
              <a:gdLst/>
              <a:ahLst/>
              <a:cxnLst/>
              <a:rect l="l" t="t" r="r" b="b"/>
              <a:pathLst>
                <a:path w="421733" h="419100">
                  <a:moveTo>
                    <a:pt x="0" y="0"/>
                  </a:moveTo>
                  <a:lnTo>
                    <a:pt x="421733" y="0"/>
                  </a:lnTo>
                  <a:lnTo>
                    <a:pt x="421733" y="419100"/>
                  </a:lnTo>
                  <a:lnTo>
                    <a:pt x="0" y="4191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CF7FCAF-3C5E-645A-C16D-46D82363BB38}"/>
                </a:ext>
              </a:extLst>
            </p:cNvPr>
            <p:cNvSpPr txBox="1"/>
            <p:nvPr/>
          </p:nvSpPr>
          <p:spPr>
            <a:xfrm>
              <a:off x="0" y="-47625"/>
              <a:ext cx="421733" cy="46672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C5D8A57-F19E-62CB-7DBC-817D31374614}"/>
              </a:ext>
            </a:extLst>
          </p:cNvPr>
          <p:cNvGrpSpPr/>
          <p:nvPr/>
        </p:nvGrpSpPr>
        <p:grpSpPr>
          <a:xfrm rot="-5400000">
            <a:off x="10841312" y="-803417"/>
            <a:ext cx="1510362" cy="1500932"/>
            <a:chOff x="0" y="0"/>
            <a:chExt cx="421733" cy="419100"/>
          </a:xfrm>
          <a:solidFill>
            <a:srgbClr val="BFD73B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7C8094E-6BE8-D5DA-6595-61689CCAB069}"/>
                </a:ext>
              </a:extLst>
            </p:cNvPr>
            <p:cNvSpPr/>
            <p:nvPr/>
          </p:nvSpPr>
          <p:spPr>
            <a:xfrm>
              <a:off x="0" y="0"/>
              <a:ext cx="421733" cy="419100"/>
            </a:xfrm>
            <a:custGeom>
              <a:avLst/>
              <a:gdLst/>
              <a:ahLst/>
              <a:cxnLst/>
              <a:rect l="l" t="t" r="r" b="b"/>
              <a:pathLst>
                <a:path w="421733" h="419100">
                  <a:moveTo>
                    <a:pt x="0" y="0"/>
                  </a:moveTo>
                  <a:lnTo>
                    <a:pt x="421733" y="0"/>
                  </a:lnTo>
                  <a:lnTo>
                    <a:pt x="421733" y="419100"/>
                  </a:lnTo>
                  <a:lnTo>
                    <a:pt x="0" y="4191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A320BAF-C819-0890-D84B-3A44F02F5300}"/>
                </a:ext>
              </a:extLst>
            </p:cNvPr>
            <p:cNvSpPr txBox="1"/>
            <p:nvPr/>
          </p:nvSpPr>
          <p:spPr>
            <a:xfrm>
              <a:off x="0" y="-47625"/>
              <a:ext cx="421733" cy="46672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7EFC4F3-4823-25CA-470E-9D2A0D1E95BB}"/>
              </a:ext>
            </a:extLst>
          </p:cNvPr>
          <p:cNvGrpSpPr/>
          <p:nvPr/>
        </p:nvGrpSpPr>
        <p:grpSpPr>
          <a:xfrm>
            <a:off x="5913587" y="702231"/>
            <a:ext cx="5592613" cy="5609480"/>
            <a:chOff x="0" y="0"/>
            <a:chExt cx="421733" cy="42300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D07769C-C3FC-3800-6A4A-26CBE78B035D}"/>
                </a:ext>
              </a:extLst>
            </p:cNvPr>
            <p:cNvSpPr/>
            <p:nvPr/>
          </p:nvSpPr>
          <p:spPr>
            <a:xfrm>
              <a:off x="0" y="0"/>
              <a:ext cx="421733" cy="423005"/>
            </a:xfrm>
            <a:custGeom>
              <a:avLst/>
              <a:gdLst/>
              <a:ahLst/>
              <a:cxnLst/>
              <a:rect l="l" t="t" r="r" b="b"/>
              <a:pathLst>
                <a:path w="421733" h="423005">
                  <a:moveTo>
                    <a:pt x="0" y="0"/>
                  </a:moveTo>
                  <a:lnTo>
                    <a:pt x="421733" y="0"/>
                  </a:lnTo>
                  <a:lnTo>
                    <a:pt x="421733" y="423005"/>
                  </a:lnTo>
                  <a:lnTo>
                    <a:pt x="0" y="4230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5573461-BFF2-E78C-C3E9-DA1F2BD408CC}"/>
                </a:ext>
              </a:extLst>
            </p:cNvPr>
            <p:cNvSpPr txBox="1"/>
            <p:nvPr/>
          </p:nvSpPr>
          <p:spPr>
            <a:xfrm>
              <a:off x="0" y="-47625"/>
              <a:ext cx="421733" cy="4706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32535D0A-C034-1077-0822-2FDE4A6F4782}"/>
              </a:ext>
            </a:extLst>
          </p:cNvPr>
          <p:cNvSpPr/>
          <p:nvPr/>
        </p:nvSpPr>
        <p:spPr>
          <a:xfrm>
            <a:off x="5902874" y="1615729"/>
            <a:ext cx="5592613" cy="4527942"/>
          </a:xfrm>
          <a:custGeom>
            <a:avLst/>
            <a:gdLst/>
            <a:ahLst/>
            <a:cxnLst/>
            <a:rect l="l" t="t" r="r" b="b"/>
            <a:pathLst>
              <a:path w="8388920" h="6791913">
                <a:moveTo>
                  <a:pt x="0" y="0"/>
                </a:moveTo>
                <a:lnTo>
                  <a:pt x="8388920" y="0"/>
                </a:lnTo>
                <a:lnTo>
                  <a:pt x="8388920" y="6791913"/>
                </a:lnTo>
                <a:lnTo>
                  <a:pt x="0" y="6791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39" r="-10204"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E1227521-67F8-297E-078F-C1ED8A50EA7A}"/>
              </a:ext>
            </a:extLst>
          </p:cNvPr>
          <p:cNvSpPr/>
          <p:nvPr/>
        </p:nvSpPr>
        <p:spPr>
          <a:xfrm>
            <a:off x="6001104" y="1243000"/>
            <a:ext cx="5505096" cy="4527942"/>
          </a:xfrm>
          <a:custGeom>
            <a:avLst/>
            <a:gdLst/>
            <a:ahLst/>
            <a:cxnLst/>
            <a:rect l="l" t="t" r="r" b="b"/>
            <a:pathLst>
              <a:path w="8257644" h="6791913">
                <a:moveTo>
                  <a:pt x="0" y="0"/>
                </a:moveTo>
                <a:lnTo>
                  <a:pt x="8257644" y="0"/>
                </a:lnTo>
                <a:lnTo>
                  <a:pt x="8257644" y="6791913"/>
                </a:lnTo>
                <a:lnTo>
                  <a:pt x="0" y="679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5872D01C-2095-66A0-58D4-56DE89396B52}"/>
              </a:ext>
            </a:extLst>
          </p:cNvPr>
          <p:cNvSpPr/>
          <p:nvPr/>
        </p:nvSpPr>
        <p:spPr>
          <a:xfrm>
            <a:off x="6042340" y="818108"/>
            <a:ext cx="5463861" cy="5493603"/>
          </a:xfrm>
          <a:custGeom>
            <a:avLst/>
            <a:gdLst/>
            <a:ahLst/>
            <a:cxnLst/>
            <a:rect l="l" t="t" r="r" b="b"/>
            <a:pathLst>
              <a:path w="8195791" h="8240404">
                <a:moveTo>
                  <a:pt x="0" y="0"/>
                </a:moveTo>
                <a:lnTo>
                  <a:pt x="8195791" y="0"/>
                </a:lnTo>
                <a:lnTo>
                  <a:pt x="8195791" y="8240404"/>
                </a:lnTo>
                <a:lnTo>
                  <a:pt x="0" y="8240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14" r="-18806" b="-2109"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2CB84842-3EB5-912E-7A5A-BC1E22A153E1}"/>
              </a:ext>
            </a:extLst>
          </p:cNvPr>
          <p:cNvSpPr txBox="1"/>
          <p:nvPr/>
        </p:nvSpPr>
        <p:spPr>
          <a:xfrm>
            <a:off x="412757" y="325872"/>
            <a:ext cx="708660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7"/>
              </a:lnSpc>
            </a:pPr>
            <a:r>
              <a:rPr lang="pl-PL" sz="3000" b="1">
                <a:solidFill>
                  <a:srgbClr val="640036"/>
                </a:solidFill>
                <a:latin typeface="+mj-lt"/>
                <a:ea typeface="Muli Heavy"/>
                <a:cs typeface="Muli Heavy"/>
                <a:sym typeface="Muli Heavy"/>
              </a:rPr>
              <a:t>Badanie społeczności energetycznych </a:t>
            </a:r>
            <a:endParaRPr lang="en-US" sz="3000" b="1">
              <a:solidFill>
                <a:srgbClr val="640036"/>
              </a:solidFill>
              <a:latin typeface="+mj-lt"/>
              <a:ea typeface="Muli Heavy"/>
              <a:cs typeface="Muli Heavy"/>
              <a:sym typeface="Muli Heavy"/>
            </a:endParaRPr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37F48257-7530-5619-E706-38F8F3A47595}"/>
              </a:ext>
            </a:extLst>
          </p:cNvPr>
          <p:cNvSpPr/>
          <p:nvPr/>
        </p:nvSpPr>
        <p:spPr>
          <a:xfrm>
            <a:off x="292692" y="2006541"/>
            <a:ext cx="1487295" cy="40908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 badania 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E29208B1-82BF-E904-459E-165CCA51CF0A}"/>
              </a:ext>
            </a:extLst>
          </p:cNvPr>
          <p:cNvSpPr txBox="1"/>
          <p:nvPr/>
        </p:nvSpPr>
        <p:spPr>
          <a:xfrm>
            <a:off x="1908740" y="1887918"/>
            <a:ext cx="4845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Poznanie potrzeb i perspektyw rozwoju lokalnych społeczności energetycznych oraz możliwych kierunków inwestycji elektroenergetycznych</a:t>
            </a:r>
            <a:endParaRPr lang="pl-PL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3" name="Prostokąt: zaokrąglone rogi 42">
            <a:extLst>
              <a:ext uri="{FF2B5EF4-FFF2-40B4-BE49-F238E27FC236}">
                <a16:creationId xmlns:a16="http://schemas.microsoft.com/office/drawing/2014/main" id="{5F6554B0-3356-D67B-EB8B-D62CBF883AB5}"/>
              </a:ext>
            </a:extLst>
          </p:cNvPr>
          <p:cNvSpPr/>
          <p:nvPr/>
        </p:nvSpPr>
        <p:spPr>
          <a:xfrm>
            <a:off x="292692" y="2656023"/>
            <a:ext cx="1487295" cy="40908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Realizujący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42A024FB-59AD-3993-5F8F-1DC185B1B771}"/>
              </a:ext>
            </a:extLst>
          </p:cNvPr>
          <p:cNvSpPr txBox="1"/>
          <p:nvPr/>
        </p:nvSpPr>
        <p:spPr>
          <a:xfrm>
            <a:off x="1869156" y="2722066"/>
            <a:ext cx="6767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Badanie zrealizowane zostało przez </a:t>
            </a:r>
            <a:r>
              <a:rPr lang="pl-PL" sz="12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Univentum</a:t>
            </a:r>
            <a:r>
              <a:rPr lang="pl-PL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pl-PL" sz="12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Labs</a:t>
            </a:r>
            <a:r>
              <a:rPr lang="pl-PL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sp. z o.o.</a:t>
            </a:r>
            <a:endParaRPr lang="pl-PL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8" name="Prostokąt: zaokrąglone rogi 47">
            <a:extLst>
              <a:ext uri="{FF2B5EF4-FFF2-40B4-BE49-F238E27FC236}">
                <a16:creationId xmlns:a16="http://schemas.microsoft.com/office/drawing/2014/main" id="{4255326A-812B-9216-6779-91EAB9959AA1}"/>
              </a:ext>
            </a:extLst>
          </p:cNvPr>
          <p:cNvSpPr/>
          <p:nvPr/>
        </p:nvSpPr>
        <p:spPr>
          <a:xfrm>
            <a:off x="292692" y="3305505"/>
            <a:ext cx="1487295" cy="40908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Metodologia badania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EE79F6C7-9416-FD0E-B358-6CA8C0AB9F58}"/>
              </a:ext>
            </a:extLst>
          </p:cNvPr>
          <p:cNvSpPr txBox="1"/>
          <p:nvPr/>
        </p:nvSpPr>
        <p:spPr>
          <a:xfrm>
            <a:off x="1868765" y="3343173"/>
            <a:ext cx="6767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</a:t>
            </a:r>
            <a:r>
              <a:rPr lang="pl-PL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adanie ilościowe (CAWI) oraz jakościowe (IDI) </a:t>
            </a:r>
            <a:endParaRPr lang="pl-PL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4" name="Prostokąt: zaokrąglone rogi 53">
            <a:extLst>
              <a:ext uri="{FF2B5EF4-FFF2-40B4-BE49-F238E27FC236}">
                <a16:creationId xmlns:a16="http://schemas.microsoft.com/office/drawing/2014/main" id="{B28629D7-C64C-CC23-B290-211EFEF18CAE}"/>
              </a:ext>
            </a:extLst>
          </p:cNvPr>
          <p:cNvSpPr/>
          <p:nvPr/>
        </p:nvSpPr>
        <p:spPr>
          <a:xfrm>
            <a:off x="292691" y="3937638"/>
            <a:ext cx="1487295" cy="40908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Próba badawcza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944EE89B-87E4-974F-9528-071A70B417BC}"/>
              </a:ext>
            </a:extLst>
          </p:cNvPr>
          <p:cNvSpPr txBox="1"/>
          <p:nvPr/>
        </p:nvSpPr>
        <p:spPr>
          <a:xfrm>
            <a:off x="1882497" y="3771963"/>
            <a:ext cx="4107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Badanie realizowane w ponad 600 jednostkach samorządowych z całego terenu działania EOP.</a:t>
            </a:r>
            <a:br>
              <a:rPr lang="pl-PL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pl-PL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(Nie wszystkie odpytywane samorządy odpowiedziały na nasze zapytanie)</a:t>
            </a:r>
            <a:endParaRPr lang="pl-PL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052" name="Prostokąt 2051">
            <a:extLst>
              <a:ext uri="{FF2B5EF4-FFF2-40B4-BE49-F238E27FC236}">
                <a16:creationId xmlns:a16="http://schemas.microsoft.com/office/drawing/2014/main" id="{87D453AC-F0C4-5D0B-0013-6FC3432B38B2}"/>
              </a:ext>
            </a:extLst>
          </p:cNvPr>
          <p:cNvSpPr/>
          <p:nvPr/>
        </p:nvSpPr>
        <p:spPr>
          <a:xfrm>
            <a:off x="6303374" y="933610"/>
            <a:ext cx="5300789" cy="5373124"/>
          </a:xfrm>
          <a:prstGeom prst="rect">
            <a:avLst/>
          </a:prstGeom>
          <a:noFill/>
          <a:ln w="28575">
            <a:solidFill>
              <a:srgbClr val="92D05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cxnSp>
        <p:nvCxnSpPr>
          <p:cNvPr id="2055" name="Łącznik prosty 2054">
            <a:extLst>
              <a:ext uri="{FF2B5EF4-FFF2-40B4-BE49-F238E27FC236}">
                <a16:creationId xmlns:a16="http://schemas.microsoft.com/office/drawing/2014/main" id="{C70CD60B-589D-E5CB-E062-79A185B9843F}"/>
              </a:ext>
            </a:extLst>
          </p:cNvPr>
          <p:cNvCxnSpPr>
            <a:cxnSpLocks/>
          </p:cNvCxnSpPr>
          <p:nvPr/>
        </p:nvCxnSpPr>
        <p:spPr>
          <a:xfrm flipH="1">
            <a:off x="932004" y="5717412"/>
            <a:ext cx="4626396" cy="0"/>
          </a:xfrm>
          <a:prstGeom prst="line">
            <a:avLst/>
          </a:prstGeom>
          <a:ln w="285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0" name="pole tekstowe 2059">
            <a:extLst>
              <a:ext uri="{FF2B5EF4-FFF2-40B4-BE49-F238E27FC236}">
                <a16:creationId xmlns:a16="http://schemas.microsoft.com/office/drawing/2014/main" id="{04EB0BA9-0F81-12D1-CB3D-5ADA2651146D}"/>
              </a:ext>
            </a:extLst>
          </p:cNvPr>
          <p:cNvSpPr txBox="1"/>
          <p:nvPr/>
        </p:nvSpPr>
        <p:spPr>
          <a:xfrm>
            <a:off x="447779" y="4958386"/>
            <a:ext cx="531939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pl-PL" sz="1800" b="1" dirty="0">
                <a:solidFill>
                  <a:srgbClr val="640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Obecnie na </a:t>
            </a:r>
            <a:r>
              <a:rPr lang="pl-PL" b="1" dirty="0">
                <a:solidFill>
                  <a:srgbClr val="640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obszarze</a:t>
            </a:r>
            <a:r>
              <a:rPr lang="pl-PL" sz="1800" b="1" dirty="0">
                <a:solidFill>
                  <a:srgbClr val="640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 działania EOP funkcjonuje </a:t>
            </a:r>
          </a:p>
          <a:p>
            <a:pPr lvl="0" algn="ctr"/>
            <a:r>
              <a:rPr lang="pl-PL" b="1" dirty="0">
                <a:solidFill>
                  <a:srgbClr val="640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51</a:t>
            </a:r>
            <a:r>
              <a:rPr lang="pl-PL" sz="1800" b="1" dirty="0">
                <a:solidFill>
                  <a:srgbClr val="640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 spółdzielni energetycznych, 3 klastry energii. </a:t>
            </a:r>
            <a:endParaRPr lang="pl-PL" sz="1600" b="1" dirty="0">
              <a:solidFill>
                <a:srgbClr val="6400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061" name="Prostokąt: zaokrąglone rogi 2060">
            <a:extLst>
              <a:ext uri="{FF2B5EF4-FFF2-40B4-BE49-F238E27FC236}">
                <a16:creationId xmlns:a16="http://schemas.microsoft.com/office/drawing/2014/main" id="{3421CB1B-9366-532E-E3B8-E0F20780D0B0}"/>
              </a:ext>
            </a:extLst>
          </p:cNvPr>
          <p:cNvSpPr/>
          <p:nvPr/>
        </p:nvSpPr>
        <p:spPr>
          <a:xfrm>
            <a:off x="292690" y="1375014"/>
            <a:ext cx="1487295" cy="40908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badania</a:t>
            </a:r>
          </a:p>
        </p:txBody>
      </p:sp>
      <p:sp>
        <p:nvSpPr>
          <p:cNvPr id="2062" name="pole tekstowe 2061">
            <a:extLst>
              <a:ext uri="{FF2B5EF4-FFF2-40B4-BE49-F238E27FC236}">
                <a16:creationId xmlns:a16="http://schemas.microsoft.com/office/drawing/2014/main" id="{30DEECA6-75EC-744A-3093-0BC08006AA36}"/>
              </a:ext>
            </a:extLst>
          </p:cNvPr>
          <p:cNvSpPr txBox="1"/>
          <p:nvPr/>
        </p:nvSpPr>
        <p:spPr>
          <a:xfrm>
            <a:off x="1913368" y="1432998"/>
            <a:ext cx="484584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200" dirty="0"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Październik- listopad 2025 roku</a:t>
            </a:r>
            <a:endParaRPr lang="en-US" dirty="0">
              <a:latin typeface="Apto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D20F07-E728-418B-390E-C71812C9EF4F}"/>
              </a:ext>
            </a:extLst>
          </p:cNvPr>
          <p:cNvSpPr txBox="1"/>
          <p:nvPr/>
        </p:nvSpPr>
        <p:spPr>
          <a:xfrm>
            <a:off x="6299373" y="6397992"/>
            <a:ext cx="53900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Zaznaczone</a:t>
            </a:r>
            <a:r>
              <a:rPr lang="en-US" sz="1200" dirty="0"/>
              <a:t> </a:t>
            </a:r>
            <a:r>
              <a:rPr lang="en-US" sz="1200" dirty="0" err="1"/>
              <a:t>obszary</a:t>
            </a:r>
            <a:r>
              <a:rPr lang="en-US" sz="1200" dirty="0"/>
              <a:t> to </a:t>
            </a:r>
            <a:r>
              <a:rPr lang="en-US" sz="1200" dirty="0" err="1"/>
              <a:t>te</a:t>
            </a:r>
            <a:r>
              <a:rPr lang="en-US" sz="1200" dirty="0"/>
              <a:t>, </a:t>
            </a:r>
            <a:r>
              <a:rPr lang="en-US" sz="1200" dirty="0" err="1"/>
              <a:t>które</a:t>
            </a:r>
            <a:r>
              <a:rPr lang="en-US" sz="1200" dirty="0"/>
              <a:t> </a:t>
            </a:r>
            <a:r>
              <a:rPr lang="en-US" sz="1200" dirty="0" err="1"/>
              <a:t>udzieliły</a:t>
            </a:r>
            <a:r>
              <a:rPr lang="en-US" sz="1200" dirty="0"/>
              <a:t> </a:t>
            </a:r>
            <a:r>
              <a:rPr lang="en-US" sz="1200" dirty="0" err="1"/>
              <a:t>odpowiedzi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badanie</a:t>
            </a:r>
            <a:r>
              <a:rPr lang="en-US" sz="1200" dirty="0"/>
              <a:t> </a:t>
            </a:r>
            <a:r>
              <a:rPr lang="en-US" sz="1200" dirty="0" err="1"/>
              <a:t>jakościowe</a:t>
            </a:r>
            <a:r>
              <a:rPr lang="en-US" sz="1200" dirty="0"/>
              <a:t>.</a:t>
            </a:r>
          </a:p>
        </p:txBody>
      </p:sp>
      <p:sp>
        <p:nvSpPr>
          <p:cNvPr id="18" name="Prostokąt: zaokrąglone rogi 53">
            <a:extLst>
              <a:ext uri="{FF2B5EF4-FFF2-40B4-BE49-F238E27FC236}">
                <a16:creationId xmlns:a16="http://schemas.microsoft.com/office/drawing/2014/main" id="{2341D2F4-CD7D-B97D-F6BF-7A6E6D5B0C0A}"/>
              </a:ext>
            </a:extLst>
          </p:cNvPr>
          <p:cNvSpPr/>
          <p:nvPr/>
        </p:nvSpPr>
        <p:spPr>
          <a:xfrm>
            <a:off x="2014613" y="6065300"/>
            <a:ext cx="2199814" cy="478359"/>
          </a:xfrm>
          <a:prstGeom prst="roundRect">
            <a:avLst/>
          </a:prstGeom>
          <a:solidFill>
            <a:srgbClr val="6400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Trwa analiza wyników ankiety.</a:t>
            </a:r>
          </a:p>
        </p:txBody>
      </p:sp>
      <p:cxnSp>
        <p:nvCxnSpPr>
          <p:cNvPr id="19" name="Łącznik prosty 2054">
            <a:extLst>
              <a:ext uri="{FF2B5EF4-FFF2-40B4-BE49-F238E27FC236}">
                <a16:creationId xmlns:a16="http://schemas.microsoft.com/office/drawing/2014/main" id="{566CAAF0-FD41-DEFD-F8E6-2291F14B0654}"/>
              </a:ext>
            </a:extLst>
          </p:cNvPr>
          <p:cNvCxnSpPr>
            <a:cxnSpLocks/>
          </p:cNvCxnSpPr>
          <p:nvPr/>
        </p:nvCxnSpPr>
        <p:spPr>
          <a:xfrm flipH="1">
            <a:off x="932004" y="4905931"/>
            <a:ext cx="4626396" cy="0"/>
          </a:xfrm>
          <a:prstGeom prst="line">
            <a:avLst/>
          </a:prstGeom>
          <a:ln w="285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510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CEB18-2EEE-EACB-A458-28A5156CC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6C8AFC-95A4-1CEE-6AF8-46243463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kern="1200" dirty="0">
                <a:solidFill>
                  <a:srgbClr val="8A0000"/>
                </a:solidFill>
                <a:latin typeface="+mn-lt"/>
              </a:rPr>
              <a:t>Motywacja gmin do tworzenia społeczności energetycznych</a:t>
            </a: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131206AE-698A-2D06-08CD-2173B115546F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368A4E88-B43D-51CA-E1B4-A8D896D98558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E546650C-E1D1-5917-AE2A-C3557A4D781F}"/>
              </a:ext>
            </a:extLst>
          </p:cNvPr>
          <p:cNvSpPr txBox="1"/>
          <p:nvPr/>
        </p:nvSpPr>
        <p:spPr>
          <a:xfrm>
            <a:off x="1213944" y="2632841"/>
            <a:ext cx="9459309" cy="22694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ea typeface="Calibri" panose="020F0502020204030204"/>
                <a:cs typeface="Calibri" panose="020F0502020204030204"/>
              </a:rPr>
              <a:t>Obniżenie kosztów energii;</a:t>
            </a:r>
            <a:endParaRPr kumimoji="0" lang="pl-PL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ea typeface="Calibri" panose="020F0502020204030204"/>
                <a:cs typeface="Calibri" panose="020F0502020204030204"/>
              </a:rPr>
              <a:t>Samowystarczalność i bezpieczeństwo energetyczne</a:t>
            </a: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ea typeface="Calibri" panose="020F0502020204030204"/>
                <a:cs typeface="Calibri" panose="020F0502020204030204"/>
              </a:rPr>
              <a:t>Wykorzystanie lokalnych źródeł OZE;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ea typeface="Calibri" panose="020F0502020204030204"/>
                <a:cs typeface="Calibri" panose="020F0502020204030204"/>
              </a:rPr>
              <a:t>Modernizacja i racjonalizacja zużycia energii</a:t>
            </a: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ea typeface="Calibri" panose="020F0502020204030204"/>
                <a:cs typeface="Calibri" panose="020F0502020204030204"/>
              </a:rPr>
              <a:t>Dostęp do finansowania zewnętrznego</a:t>
            </a: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00421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AED02-8541-2CFC-9EB6-AA6C64BD7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2">
            <a:extLst>
              <a:ext uri="{FF2B5EF4-FFF2-40B4-BE49-F238E27FC236}">
                <a16:creationId xmlns:a16="http://schemas.microsoft.com/office/drawing/2014/main" id="{6BF4697E-D22A-1365-56AE-F7A65CA27349}"/>
              </a:ext>
            </a:extLst>
          </p:cNvPr>
          <p:cNvSpPr txBox="1"/>
          <p:nvPr/>
        </p:nvSpPr>
        <p:spPr>
          <a:xfrm>
            <a:off x="412756" y="515193"/>
            <a:ext cx="1071244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7"/>
              </a:lnSpc>
            </a:pPr>
            <a:r>
              <a:rPr lang="pl-PL" sz="3000" b="1">
                <a:latin typeface="+mj-lt"/>
                <a:ea typeface="Muli Heavy"/>
                <a:cs typeface="Muli Heavy"/>
                <a:sym typeface="Muli Heavy"/>
              </a:rPr>
              <a:t>Zidentyfikowane bariery przed tworzeniem społeczności energetycznych</a:t>
            </a:r>
            <a:endParaRPr lang="en-US" sz="3000" b="1">
              <a:latin typeface="+mj-lt"/>
              <a:ea typeface="Muli Heavy"/>
              <a:cs typeface="Muli Heavy"/>
              <a:sym typeface="Muli Heavy"/>
            </a:endParaRP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53348844-C252-9CDF-44BB-7D1131CEAC18}"/>
              </a:ext>
            </a:extLst>
          </p:cNvPr>
          <p:cNvSpPr/>
          <p:nvPr/>
        </p:nvSpPr>
        <p:spPr>
          <a:xfrm>
            <a:off x="5491463" y="1729205"/>
            <a:ext cx="585487" cy="5275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E4EB24B9-202C-D27B-A061-14C2823DD059}"/>
              </a:ext>
            </a:extLst>
          </p:cNvPr>
          <p:cNvSpPr/>
          <p:nvPr/>
        </p:nvSpPr>
        <p:spPr>
          <a:xfrm>
            <a:off x="5500986" y="2300569"/>
            <a:ext cx="585487" cy="5275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E96ABB34-19AB-FCD3-BD98-91856934530A}"/>
              </a:ext>
            </a:extLst>
          </p:cNvPr>
          <p:cNvSpPr/>
          <p:nvPr/>
        </p:nvSpPr>
        <p:spPr>
          <a:xfrm>
            <a:off x="5487943" y="2913801"/>
            <a:ext cx="585487" cy="5275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A181FD39-3DBF-0B6D-C744-B5C57FEF6E9E}"/>
              </a:ext>
            </a:extLst>
          </p:cNvPr>
          <p:cNvSpPr/>
          <p:nvPr/>
        </p:nvSpPr>
        <p:spPr>
          <a:xfrm>
            <a:off x="5491461" y="3510140"/>
            <a:ext cx="585487" cy="5275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BFE0FEC7-C0CA-EAEA-BF0C-9694DD91B392}"/>
              </a:ext>
            </a:extLst>
          </p:cNvPr>
          <p:cNvSpPr/>
          <p:nvPr/>
        </p:nvSpPr>
        <p:spPr>
          <a:xfrm>
            <a:off x="5491461" y="4103785"/>
            <a:ext cx="585487" cy="5275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2F72ADD1-05C8-5588-82D9-839870799BFC}"/>
              </a:ext>
            </a:extLst>
          </p:cNvPr>
          <p:cNvSpPr/>
          <p:nvPr/>
        </p:nvSpPr>
        <p:spPr>
          <a:xfrm>
            <a:off x="5491461" y="4697430"/>
            <a:ext cx="585487" cy="5275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F9CB148D-C327-0495-7167-A5A2A29A397F}"/>
              </a:ext>
            </a:extLst>
          </p:cNvPr>
          <p:cNvSpPr/>
          <p:nvPr/>
        </p:nvSpPr>
        <p:spPr>
          <a:xfrm>
            <a:off x="5491460" y="5291075"/>
            <a:ext cx="585487" cy="5275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EC08EA6-C96A-661B-A121-70092DA2CAB4}"/>
              </a:ext>
            </a:extLst>
          </p:cNvPr>
          <p:cNvSpPr txBox="1"/>
          <p:nvPr/>
        </p:nvSpPr>
        <p:spPr>
          <a:xfrm>
            <a:off x="6172200" y="183676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Ograniczone środki finansowe</a:t>
            </a:r>
            <a:endParaRPr lang="pl-PL" sz="14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34F147A-FDF7-9082-5333-8DB467B9A67D}"/>
              </a:ext>
            </a:extLst>
          </p:cNvPr>
          <p:cNvSpPr txBox="1"/>
          <p:nvPr/>
        </p:nvSpPr>
        <p:spPr>
          <a:xfrm>
            <a:off x="6172200" y="240095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Niedostateczna infrastruktura techniczna</a:t>
            </a:r>
            <a:endParaRPr lang="pl-PL" sz="14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0F7C9941-41B7-7BD1-9FD1-F3013CF1A622}"/>
              </a:ext>
            </a:extLst>
          </p:cNvPr>
          <p:cNvSpPr txBox="1"/>
          <p:nvPr/>
        </p:nvSpPr>
        <p:spPr>
          <a:xfrm>
            <a:off x="6172200" y="301902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Skomplikowane procedury organizacyjno-prawne</a:t>
            </a:r>
            <a:endParaRPr lang="pl-PL" sz="14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A5E6EAF4-47AB-39FD-B3E0-FD35F75640F1}"/>
              </a:ext>
            </a:extLst>
          </p:cNvPr>
          <p:cNvSpPr txBox="1"/>
          <p:nvPr/>
        </p:nvSpPr>
        <p:spPr>
          <a:xfrm>
            <a:off x="6172200" y="3644770"/>
            <a:ext cx="6896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Brak przejrzystych zasad rozliczeń w społecznościach energetycznych</a:t>
            </a:r>
            <a:endParaRPr lang="pl-PL" sz="14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73D5A417-5F04-C95C-32A9-1D05BFC7BC72}"/>
              </a:ext>
            </a:extLst>
          </p:cNvPr>
          <p:cNvSpPr txBox="1"/>
          <p:nvPr/>
        </p:nvSpPr>
        <p:spPr>
          <a:xfrm>
            <a:off x="6172200" y="420896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Niejasność dot. podziału kosztów i korzyści, bilansowania energii</a:t>
            </a:r>
            <a:endParaRPr lang="pl-PL" sz="14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8D1DFA2A-02D3-3B1A-03E4-D3BBABAC1689}"/>
              </a:ext>
            </a:extLst>
          </p:cNvPr>
          <p:cNvSpPr txBox="1"/>
          <p:nvPr/>
        </p:nvSpPr>
        <p:spPr>
          <a:xfrm>
            <a:off x="6172200" y="477066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Niejasność w zakresie współpracy z OSD</a:t>
            </a:r>
            <a:endParaRPr lang="pl-PL" sz="14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E05D4B50-D12B-B868-5833-0C839808A8E4}"/>
              </a:ext>
            </a:extLst>
          </p:cNvPr>
          <p:cNvSpPr txBox="1"/>
          <p:nvPr/>
        </p:nvSpPr>
        <p:spPr>
          <a:xfrm>
            <a:off x="6172200" y="5392708"/>
            <a:ext cx="6496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Ograniczenia w zakresie planowania przestrzennego </a:t>
            </a:r>
            <a:endParaRPr lang="pl-PL" sz="140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8" name="Grafika 47" descr="Dolar kontur">
            <a:extLst>
              <a:ext uri="{FF2B5EF4-FFF2-40B4-BE49-F238E27FC236}">
                <a16:creationId xmlns:a16="http://schemas.microsoft.com/office/drawing/2014/main" id="{183DAFC2-BC4E-578F-E164-5D70D4D95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8132" y="1764578"/>
            <a:ext cx="452141" cy="452141"/>
          </a:xfrm>
          <a:prstGeom prst="rect">
            <a:avLst/>
          </a:prstGeom>
        </p:spPr>
      </p:pic>
      <p:pic>
        <p:nvPicPr>
          <p:cNvPr id="50" name="Grafika 49" descr="Klucz maszynowy kontur">
            <a:extLst>
              <a:ext uri="{FF2B5EF4-FFF2-40B4-BE49-F238E27FC236}">
                <a16:creationId xmlns:a16="http://schemas.microsoft.com/office/drawing/2014/main" id="{5791389A-EC29-7400-4DCA-9A38FA886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8132" y="2363815"/>
            <a:ext cx="414827" cy="414827"/>
          </a:xfrm>
          <a:prstGeom prst="rect">
            <a:avLst/>
          </a:prstGeom>
        </p:spPr>
      </p:pic>
      <p:pic>
        <p:nvPicPr>
          <p:cNvPr id="52" name="Obraz 51" descr="Urządzenie i kłódka">
            <a:extLst>
              <a:ext uri="{FF2B5EF4-FFF2-40B4-BE49-F238E27FC236}">
                <a16:creationId xmlns:a16="http://schemas.microsoft.com/office/drawing/2014/main" id="{54EF0881-2A10-2D69-0ECA-C0EB96DFE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8" y="2525224"/>
            <a:ext cx="4539061" cy="2553222"/>
          </a:xfrm>
          <a:prstGeom prst="rect">
            <a:avLst/>
          </a:prstGeom>
        </p:spPr>
      </p:pic>
      <p:pic>
        <p:nvPicPr>
          <p:cNvPr id="54" name="Grafika 53" descr="Szala sprawiedliwości kontur">
            <a:extLst>
              <a:ext uri="{FF2B5EF4-FFF2-40B4-BE49-F238E27FC236}">
                <a16:creationId xmlns:a16="http://schemas.microsoft.com/office/drawing/2014/main" id="{A6067061-71AC-EAB4-3993-3ADBEE20B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5129" y="2971800"/>
            <a:ext cx="457200" cy="457200"/>
          </a:xfrm>
          <a:prstGeom prst="rect">
            <a:avLst/>
          </a:prstGeom>
        </p:spPr>
      </p:pic>
      <p:pic>
        <p:nvPicPr>
          <p:cNvPr id="56" name="Grafika 55" descr="Matematyka kontur">
            <a:extLst>
              <a:ext uri="{FF2B5EF4-FFF2-40B4-BE49-F238E27FC236}">
                <a16:creationId xmlns:a16="http://schemas.microsoft.com/office/drawing/2014/main" id="{3A3F7254-0E67-8342-8ADA-0DDBAC0F9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14028" y="3523978"/>
            <a:ext cx="559402" cy="559402"/>
          </a:xfrm>
          <a:prstGeom prst="rect">
            <a:avLst/>
          </a:prstGeom>
        </p:spPr>
      </p:pic>
      <p:pic>
        <p:nvPicPr>
          <p:cNvPr id="58" name="Grafika 57" descr="Pieniądze kontur">
            <a:extLst>
              <a:ext uri="{FF2B5EF4-FFF2-40B4-BE49-F238E27FC236}">
                <a16:creationId xmlns:a16="http://schemas.microsoft.com/office/drawing/2014/main" id="{C1E9EC5E-D83E-2CBF-4EFB-5DB0A70910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39414" y="4110976"/>
            <a:ext cx="482544" cy="482544"/>
          </a:xfrm>
          <a:prstGeom prst="rect">
            <a:avLst/>
          </a:prstGeom>
        </p:spPr>
      </p:pic>
      <p:pic>
        <p:nvPicPr>
          <p:cNvPr id="60" name="Grafika 59" descr="Przewodnik konfiguracji pracy zdalnej kontur">
            <a:extLst>
              <a:ext uri="{FF2B5EF4-FFF2-40B4-BE49-F238E27FC236}">
                <a16:creationId xmlns:a16="http://schemas.microsoft.com/office/drawing/2014/main" id="{B4AC6DF8-3636-233B-F401-8851C6780B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69993" y="4704966"/>
            <a:ext cx="526007" cy="526007"/>
          </a:xfrm>
          <a:prstGeom prst="rect">
            <a:avLst/>
          </a:prstGeom>
        </p:spPr>
      </p:pic>
      <p:pic>
        <p:nvPicPr>
          <p:cNvPr id="62" name="Grafika 61" descr="Krajobraz kosmiczny kontur">
            <a:extLst>
              <a:ext uri="{FF2B5EF4-FFF2-40B4-BE49-F238E27FC236}">
                <a16:creationId xmlns:a16="http://schemas.microsoft.com/office/drawing/2014/main" id="{224E1634-AEB8-106F-EE8E-C4662A26DE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83448" y="5297023"/>
            <a:ext cx="564193" cy="5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2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FD102-CC2B-DE99-0037-5697CEE41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222300-318E-1085-4153-D60EF1F7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b="1" kern="1200" dirty="0">
                <a:solidFill>
                  <a:srgbClr val="8A0000"/>
                </a:solidFill>
              </a:rPr>
              <a:t>Wizja ENERGA  – Operator „Dostarczamy energię, która zmienia świat” – modus </a:t>
            </a:r>
            <a:r>
              <a:rPr lang="pl-PL" b="1" kern="1200" dirty="0" err="1">
                <a:solidFill>
                  <a:srgbClr val="8A0000"/>
                </a:solidFill>
              </a:rPr>
              <a:t>operandi</a:t>
            </a:r>
            <a:r>
              <a:rPr lang="pl-PL" b="1" kern="1200" dirty="0">
                <a:solidFill>
                  <a:srgbClr val="8A0000"/>
                </a:solidFill>
              </a:rPr>
              <a:t> </a:t>
            </a: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54AA3F55-221B-709D-38F3-17CCB5D7D021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B94907E3-E3D4-AD2C-3DD9-545A4C5A547B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64E195E0-0774-D442-6544-51632A33BCB1}"/>
              </a:ext>
            </a:extLst>
          </p:cNvPr>
          <p:cNvSpPr txBox="1"/>
          <p:nvPr/>
        </p:nvSpPr>
        <p:spPr>
          <a:xfrm>
            <a:off x="890752" y="2002221"/>
            <a:ext cx="9782502" cy="371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600" dirty="0">
                <a:ea typeface="Calibri" panose="020F0502020204030204"/>
                <a:cs typeface="Calibri" panose="020F0502020204030204"/>
              </a:rPr>
              <a:t>Dynamika zawarta w naszej  wizji , ruch, zmiana skierowana na lokalne społeczności: Energa – Operator chce ją wywołać i wywołuje;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600" dirty="0">
                <a:ea typeface="Calibri" panose="020F0502020204030204"/>
                <a:cs typeface="Calibri" panose="020F0502020204030204"/>
              </a:rPr>
              <a:t>Otwarte , partnerskie relacje z JST , wspólne działania na rzecz transformacji energetycznej</a:t>
            </a: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600" dirty="0">
                <a:ea typeface="Calibri" panose="020F0502020204030204"/>
                <a:cs typeface="Calibri" panose="020F0502020204030204"/>
              </a:rPr>
              <a:t>Energetyka Obywatelska –przeciwdziałanie ubóstwu energetycznemu;</a:t>
            </a: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600" dirty="0">
                <a:ea typeface="Calibri" panose="020F0502020204030204"/>
                <a:cs typeface="Calibri" panose="020F0502020204030204"/>
              </a:rPr>
              <a:t>Integracja gmin, współpraca w zakresie wykorzystania różnego potencjału energetycznego w gminach.</a:t>
            </a:r>
            <a:endParaRPr kumimoji="0" lang="pl-PL" sz="2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802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85562-85AE-8008-FD3C-63E337B77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9">
            <a:extLst>
              <a:ext uri="{FF2B5EF4-FFF2-40B4-BE49-F238E27FC236}">
                <a16:creationId xmlns:a16="http://schemas.microsoft.com/office/drawing/2014/main" id="{1C5BDBE0-BA77-5203-C221-784D728C3CB0}"/>
              </a:ext>
            </a:extLst>
          </p:cNvPr>
          <p:cNvSpPr txBox="1">
            <a:spLocks/>
          </p:cNvSpPr>
          <p:nvPr/>
        </p:nvSpPr>
        <p:spPr>
          <a:xfrm>
            <a:off x="1222949" y="276194"/>
            <a:ext cx="3949126" cy="6812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6400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>
                <a:solidFill>
                  <a:srgbClr val="5BAF42"/>
                </a:solidFill>
              </a:rPr>
              <a:t>Projekt Zielona Fala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60FDAC9D-F78D-AB57-A0F6-85E4DF515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332" y="1"/>
            <a:ext cx="4934626" cy="6858000"/>
          </a:xfrm>
          <a:prstGeom prst="rect">
            <a:avLst/>
          </a:prstGeom>
        </p:spPr>
      </p:pic>
      <p:sp>
        <p:nvSpPr>
          <p:cNvPr id="20" name="Schemat blokowy: dane 19">
            <a:extLst>
              <a:ext uri="{FF2B5EF4-FFF2-40B4-BE49-F238E27FC236}">
                <a16:creationId xmlns:a16="http://schemas.microsoft.com/office/drawing/2014/main" id="{A7DCEEA4-63B8-3D56-B0AB-B86E33C9862D}"/>
              </a:ext>
            </a:extLst>
          </p:cNvPr>
          <p:cNvSpPr/>
          <p:nvPr/>
        </p:nvSpPr>
        <p:spPr>
          <a:xfrm flipH="1">
            <a:off x="6052342" y="0"/>
            <a:ext cx="1734007" cy="6858000"/>
          </a:xfrm>
          <a:prstGeom prst="flowChartInputOutp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21" name="Schemat blokowy: dane 20">
            <a:extLst>
              <a:ext uri="{FF2B5EF4-FFF2-40B4-BE49-F238E27FC236}">
                <a16:creationId xmlns:a16="http://schemas.microsoft.com/office/drawing/2014/main" id="{F4AAA44A-3FD8-1465-A31B-50F3D832FA75}"/>
              </a:ext>
            </a:extLst>
          </p:cNvPr>
          <p:cNvSpPr/>
          <p:nvPr/>
        </p:nvSpPr>
        <p:spPr>
          <a:xfrm flipH="1">
            <a:off x="6611359" y="-7"/>
            <a:ext cx="1174990" cy="6858000"/>
          </a:xfrm>
          <a:prstGeom prst="flowChartInputOutp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7E83924-654B-48E2-11C7-277F7CC2AF54}"/>
              </a:ext>
            </a:extLst>
          </p:cNvPr>
          <p:cNvSpPr txBox="1"/>
          <p:nvPr/>
        </p:nvSpPr>
        <p:spPr>
          <a:xfrm>
            <a:off x="-43658" y="957448"/>
            <a:ext cx="6096000" cy="506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200" b="1" kern="100">
                <a:solidFill>
                  <a:srgbClr val="5BAF4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SZKOLENIA DLA JEDNOSTEK SAMORZĄDU TERYTORIALNEGO W ZAKRESIE TWORZENIA ORAZ  PROWADZENIA SPOŁECZNOŚCI ENERGETYCZNYCH</a:t>
            </a:r>
            <a:endParaRPr lang="pl-PL" sz="1200" kern="100">
              <a:solidFill>
                <a:srgbClr val="5BAF4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1AF8982-C0B1-D8B1-2BE1-CC7D1E2926F7}"/>
              </a:ext>
            </a:extLst>
          </p:cNvPr>
          <p:cNvSpPr txBox="1"/>
          <p:nvPr/>
        </p:nvSpPr>
        <p:spPr>
          <a:xfrm>
            <a:off x="536464" y="2247332"/>
            <a:ext cx="5236369" cy="2660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Aktywnie działamy w kierunku tworzenia na swoim terenie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spółdzielni energetycznych </a:t>
            </a: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oraz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klastrów energetycznych</a:t>
            </a: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które  przyczyniają się do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transformacji energetycznej</a:t>
            </a: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bezpieczeństwa</a:t>
            </a: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energetycznego</a:t>
            </a: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oraz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budowania energetyki obywatelskiej</a:t>
            </a: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W celu wsparcia procesu tworzenia lokalnych społeczności energetycznych powstał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projekt Zielona Fala</a:t>
            </a: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 ramach projektu zostaną przeprowadzane szkolenia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dla</a:t>
            </a:r>
            <a:r>
              <a:rPr lang="pl-PL" sz="1400" b="1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zainteresowanych</a:t>
            </a:r>
            <a:r>
              <a:rPr lang="pl-PL" sz="1400" b="1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1400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podmiotów</a:t>
            </a:r>
            <a:r>
              <a:rPr lang="pl-PL" sz="1400" b="1" kern="100">
                <a:solidFill>
                  <a:srgbClr val="5BA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Jest to projekt angażujący </a:t>
            </a:r>
            <a:b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 proces szkolenia kilka podmiotów uczestniczących w procesie transformacji energetycznej w Polsce. 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5526931-9DFD-53A8-D6D5-71807624B6EB}"/>
              </a:ext>
            </a:extLst>
          </p:cNvPr>
          <p:cNvSpPr txBox="1"/>
          <p:nvPr/>
        </p:nvSpPr>
        <p:spPr>
          <a:xfrm>
            <a:off x="1490668" y="5691011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Szkolenia planowane są na 2026 rok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495343EC-5E07-A30E-065B-242193B42580}"/>
              </a:ext>
            </a:extLst>
          </p:cNvPr>
          <p:cNvSpPr/>
          <p:nvPr/>
        </p:nvSpPr>
        <p:spPr>
          <a:xfrm>
            <a:off x="1143589" y="5591625"/>
            <a:ext cx="3721506" cy="506550"/>
          </a:xfrm>
          <a:prstGeom prst="rect">
            <a:avLst/>
          </a:prstGeom>
          <a:noFill/>
          <a:ln w="28575">
            <a:solidFill>
              <a:srgbClr val="92D05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0140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BBAD3-874C-E1FD-2EB5-BFCC6622E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82264C-7680-3670-7646-EE822190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pl-PL" dirty="0"/>
              <a:t>Społeczności energetyczne w Energa-Operator – efekty działań</a:t>
            </a:r>
            <a:endParaRPr lang="pl-PL" b="1" kern="1200" dirty="0">
              <a:latin typeface="+mn-lt"/>
            </a:endParaRP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66EEA5DE-F856-F314-C266-885D3E05B25B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1350E91E-FA37-FE28-AD78-41CBDDF7AEBB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44E85E-EA7C-0810-8D3D-594AC1297D98}"/>
              </a:ext>
            </a:extLst>
          </p:cNvPr>
          <p:cNvSpPr/>
          <p:nvPr/>
        </p:nvSpPr>
        <p:spPr bwMode="auto">
          <a:xfrm>
            <a:off x="5237949" y="4977780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050A50-3D14-6006-7A7D-8C7C5F94A766}"/>
              </a:ext>
            </a:extLst>
          </p:cNvPr>
          <p:cNvSpPr txBox="1">
            <a:spLocks/>
          </p:cNvSpPr>
          <p:nvPr/>
        </p:nvSpPr>
        <p:spPr>
          <a:xfrm>
            <a:off x="1574910" y="1083051"/>
            <a:ext cx="8054532" cy="8572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64003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774411C-8F0A-BA01-82D2-CA1DCFF45778}"/>
              </a:ext>
            </a:extLst>
          </p:cNvPr>
          <p:cNvSpPr/>
          <p:nvPr/>
        </p:nvSpPr>
        <p:spPr>
          <a:xfrm>
            <a:off x="3696601" y="2199803"/>
            <a:ext cx="3725617" cy="3556395"/>
          </a:xfrm>
          <a:custGeom>
            <a:avLst/>
            <a:gdLst/>
            <a:ahLst/>
            <a:cxnLst/>
            <a:rect l="l" t="t" r="r" b="b"/>
            <a:pathLst>
              <a:path w="6832726" h="6835140">
                <a:moveTo>
                  <a:pt x="3408807" y="6835140"/>
                </a:moveTo>
                <a:cubicBezTo>
                  <a:pt x="3385947" y="6835140"/>
                  <a:pt x="3370707" y="6812280"/>
                  <a:pt x="3370707" y="6797040"/>
                </a:cubicBezTo>
                <a:cubicBezTo>
                  <a:pt x="3370707" y="6774180"/>
                  <a:pt x="3385947" y="6758940"/>
                  <a:pt x="3408807" y="6758940"/>
                </a:cubicBezTo>
                <a:cubicBezTo>
                  <a:pt x="3424047" y="6758940"/>
                  <a:pt x="3446907" y="6774180"/>
                  <a:pt x="3446907" y="6797040"/>
                </a:cubicBezTo>
                <a:cubicBezTo>
                  <a:pt x="3446907" y="6812280"/>
                  <a:pt x="3424047" y="6835140"/>
                  <a:pt x="3408807" y="6835140"/>
                </a:cubicBezTo>
                <a:close/>
                <a:moveTo>
                  <a:pt x="3584194" y="6789420"/>
                </a:moveTo>
                <a:cubicBezTo>
                  <a:pt x="3584194" y="6766560"/>
                  <a:pt x="3599434" y="6751320"/>
                  <a:pt x="3614674" y="6751320"/>
                </a:cubicBezTo>
                <a:cubicBezTo>
                  <a:pt x="3637534" y="6751320"/>
                  <a:pt x="3660394" y="6766560"/>
                  <a:pt x="3660394" y="6789420"/>
                </a:cubicBezTo>
                <a:cubicBezTo>
                  <a:pt x="3660394" y="6804660"/>
                  <a:pt x="3645154" y="6827520"/>
                  <a:pt x="3622294" y="6827520"/>
                </a:cubicBezTo>
                <a:cubicBezTo>
                  <a:pt x="3599434" y="6827520"/>
                  <a:pt x="3584194" y="6812280"/>
                  <a:pt x="3584194" y="6789420"/>
                </a:cubicBezTo>
                <a:close/>
                <a:moveTo>
                  <a:pt x="3187700" y="6827520"/>
                </a:moveTo>
                <a:cubicBezTo>
                  <a:pt x="3172460" y="6827520"/>
                  <a:pt x="3149600" y="6804660"/>
                  <a:pt x="3157220" y="6781800"/>
                </a:cubicBezTo>
                <a:cubicBezTo>
                  <a:pt x="3157220" y="6766560"/>
                  <a:pt x="3172460" y="6751320"/>
                  <a:pt x="3195320" y="6751320"/>
                </a:cubicBezTo>
                <a:cubicBezTo>
                  <a:pt x="3218180" y="6751320"/>
                  <a:pt x="3233420" y="6766560"/>
                  <a:pt x="3233420" y="6789420"/>
                </a:cubicBezTo>
                <a:cubicBezTo>
                  <a:pt x="3225800" y="6812280"/>
                  <a:pt x="3210560" y="6827520"/>
                  <a:pt x="3195320" y="6827520"/>
                </a:cubicBezTo>
                <a:cubicBezTo>
                  <a:pt x="3195320" y="6827520"/>
                  <a:pt x="3187700" y="6827520"/>
                  <a:pt x="3187700" y="6827520"/>
                </a:cubicBezTo>
                <a:close/>
                <a:moveTo>
                  <a:pt x="3797808" y="6774053"/>
                </a:moveTo>
                <a:cubicBezTo>
                  <a:pt x="3790188" y="6751193"/>
                  <a:pt x="3805428" y="6735953"/>
                  <a:pt x="3828288" y="6728333"/>
                </a:cubicBezTo>
                <a:cubicBezTo>
                  <a:pt x="3851148" y="6728333"/>
                  <a:pt x="3866388" y="6743573"/>
                  <a:pt x="3874008" y="6766433"/>
                </a:cubicBezTo>
                <a:cubicBezTo>
                  <a:pt x="3874008" y="6781673"/>
                  <a:pt x="3858768" y="6804533"/>
                  <a:pt x="3835908" y="6804533"/>
                </a:cubicBezTo>
                <a:cubicBezTo>
                  <a:pt x="3813048" y="6804533"/>
                  <a:pt x="3797808" y="6789293"/>
                  <a:pt x="3797808" y="6774053"/>
                </a:cubicBezTo>
                <a:close/>
                <a:moveTo>
                  <a:pt x="2974213" y="6804533"/>
                </a:moveTo>
                <a:cubicBezTo>
                  <a:pt x="2951353" y="6804533"/>
                  <a:pt x="2936113" y="6781673"/>
                  <a:pt x="2943733" y="6758813"/>
                </a:cubicBezTo>
                <a:cubicBezTo>
                  <a:pt x="2943733" y="6743573"/>
                  <a:pt x="2966593" y="6728333"/>
                  <a:pt x="2981833" y="6728333"/>
                </a:cubicBezTo>
                <a:cubicBezTo>
                  <a:pt x="3004693" y="6728333"/>
                  <a:pt x="3019933" y="6751193"/>
                  <a:pt x="3019933" y="6774053"/>
                </a:cubicBezTo>
                <a:cubicBezTo>
                  <a:pt x="3012313" y="6789293"/>
                  <a:pt x="2997073" y="6804533"/>
                  <a:pt x="2981833" y="6804533"/>
                </a:cubicBezTo>
                <a:cubicBezTo>
                  <a:pt x="2974213" y="6804533"/>
                  <a:pt x="2974213" y="6804533"/>
                  <a:pt x="2974213" y="6804533"/>
                </a:cubicBezTo>
                <a:close/>
                <a:moveTo>
                  <a:pt x="4011295" y="6743446"/>
                </a:moveTo>
                <a:cubicBezTo>
                  <a:pt x="4003675" y="6720586"/>
                  <a:pt x="4018915" y="6705346"/>
                  <a:pt x="4041775" y="6697726"/>
                </a:cubicBezTo>
                <a:cubicBezTo>
                  <a:pt x="4057015" y="6697726"/>
                  <a:pt x="4079875" y="6705346"/>
                  <a:pt x="4079875" y="6728206"/>
                </a:cubicBezTo>
                <a:cubicBezTo>
                  <a:pt x="4087495" y="6751066"/>
                  <a:pt x="4072255" y="6766306"/>
                  <a:pt x="4049395" y="6773926"/>
                </a:cubicBezTo>
                <a:cubicBezTo>
                  <a:pt x="4049395" y="6773926"/>
                  <a:pt x="4049395" y="6773926"/>
                  <a:pt x="4041775" y="6773926"/>
                </a:cubicBezTo>
                <a:cubicBezTo>
                  <a:pt x="4026535" y="6773926"/>
                  <a:pt x="4011295" y="6758686"/>
                  <a:pt x="4011295" y="6743446"/>
                </a:cubicBezTo>
                <a:close/>
                <a:moveTo>
                  <a:pt x="2760599" y="6766306"/>
                </a:moveTo>
                <a:cubicBezTo>
                  <a:pt x="2737739" y="6766306"/>
                  <a:pt x="2730119" y="6743446"/>
                  <a:pt x="2730119" y="6728206"/>
                </a:cubicBezTo>
                <a:cubicBezTo>
                  <a:pt x="2737739" y="6705346"/>
                  <a:pt x="2752979" y="6690106"/>
                  <a:pt x="2775839" y="6697726"/>
                </a:cubicBezTo>
                <a:cubicBezTo>
                  <a:pt x="2798699" y="6697726"/>
                  <a:pt x="2806319" y="6720586"/>
                  <a:pt x="2806319" y="6735826"/>
                </a:cubicBezTo>
                <a:cubicBezTo>
                  <a:pt x="2798699" y="6758686"/>
                  <a:pt x="2783459" y="6773926"/>
                  <a:pt x="2768219" y="6773926"/>
                </a:cubicBezTo>
                <a:cubicBezTo>
                  <a:pt x="2768219" y="6773926"/>
                  <a:pt x="2760599" y="6773926"/>
                  <a:pt x="2760599" y="6766306"/>
                </a:cubicBezTo>
                <a:close/>
                <a:moveTo>
                  <a:pt x="4217162" y="6697599"/>
                </a:moveTo>
                <a:cubicBezTo>
                  <a:pt x="4209542" y="6682359"/>
                  <a:pt x="4224782" y="6659499"/>
                  <a:pt x="4247642" y="6651879"/>
                </a:cubicBezTo>
                <a:cubicBezTo>
                  <a:pt x="4262882" y="6644259"/>
                  <a:pt x="4285742" y="6659499"/>
                  <a:pt x="4293362" y="6682359"/>
                </a:cubicBezTo>
                <a:cubicBezTo>
                  <a:pt x="4293362" y="6697599"/>
                  <a:pt x="4285742" y="6720459"/>
                  <a:pt x="4262882" y="6728079"/>
                </a:cubicBezTo>
                <a:cubicBezTo>
                  <a:pt x="4262882" y="6728079"/>
                  <a:pt x="4255262" y="6728079"/>
                  <a:pt x="4255262" y="6728079"/>
                </a:cubicBezTo>
                <a:cubicBezTo>
                  <a:pt x="4240022" y="6728079"/>
                  <a:pt x="4224782" y="6712839"/>
                  <a:pt x="4217162" y="6697599"/>
                </a:cubicBezTo>
                <a:close/>
                <a:moveTo>
                  <a:pt x="2547112" y="6720459"/>
                </a:moveTo>
                <a:cubicBezTo>
                  <a:pt x="2531872" y="6712839"/>
                  <a:pt x="2516632" y="6697599"/>
                  <a:pt x="2524252" y="6674739"/>
                </a:cubicBezTo>
                <a:cubicBezTo>
                  <a:pt x="2524252" y="6651879"/>
                  <a:pt x="2547112" y="6644259"/>
                  <a:pt x="2569972" y="6644259"/>
                </a:cubicBezTo>
                <a:cubicBezTo>
                  <a:pt x="2585212" y="6651879"/>
                  <a:pt x="2600452" y="6674739"/>
                  <a:pt x="2592832" y="6697726"/>
                </a:cubicBezTo>
                <a:cubicBezTo>
                  <a:pt x="2592832" y="6712966"/>
                  <a:pt x="2577592" y="6720586"/>
                  <a:pt x="2562352" y="6720586"/>
                </a:cubicBezTo>
                <a:cubicBezTo>
                  <a:pt x="2554732" y="6720586"/>
                  <a:pt x="2554732" y="6720586"/>
                  <a:pt x="2547112" y="6720586"/>
                </a:cubicBezTo>
                <a:close/>
                <a:moveTo>
                  <a:pt x="4423029" y="6644259"/>
                </a:moveTo>
                <a:cubicBezTo>
                  <a:pt x="4415409" y="6621399"/>
                  <a:pt x="4430649" y="6598539"/>
                  <a:pt x="4445889" y="6590792"/>
                </a:cubicBezTo>
                <a:cubicBezTo>
                  <a:pt x="4468749" y="6590792"/>
                  <a:pt x="4491609" y="6598412"/>
                  <a:pt x="4499229" y="6621272"/>
                </a:cubicBezTo>
                <a:cubicBezTo>
                  <a:pt x="4499229" y="6636512"/>
                  <a:pt x="4491609" y="6659372"/>
                  <a:pt x="4468749" y="6666992"/>
                </a:cubicBezTo>
                <a:cubicBezTo>
                  <a:pt x="4468749" y="6666992"/>
                  <a:pt x="4461129" y="6666992"/>
                  <a:pt x="4461129" y="6666992"/>
                </a:cubicBezTo>
                <a:cubicBezTo>
                  <a:pt x="4445889" y="6666992"/>
                  <a:pt x="4430649" y="6659372"/>
                  <a:pt x="4423029" y="6644132"/>
                </a:cubicBezTo>
                <a:close/>
                <a:moveTo>
                  <a:pt x="2341118" y="6659372"/>
                </a:moveTo>
                <a:cubicBezTo>
                  <a:pt x="2318258" y="6651752"/>
                  <a:pt x="2310638" y="6628892"/>
                  <a:pt x="2318258" y="6613652"/>
                </a:cubicBezTo>
                <a:cubicBezTo>
                  <a:pt x="2325878" y="6590792"/>
                  <a:pt x="2348738" y="6583172"/>
                  <a:pt x="2363978" y="6590792"/>
                </a:cubicBezTo>
                <a:cubicBezTo>
                  <a:pt x="2386838" y="6590792"/>
                  <a:pt x="2394458" y="6613652"/>
                  <a:pt x="2386838" y="6636512"/>
                </a:cubicBezTo>
                <a:cubicBezTo>
                  <a:pt x="2386838" y="6651752"/>
                  <a:pt x="2371598" y="6659372"/>
                  <a:pt x="2356358" y="6659372"/>
                </a:cubicBezTo>
                <a:cubicBezTo>
                  <a:pt x="2348738" y="6659372"/>
                  <a:pt x="2348738" y="6659372"/>
                  <a:pt x="2341118" y="6659372"/>
                </a:cubicBezTo>
                <a:close/>
                <a:moveTo>
                  <a:pt x="4628896" y="6567805"/>
                </a:moveTo>
                <a:cubicBezTo>
                  <a:pt x="4621276" y="6552565"/>
                  <a:pt x="4628896" y="6529705"/>
                  <a:pt x="4644136" y="6522085"/>
                </a:cubicBezTo>
                <a:cubicBezTo>
                  <a:pt x="4666996" y="6514465"/>
                  <a:pt x="4689856" y="6522085"/>
                  <a:pt x="4697476" y="6544945"/>
                </a:cubicBezTo>
                <a:cubicBezTo>
                  <a:pt x="4705096" y="6560185"/>
                  <a:pt x="4697476" y="6583045"/>
                  <a:pt x="4674616" y="6590665"/>
                </a:cubicBezTo>
                <a:cubicBezTo>
                  <a:pt x="4674616" y="6590665"/>
                  <a:pt x="4666996" y="6598285"/>
                  <a:pt x="4659376" y="6598285"/>
                </a:cubicBezTo>
                <a:cubicBezTo>
                  <a:pt x="4644136" y="6598285"/>
                  <a:pt x="4628896" y="6583045"/>
                  <a:pt x="4628896" y="6567805"/>
                </a:cubicBezTo>
                <a:close/>
                <a:moveTo>
                  <a:pt x="2135251" y="6583045"/>
                </a:moveTo>
                <a:cubicBezTo>
                  <a:pt x="2120011" y="6575425"/>
                  <a:pt x="2112391" y="6552565"/>
                  <a:pt x="2120011" y="6537325"/>
                </a:cubicBezTo>
                <a:cubicBezTo>
                  <a:pt x="2127631" y="6514465"/>
                  <a:pt x="2150491" y="6506845"/>
                  <a:pt x="2165731" y="6514465"/>
                </a:cubicBezTo>
                <a:cubicBezTo>
                  <a:pt x="2188591" y="6522085"/>
                  <a:pt x="2196211" y="6544945"/>
                  <a:pt x="2188591" y="6560185"/>
                </a:cubicBezTo>
                <a:cubicBezTo>
                  <a:pt x="2180971" y="6575425"/>
                  <a:pt x="2165731" y="6590665"/>
                  <a:pt x="2150491" y="6590665"/>
                </a:cubicBezTo>
                <a:cubicBezTo>
                  <a:pt x="2150491" y="6590665"/>
                  <a:pt x="2142871" y="6590665"/>
                  <a:pt x="2135251" y="6583045"/>
                </a:cubicBezTo>
                <a:close/>
                <a:moveTo>
                  <a:pt x="4827143" y="6491478"/>
                </a:moveTo>
                <a:cubicBezTo>
                  <a:pt x="4811903" y="6468618"/>
                  <a:pt x="4819523" y="6445758"/>
                  <a:pt x="4842383" y="6438011"/>
                </a:cubicBezTo>
                <a:cubicBezTo>
                  <a:pt x="4857623" y="6430391"/>
                  <a:pt x="4880483" y="6438011"/>
                  <a:pt x="4895723" y="6453251"/>
                </a:cubicBezTo>
                <a:cubicBezTo>
                  <a:pt x="4903343" y="6476111"/>
                  <a:pt x="4895723" y="6498971"/>
                  <a:pt x="4872863" y="6506718"/>
                </a:cubicBezTo>
                <a:cubicBezTo>
                  <a:pt x="4872863" y="6506718"/>
                  <a:pt x="4865243" y="6506718"/>
                  <a:pt x="4857623" y="6506718"/>
                </a:cubicBezTo>
                <a:cubicBezTo>
                  <a:pt x="4842383" y="6506718"/>
                  <a:pt x="4827143" y="6499098"/>
                  <a:pt x="4827143" y="6491478"/>
                </a:cubicBezTo>
                <a:close/>
                <a:moveTo>
                  <a:pt x="1936877" y="6499098"/>
                </a:moveTo>
                <a:cubicBezTo>
                  <a:pt x="1921637" y="6491478"/>
                  <a:pt x="1914017" y="6468618"/>
                  <a:pt x="1921637" y="6445631"/>
                </a:cubicBezTo>
                <a:cubicBezTo>
                  <a:pt x="1929257" y="6430391"/>
                  <a:pt x="1952117" y="6422771"/>
                  <a:pt x="1974977" y="6430391"/>
                </a:cubicBezTo>
                <a:cubicBezTo>
                  <a:pt x="1990217" y="6438011"/>
                  <a:pt x="1997837" y="6460871"/>
                  <a:pt x="1990217" y="6476111"/>
                </a:cubicBezTo>
                <a:cubicBezTo>
                  <a:pt x="1982597" y="6491351"/>
                  <a:pt x="1967357" y="6498971"/>
                  <a:pt x="1959737" y="6498971"/>
                </a:cubicBezTo>
                <a:cubicBezTo>
                  <a:pt x="1952117" y="6498971"/>
                  <a:pt x="1944497" y="6498971"/>
                  <a:pt x="1936877" y="6498971"/>
                </a:cubicBezTo>
                <a:close/>
                <a:moveTo>
                  <a:pt x="5017770" y="6392164"/>
                </a:moveTo>
                <a:cubicBezTo>
                  <a:pt x="5002530" y="6376924"/>
                  <a:pt x="5010150" y="6354064"/>
                  <a:pt x="5033010" y="6338697"/>
                </a:cubicBezTo>
                <a:cubicBezTo>
                  <a:pt x="5048250" y="6331077"/>
                  <a:pt x="5071110" y="6338697"/>
                  <a:pt x="5078730" y="6353937"/>
                </a:cubicBezTo>
                <a:cubicBezTo>
                  <a:pt x="5093970" y="6376797"/>
                  <a:pt x="5086350" y="6399657"/>
                  <a:pt x="5063490" y="6407404"/>
                </a:cubicBezTo>
                <a:cubicBezTo>
                  <a:pt x="5063490" y="6407404"/>
                  <a:pt x="5055870" y="6415024"/>
                  <a:pt x="5048250" y="6415024"/>
                </a:cubicBezTo>
                <a:cubicBezTo>
                  <a:pt x="5033010" y="6415024"/>
                  <a:pt x="5025390" y="6407404"/>
                  <a:pt x="5017770" y="6392164"/>
                </a:cubicBezTo>
                <a:close/>
                <a:moveTo>
                  <a:pt x="1746250" y="6399784"/>
                </a:moveTo>
                <a:cubicBezTo>
                  <a:pt x="1731010" y="6384544"/>
                  <a:pt x="1723390" y="6361684"/>
                  <a:pt x="1731010" y="6346317"/>
                </a:cubicBezTo>
                <a:cubicBezTo>
                  <a:pt x="1746250" y="6323457"/>
                  <a:pt x="1769110" y="6323457"/>
                  <a:pt x="1784350" y="6331077"/>
                </a:cubicBezTo>
                <a:cubicBezTo>
                  <a:pt x="1807210" y="6338697"/>
                  <a:pt x="1807210" y="6361557"/>
                  <a:pt x="1799590" y="6384544"/>
                </a:cubicBezTo>
                <a:cubicBezTo>
                  <a:pt x="1791970" y="6392164"/>
                  <a:pt x="1776730" y="6399784"/>
                  <a:pt x="1769110" y="6399784"/>
                </a:cubicBezTo>
                <a:cubicBezTo>
                  <a:pt x="1761490" y="6399784"/>
                  <a:pt x="1753870" y="6399784"/>
                  <a:pt x="1746250" y="6399784"/>
                </a:cubicBezTo>
                <a:close/>
                <a:moveTo>
                  <a:pt x="5200777" y="6285357"/>
                </a:moveTo>
                <a:cubicBezTo>
                  <a:pt x="5185537" y="6270117"/>
                  <a:pt x="5193157" y="6247257"/>
                  <a:pt x="5208397" y="6231890"/>
                </a:cubicBezTo>
                <a:cubicBezTo>
                  <a:pt x="5231257" y="6224270"/>
                  <a:pt x="5254117" y="6224270"/>
                  <a:pt x="5261737" y="6247130"/>
                </a:cubicBezTo>
                <a:cubicBezTo>
                  <a:pt x="5276977" y="6262370"/>
                  <a:pt x="5269357" y="6285230"/>
                  <a:pt x="5254117" y="6292850"/>
                </a:cubicBezTo>
                <a:cubicBezTo>
                  <a:pt x="5246497" y="6300470"/>
                  <a:pt x="5238877" y="6300470"/>
                  <a:pt x="5231257" y="6300470"/>
                </a:cubicBezTo>
                <a:cubicBezTo>
                  <a:pt x="5223637" y="6300470"/>
                  <a:pt x="5208397" y="6292850"/>
                  <a:pt x="5200777" y="6285230"/>
                </a:cubicBezTo>
                <a:close/>
                <a:moveTo>
                  <a:pt x="1563243" y="6285230"/>
                </a:moveTo>
                <a:cubicBezTo>
                  <a:pt x="1548003" y="6269990"/>
                  <a:pt x="1540383" y="6247130"/>
                  <a:pt x="1548003" y="6231763"/>
                </a:cubicBezTo>
                <a:cubicBezTo>
                  <a:pt x="1563243" y="6216523"/>
                  <a:pt x="1586103" y="6208903"/>
                  <a:pt x="1601343" y="6224143"/>
                </a:cubicBezTo>
                <a:cubicBezTo>
                  <a:pt x="1624203" y="6231763"/>
                  <a:pt x="1624203" y="6254623"/>
                  <a:pt x="1616583" y="6277610"/>
                </a:cubicBezTo>
                <a:cubicBezTo>
                  <a:pt x="1608963" y="6285230"/>
                  <a:pt x="1593723" y="6292850"/>
                  <a:pt x="1586103" y="6292850"/>
                </a:cubicBezTo>
                <a:cubicBezTo>
                  <a:pt x="1578483" y="6292850"/>
                  <a:pt x="1570863" y="6292850"/>
                  <a:pt x="1563243" y="6285230"/>
                </a:cubicBezTo>
                <a:close/>
                <a:moveTo>
                  <a:pt x="5376164" y="6163183"/>
                </a:moveTo>
                <a:cubicBezTo>
                  <a:pt x="5368544" y="6147943"/>
                  <a:pt x="5368544" y="6125083"/>
                  <a:pt x="5383784" y="6109716"/>
                </a:cubicBezTo>
                <a:cubicBezTo>
                  <a:pt x="5406644" y="6102096"/>
                  <a:pt x="5429504" y="6102096"/>
                  <a:pt x="5437124" y="6117336"/>
                </a:cubicBezTo>
                <a:cubicBezTo>
                  <a:pt x="5452364" y="6140196"/>
                  <a:pt x="5452364" y="6163056"/>
                  <a:pt x="5429504" y="6170803"/>
                </a:cubicBezTo>
                <a:cubicBezTo>
                  <a:pt x="5421884" y="6178423"/>
                  <a:pt x="5414264" y="6178423"/>
                  <a:pt x="5406644" y="6178423"/>
                </a:cubicBezTo>
                <a:cubicBezTo>
                  <a:pt x="5399024" y="6178423"/>
                  <a:pt x="5383784" y="6178423"/>
                  <a:pt x="5376164" y="6163183"/>
                </a:cubicBezTo>
                <a:close/>
                <a:moveTo>
                  <a:pt x="1387856" y="6163183"/>
                </a:moveTo>
                <a:cubicBezTo>
                  <a:pt x="1364996" y="6147943"/>
                  <a:pt x="1364996" y="6125083"/>
                  <a:pt x="1380236" y="6109716"/>
                </a:cubicBezTo>
                <a:cubicBezTo>
                  <a:pt x="1387856" y="6094476"/>
                  <a:pt x="1410716" y="6086856"/>
                  <a:pt x="1425956" y="6102096"/>
                </a:cubicBezTo>
                <a:cubicBezTo>
                  <a:pt x="1448816" y="6109716"/>
                  <a:pt x="1448816" y="6140196"/>
                  <a:pt x="1441196" y="6155563"/>
                </a:cubicBezTo>
                <a:cubicBezTo>
                  <a:pt x="1433576" y="6163183"/>
                  <a:pt x="1418336" y="6170803"/>
                  <a:pt x="1410716" y="6170803"/>
                </a:cubicBezTo>
                <a:cubicBezTo>
                  <a:pt x="1395476" y="6170803"/>
                  <a:pt x="1387856" y="6163183"/>
                  <a:pt x="1387856" y="6163183"/>
                </a:cubicBezTo>
                <a:close/>
                <a:moveTo>
                  <a:pt x="5551551" y="6033516"/>
                </a:moveTo>
                <a:cubicBezTo>
                  <a:pt x="5536311" y="6018276"/>
                  <a:pt x="5536311" y="5995416"/>
                  <a:pt x="5551551" y="5980049"/>
                </a:cubicBezTo>
                <a:cubicBezTo>
                  <a:pt x="5566791" y="5964809"/>
                  <a:pt x="5597271" y="5972429"/>
                  <a:pt x="5604891" y="5987669"/>
                </a:cubicBezTo>
                <a:cubicBezTo>
                  <a:pt x="5620131" y="6002909"/>
                  <a:pt x="5620131" y="6025769"/>
                  <a:pt x="5604891" y="6041136"/>
                </a:cubicBezTo>
                <a:cubicBezTo>
                  <a:pt x="5597271" y="6048756"/>
                  <a:pt x="5589651" y="6048756"/>
                  <a:pt x="5574411" y="6048756"/>
                </a:cubicBezTo>
                <a:cubicBezTo>
                  <a:pt x="5566791" y="6048756"/>
                  <a:pt x="5559171" y="6041136"/>
                  <a:pt x="5551551" y="6033516"/>
                </a:cubicBezTo>
                <a:close/>
                <a:moveTo>
                  <a:pt x="1212469" y="6025896"/>
                </a:moveTo>
                <a:cubicBezTo>
                  <a:pt x="1197229" y="6010656"/>
                  <a:pt x="1197229" y="5987796"/>
                  <a:pt x="1212469" y="5972429"/>
                </a:cubicBezTo>
                <a:cubicBezTo>
                  <a:pt x="1220089" y="5957189"/>
                  <a:pt x="1250569" y="5957189"/>
                  <a:pt x="1265809" y="5972429"/>
                </a:cubicBezTo>
                <a:cubicBezTo>
                  <a:pt x="1281049" y="5980049"/>
                  <a:pt x="1281049" y="6002909"/>
                  <a:pt x="1265809" y="6025896"/>
                </a:cubicBezTo>
                <a:cubicBezTo>
                  <a:pt x="1258189" y="6033516"/>
                  <a:pt x="1250569" y="6033516"/>
                  <a:pt x="1235329" y="6033516"/>
                </a:cubicBezTo>
                <a:cubicBezTo>
                  <a:pt x="1227709" y="6033516"/>
                  <a:pt x="1220089" y="6033516"/>
                  <a:pt x="1212469" y="6025896"/>
                </a:cubicBezTo>
                <a:close/>
                <a:moveTo>
                  <a:pt x="5711698" y="5896229"/>
                </a:moveTo>
                <a:cubicBezTo>
                  <a:pt x="5696458" y="5880989"/>
                  <a:pt x="5696458" y="5858129"/>
                  <a:pt x="5711698" y="5842762"/>
                </a:cubicBezTo>
                <a:cubicBezTo>
                  <a:pt x="5726938" y="5827522"/>
                  <a:pt x="5749798" y="5827522"/>
                  <a:pt x="5765038" y="5842762"/>
                </a:cubicBezTo>
                <a:cubicBezTo>
                  <a:pt x="5780278" y="5858002"/>
                  <a:pt x="5780278" y="5880862"/>
                  <a:pt x="5765038" y="5896229"/>
                </a:cubicBezTo>
                <a:cubicBezTo>
                  <a:pt x="5757418" y="5903849"/>
                  <a:pt x="5749798" y="5903849"/>
                  <a:pt x="5734558" y="5903849"/>
                </a:cubicBezTo>
                <a:cubicBezTo>
                  <a:pt x="5726938" y="5903849"/>
                  <a:pt x="5719318" y="5903849"/>
                  <a:pt x="5711698" y="5896229"/>
                </a:cubicBezTo>
                <a:close/>
                <a:moveTo>
                  <a:pt x="1052322" y="5880989"/>
                </a:moveTo>
                <a:cubicBezTo>
                  <a:pt x="1037082" y="5865749"/>
                  <a:pt x="1037082" y="5842889"/>
                  <a:pt x="1052322" y="5827522"/>
                </a:cubicBezTo>
                <a:cubicBezTo>
                  <a:pt x="1067562" y="5812282"/>
                  <a:pt x="1090422" y="5812282"/>
                  <a:pt x="1105662" y="5827522"/>
                </a:cubicBezTo>
                <a:cubicBezTo>
                  <a:pt x="1120902" y="5842762"/>
                  <a:pt x="1120902" y="5865622"/>
                  <a:pt x="1105662" y="5880989"/>
                </a:cubicBezTo>
                <a:cubicBezTo>
                  <a:pt x="1098042" y="5888609"/>
                  <a:pt x="1090422" y="5896229"/>
                  <a:pt x="1082802" y="5896229"/>
                </a:cubicBezTo>
                <a:cubicBezTo>
                  <a:pt x="1067562" y="5896229"/>
                  <a:pt x="1059942" y="5888609"/>
                  <a:pt x="1052322" y="5880989"/>
                </a:cubicBezTo>
                <a:close/>
                <a:moveTo>
                  <a:pt x="5864225" y="5743702"/>
                </a:moveTo>
                <a:cubicBezTo>
                  <a:pt x="5848985" y="5728462"/>
                  <a:pt x="5848985" y="5705602"/>
                  <a:pt x="5864225" y="5690235"/>
                </a:cubicBezTo>
                <a:cubicBezTo>
                  <a:pt x="5871845" y="5674995"/>
                  <a:pt x="5902325" y="5674995"/>
                  <a:pt x="5917565" y="5690235"/>
                </a:cubicBezTo>
                <a:cubicBezTo>
                  <a:pt x="5932805" y="5705475"/>
                  <a:pt x="5932805" y="5728335"/>
                  <a:pt x="5917565" y="5743702"/>
                </a:cubicBezTo>
                <a:cubicBezTo>
                  <a:pt x="5909945" y="5751322"/>
                  <a:pt x="5902325" y="5751322"/>
                  <a:pt x="5887085" y="5751322"/>
                </a:cubicBezTo>
                <a:cubicBezTo>
                  <a:pt x="5879465" y="5751322"/>
                  <a:pt x="5871845" y="5751322"/>
                  <a:pt x="5864225" y="5743702"/>
                </a:cubicBezTo>
                <a:close/>
                <a:moveTo>
                  <a:pt x="899795" y="5728462"/>
                </a:moveTo>
                <a:cubicBezTo>
                  <a:pt x="884555" y="5713222"/>
                  <a:pt x="892175" y="5690362"/>
                  <a:pt x="907415" y="5674995"/>
                </a:cubicBezTo>
                <a:cubicBezTo>
                  <a:pt x="922655" y="5659755"/>
                  <a:pt x="945515" y="5659755"/>
                  <a:pt x="960755" y="5674995"/>
                </a:cubicBezTo>
                <a:cubicBezTo>
                  <a:pt x="975995" y="5690235"/>
                  <a:pt x="968375" y="5713095"/>
                  <a:pt x="953135" y="5728462"/>
                </a:cubicBezTo>
                <a:cubicBezTo>
                  <a:pt x="945515" y="5736082"/>
                  <a:pt x="937895" y="5736082"/>
                  <a:pt x="930275" y="5736082"/>
                </a:cubicBezTo>
                <a:cubicBezTo>
                  <a:pt x="922655" y="5736082"/>
                  <a:pt x="907415" y="5736082"/>
                  <a:pt x="899795" y="5728462"/>
                </a:cubicBezTo>
                <a:close/>
                <a:moveTo>
                  <a:pt x="6009132" y="5583555"/>
                </a:moveTo>
                <a:cubicBezTo>
                  <a:pt x="5986272" y="5568315"/>
                  <a:pt x="5986272" y="5545455"/>
                  <a:pt x="6001512" y="5530088"/>
                </a:cubicBezTo>
                <a:cubicBezTo>
                  <a:pt x="6016752" y="5514848"/>
                  <a:pt x="6039612" y="5514848"/>
                  <a:pt x="6054852" y="5522468"/>
                </a:cubicBezTo>
                <a:cubicBezTo>
                  <a:pt x="6070092" y="5537708"/>
                  <a:pt x="6070092" y="5560568"/>
                  <a:pt x="6062472" y="5575935"/>
                </a:cubicBezTo>
                <a:cubicBezTo>
                  <a:pt x="6054852" y="5591175"/>
                  <a:pt x="6039612" y="5591175"/>
                  <a:pt x="6031992" y="5591175"/>
                </a:cubicBezTo>
                <a:cubicBezTo>
                  <a:pt x="6024372" y="5591175"/>
                  <a:pt x="6009132" y="5591175"/>
                  <a:pt x="6009132" y="5583555"/>
                </a:cubicBezTo>
                <a:close/>
                <a:moveTo>
                  <a:pt x="762508" y="5560695"/>
                </a:moveTo>
                <a:cubicBezTo>
                  <a:pt x="747268" y="5545455"/>
                  <a:pt x="747268" y="5522595"/>
                  <a:pt x="762508" y="5507228"/>
                </a:cubicBezTo>
                <a:cubicBezTo>
                  <a:pt x="785368" y="5499608"/>
                  <a:pt x="808228" y="5499608"/>
                  <a:pt x="823468" y="5514848"/>
                </a:cubicBezTo>
                <a:cubicBezTo>
                  <a:pt x="831088" y="5530088"/>
                  <a:pt x="831088" y="5552948"/>
                  <a:pt x="815848" y="5568315"/>
                </a:cubicBezTo>
                <a:cubicBezTo>
                  <a:pt x="808228" y="5575935"/>
                  <a:pt x="800608" y="5575935"/>
                  <a:pt x="792988" y="5575935"/>
                </a:cubicBezTo>
                <a:cubicBezTo>
                  <a:pt x="777748" y="5575935"/>
                  <a:pt x="770128" y="5575935"/>
                  <a:pt x="762508" y="5560695"/>
                </a:cubicBezTo>
                <a:close/>
                <a:moveTo>
                  <a:pt x="6138799" y="5415788"/>
                </a:moveTo>
                <a:cubicBezTo>
                  <a:pt x="6123559" y="5400548"/>
                  <a:pt x="6115939" y="5377688"/>
                  <a:pt x="6131179" y="5362321"/>
                </a:cubicBezTo>
                <a:cubicBezTo>
                  <a:pt x="6138799" y="5347081"/>
                  <a:pt x="6161659" y="5339461"/>
                  <a:pt x="6184519" y="5354701"/>
                </a:cubicBezTo>
                <a:cubicBezTo>
                  <a:pt x="6199759" y="5369941"/>
                  <a:pt x="6199759" y="5392801"/>
                  <a:pt x="6192139" y="5408168"/>
                </a:cubicBezTo>
                <a:cubicBezTo>
                  <a:pt x="6184519" y="5415788"/>
                  <a:pt x="6169279" y="5423408"/>
                  <a:pt x="6161659" y="5423408"/>
                </a:cubicBezTo>
                <a:cubicBezTo>
                  <a:pt x="6154039" y="5423408"/>
                  <a:pt x="6146419" y="5423408"/>
                  <a:pt x="6138799" y="5415788"/>
                </a:cubicBezTo>
                <a:close/>
                <a:moveTo>
                  <a:pt x="632841" y="5392928"/>
                </a:moveTo>
                <a:cubicBezTo>
                  <a:pt x="617601" y="5370068"/>
                  <a:pt x="625221" y="5347208"/>
                  <a:pt x="640461" y="5339461"/>
                </a:cubicBezTo>
                <a:cubicBezTo>
                  <a:pt x="655701" y="5324221"/>
                  <a:pt x="678561" y="5331841"/>
                  <a:pt x="693801" y="5347081"/>
                </a:cubicBezTo>
                <a:cubicBezTo>
                  <a:pt x="701421" y="5362321"/>
                  <a:pt x="701421" y="5385181"/>
                  <a:pt x="686181" y="5400548"/>
                </a:cubicBezTo>
                <a:cubicBezTo>
                  <a:pt x="678561" y="5408168"/>
                  <a:pt x="670941" y="5408168"/>
                  <a:pt x="663321" y="5408168"/>
                </a:cubicBezTo>
                <a:cubicBezTo>
                  <a:pt x="648081" y="5408168"/>
                  <a:pt x="640461" y="5400548"/>
                  <a:pt x="632841" y="5392928"/>
                </a:cubicBezTo>
                <a:close/>
                <a:moveTo>
                  <a:pt x="6260719" y="5240401"/>
                </a:moveTo>
                <a:cubicBezTo>
                  <a:pt x="6237859" y="5225161"/>
                  <a:pt x="6237859" y="5202301"/>
                  <a:pt x="6245479" y="5186934"/>
                </a:cubicBezTo>
                <a:cubicBezTo>
                  <a:pt x="6260719" y="5171694"/>
                  <a:pt x="6283579" y="5164074"/>
                  <a:pt x="6298819" y="5171694"/>
                </a:cubicBezTo>
                <a:cubicBezTo>
                  <a:pt x="6314059" y="5186934"/>
                  <a:pt x="6321679" y="5209794"/>
                  <a:pt x="6314059" y="5225161"/>
                </a:cubicBezTo>
                <a:cubicBezTo>
                  <a:pt x="6306439" y="5240401"/>
                  <a:pt x="6291199" y="5248021"/>
                  <a:pt x="6275959" y="5248021"/>
                </a:cubicBezTo>
                <a:cubicBezTo>
                  <a:pt x="6275959" y="5248021"/>
                  <a:pt x="6268339" y="5240401"/>
                  <a:pt x="6260719" y="5240401"/>
                </a:cubicBezTo>
                <a:close/>
                <a:moveTo>
                  <a:pt x="510794" y="5209921"/>
                </a:moveTo>
                <a:cubicBezTo>
                  <a:pt x="495554" y="5194681"/>
                  <a:pt x="503174" y="5171821"/>
                  <a:pt x="526034" y="5156454"/>
                </a:cubicBezTo>
                <a:cubicBezTo>
                  <a:pt x="541274" y="5148834"/>
                  <a:pt x="564134" y="5148834"/>
                  <a:pt x="571754" y="5171694"/>
                </a:cubicBezTo>
                <a:cubicBezTo>
                  <a:pt x="586994" y="5186934"/>
                  <a:pt x="579374" y="5209794"/>
                  <a:pt x="564134" y="5225161"/>
                </a:cubicBezTo>
                <a:cubicBezTo>
                  <a:pt x="556514" y="5225161"/>
                  <a:pt x="548894" y="5225161"/>
                  <a:pt x="541274" y="5225161"/>
                </a:cubicBezTo>
                <a:cubicBezTo>
                  <a:pt x="526034" y="5225161"/>
                  <a:pt x="518414" y="5225161"/>
                  <a:pt x="510794" y="5209921"/>
                </a:cubicBezTo>
                <a:close/>
                <a:moveTo>
                  <a:pt x="6367526" y="5057394"/>
                </a:moveTo>
                <a:cubicBezTo>
                  <a:pt x="6352286" y="5042154"/>
                  <a:pt x="6344666" y="5019294"/>
                  <a:pt x="6352286" y="5003927"/>
                </a:cubicBezTo>
                <a:cubicBezTo>
                  <a:pt x="6367526" y="4988687"/>
                  <a:pt x="6390386" y="4981067"/>
                  <a:pt x="6405626" y="4988687"/>
                </a:cubicBezTo>
                <a:cubicBezTo>
                  <a:pt x="6420866" y="4996307"/>
                  <a:pt x="6428486" y="5019167"/>
                  <a:pt x="6420866" y="5042154"/>
                </a:cubicBezTo>
                <a:cubicBezTo>
                  <a:pt x="6413246" y="5049774"/>
                  <a:pt x="6398006" y="5057394"/>
                  <a:pt x="6390386" y="5057394"/>
                </a:cubicBezTo>
                <a:cubicBezTo>
                  <a:pt x="6382766" y="5057394"/>
                  <a:pt x="6375146" y="5057394"/>
                  <a:pt x="6367526" y="5057394"/>
                </a:cubicBezTo>
                <a:close/>
                <a:moveTo>
                  <a:pt x="404114" y="5019294"/>
                </a:moveTo>
                <a:cubicBezTo>
                  <a:pt x="388874" y="5004054"/>
                  <a:pt x="396494" y="4981194"/>
                  <a:pt x="419354" y="4973574"/>
                </a:cubicBezTo>
                <a:cubicBezTo>
                  <a:pt x="434594" y="4958334"/>
                  <a:pt x="457454" y="4965954"/>
                  <a:pt x="472694" y="4988814"/>
                </a:cubicBezTo>
                <a:cubicBezTo>
                  <a:pt x="480314" y="5004054"/>
                  <a:pt x="472694" y="5026914"/>
                  <a:pt x="449834" y="5034534"/>
                </a:cubicBezTo>
                <a:cubicBezTo>
                  <a:pt x="449834" y="5042154"/>
                  <a:pt x="442214" y="5042154"/>
                  <a:pt x="434594" y="5042154"/>
                </a:cubicBezTo>
                <a:cubicBezTo>
                  <a:pt x="419354" y="5042154"/>
                  <a:pt x="411734" y="5034534"/>
                  <a:pt x="404114" y="5019294"/>
                </a:cubicBezTo>
                <a:close/>
                <a:moveTo>
                  <a:pt x="6466713" y="4866767"/>
                </a:moveTo>
                <a:cubicBezTo>
                  <a:pt x="6451473" y="4859147"/>
                  <a:pt x="6436233" y="4836287"/>
                  <a:pt x="6451473" y="4813300"/>
                </a:cubicBezTo>
                <a:cubicBezTo>
                  <a:pt x="6459093" y="4798060"/>
                  <a:pt x="6481953" y="4790440"/>
                  <a:pt x="6497193" y="4798060"/>
                </a:cubicBezTo>
                <a:cubicBezTo>
                  <a:pt x="6520053" y="4805680"/>
                  <a:pt x="6527673" y="4828540"/>
                  <a:pt x="6520053" y="4843780"/>
                </a:cubicBezTo>
                <a:cubicBezTo>
                  <a:pt x="6512433" y="4859020"/>
                  <a:pt x="6497193" y="4866640"/>
                  <a:pt x="6481953" y="4866640"/>
                </a:cubicBezTo>
                <a:cubicBezTo>
                  <a:pt x="6474333" y="4866640"/>
                  <a:pt x="6474333" y="4866640"/>
                  <a:pt x="6466713" y="4866640"/>
                </a:cubicBezTo>
                <a:close/>
                <a:moveTo>
                  <a:pt x="305054" y="4828540"/>
                </a:moveTo>
                <a:cubicBezTo>
                  <a:pt x="297434" y="4805680"/>
                  <a:pt x="305054" y="4782820"/>
                  <a:pt x="327914" y="4775073"/>
                </a:cubicBezTo>
                <a:cubicBezTo>
                  <a:pt x="343154" y="4767453"/>
                  <a:pt x="366014" y="4775073"/>
                  <a:pt x="373634" y="4797933"/>
                </a:cubicBezTo>
                <a:cubicBezTo>
                  <a:pt x="381254" y="4813173"/>
                  <a:pt x="373634" y="4836033"/>
                  <a:pt x="358394" y="4843653"/>
                </a:cubicBezTo>
                <a:cubicBezTo>
                  <a:pt x="350774" y="4851273"/>
                  <a:pt x="343154" y="4851273"/>
                  <a:pt x="343154" y="4851273"/>
                </a:cubicBezTo>
                <a:cubicBezTo>
                  <a:pt x="327914" y="4851273"/>
                  <a:pt x="312674" y="4843653"/>
                  <a:pt x="305054" y="4828413"/>
                </a:cubicBezTo>
                <a:close/>
                <a:moveTo>
                  <a:pt x="6550660" y="4668520"/>
                </a:moveTo>
                <a:cubicBezTo>
                  <a:pt x="6535420" y="4660900"/>
                  <a:pt x="6520180" y="4638040"/>
                  <a:pt x="6527800" y="4622800"/>
                </a:cubicBezTo>
                <a:cubicBezTo>
                  <a:pt x="6535420" y="4599940"/>
                  <a:pt x="6558280" y="4592320"/>
                  <a:pt x="6581140" y="4599940"/>
                </a:cubicBezTo>
                <a:cubicBezTo>
                  <a:pt x="6604000" y="4607560"/>
                  <a:pt x="6611620" y="4630420"/>
                  <a:pt x="6604000" y="4645660"/>
                </a:cubicBezTo>
                <a:cubicBezTo>
                  <a:pt x="6596380" y="4660900"/>
                  <a:pt x="6581140" y="4668520"/>
                  <a:pt x="6565900" y="4668520"/>
                </a:cubicBezTo>
                <a:cubicBezTo>
                  <a:pt x="6565900" y="4668520"/>
                  <a:pt x="6558280" y="4668520"/>
                  <a:pt x="6550660" y="4668520"/>
                </a:cubicBezTo>
                <a:close/>
                <a:moveTo>
                  <a:pt x="221107" y="4630420"/>
                </a:moveTo>
                <a:cubicBezTo>
                  <a:pt x="213487" y="4607560"/>
                  <a:pt x="228727" y="4584700"/>
                  <a:pt x="243967" y="4576953"/>
                </a:cubicBezTo>
                <a:cubicBezTo>
                  <a:pt x="266827" y="4569333"/>
                  <a:pt x="289687" y="4584573"/>
                  <a:pt x="297307" y="4599813"/>
                </a:cubicBezTo>
                <a:cubicBezTo>
                  <a:pt x="304927" y="4622673"/>
                  <a:pt x="289687" y="4645533"/>
                  <a:pt x="274447" y="4653280"/>
                </a:cubicBezTo>
                <a:cubicBezTo>
                  <a:pt x="266827" y="4653280"/>
                  <a:pt x="266827" y="4653280"/>
                  <a:pt x="259207" y="4653280"/>
                </a:cubicBezTo>
                <a:cubicBezTo>
                  <a:pt x="243967" y="4653280"/>
                  <a:pt x="228727" y="4645660"/>
                  <a:pt x="221107" y="4630420"/>
                </a:cubicBezTo>
                <a:close/>
                <a:moveTo>
                  <a:pt x="6626860" y="4470146"/>
                </a:moveTo>
                <a:cubicBezTo>
                  <a:pt x="6604000" y="4462526"/>
                  <a:pt x="6596380" y="4439666"/>
                  <a:pt x="6604000" y="4416679"/>
                </a:cubicBezTo>
                <a:cubicBezTo>
                  <a:pt x="6604000" y="4401439"/>
                  <a:pt x="6626860" y="4386199"/>
                  <a:pt x="6649720" y="4393819"/>
                </a:cubicBezTo>
                <a:cubicBezTo>
                  <a:pt x="6672580" y="4401439"/>
                  <a:pt x="6680200" y="4424299"/>
                  <a:pt x="6672580" y="4439539"/>
                </a:cubicBezTo>
                <a:cubicBezTo>
                  <a:pt x="6672580" y="4454779"/>
                  <a:pt x="6657340" y="4470019"/>
                  <a:pt x="6634480" y="4470019"/>
                </a:cubicBezTo>
                <a:cubicBezTo>
                  <a:pt x="6634480" y="4470019"/>
                  <a:pt x="6626860" y="4470019"/>
                  <a:pt x="6626860" y="4470019"/>
                </a:cubicBezTo>
                <a:close/>
                <a:moveTo>
                  <a:pt x="152527" y="4424299"/>
                </a:moveTo>
                <a:cubicBezTo>
                  <a:pt x="144907" y="4401439"/>
                  <a:pt x="160147" y="4378579"/>
                  <a:pt x="175387" y="4378579"/>
                </a:cubicBezTo>
                <a:cubicBezTo>
                  <a:pt x="198247" y="4370959"/>
                  <a:pt x="221107" y="4378579"/>
                  <a:pt x="228727" y="4401439"/>
                </a:cubicBezTo>
                <a:cubicBezTo>
                  <a:pt x="228727" y="4424299"/>
                  <a:pt x="221107" y="4439539"/>
                  <a:pt x="198247" y="4447159"/>
                </a:cubicBezTo>
                <a:cubicBezTo>
                  <a:pt x="198247" y="4447159"/>
                  <a:pt x="190627" y="4447159"/>
                  <a:pt x="190627" y="4447159"/>
                </a:cubicBezTo>
                <a:cubicBezTo>
                  <a:pt x="175387" y="4447159"/>
                  <a:pt x="160147" y="4439539"/>
                  <a:pt x="152527" y="4424299"/>
                </a:cubicBezTo>
                <a:close/>
                <a:moveTo>
                  <a:pt x="6687947" y="4264025"/>
                </a:moveTo>
                <a:cubicBezTo>
                  <a:pt x="6665086" y="4256405"/>
                  <a:pt x="6649847" y="4233545"/>
                  <a:pt x="6657467" y="4218305"/>
                </a:cubicBezTo>
                <a:cubicBezTo>
                  <a:pt x="6665086" y="4195445"/>
                  <a:pt x="6680326" y="4180205"/>
                  <a:pt x="6703186" y="4187825"/>
                </a:cubicBezTo>
                <a:cubicBezTo>
                  <a:pt x="6726047" y="4195445"/>
                  <a:pt x="6733667" y="4210685"/>
                  <a:pt x="6733667" y="4233545"/>
                </a:cubicBezTo>
                <a:cubicBezTo>
                  <a:pt x="6726047" y="4248785"/>
                  <a:pt x="6710807" y="4264025"/>
                  <a:pt x="6695567" y="4264025"/>
                </a:cubicBezTo>
                <a:cubicBezTo>
                  <a:pt x="6695567" y="4264025"/>
                  <a:pt x="6687947" y="4264025"/>
                  <a:pt x="6687947" y="4264025"/>
                </a:cubicBezTo>
                <a:close/>
                <a:moveTo>
                  <a:pt x="99187" y="4210812"/>
                </a:moveTo>
                <a:cubicBezTo>
                  <a:pt x="91567" y="4195572"/>
                  <a:pt x="106807" y="4172712"/>
                  <a:pt x="122047" y="4165092"/>
                </a:cubicBezTo>
                <a:cubicBezTo>
                  <a:pt x="144907" y="4165092"/>
                  <a:pt x="167767" y="4172712"/>
                  <a:pt x="167767" y="4195572"/>
                </a:cubicBezTo>
                <a:cubicBezTo>
                  <a:pt x="175387" y="4218432"/>
                  <a:pt x="160147" y="4241292"/>
                  <a:pt x="144907" y="4241292"/>
                </a:cubicBezTo>
                <a:cubicBezTo>
                  <a:pt x="137287" y="4241292"/>
                  <a:pt x="137287" y="4241292"/>
                  <a:pt x="129667" y="4241292"/>
                </a:cubicBezTo>
                <a:cubicBezTo>
                  <a:pt x="114427" y="4241292"/>
                  <a:pt x="99187" y="4233672"/>
                  <a:pt x="99187" y="4210812"/>
                </a:cubicBezTo>
                <a:close/>
                <a:moveTo>
                  <a:pt x="6733667" y="4050538"/>
                </a:moveTo>
                <a:cubicBezTo>
                  <a:pt x="6710807" y="4050538"/>
                  <a:pt x="6695567" y="4027678"/>
                  <a:pt x="6703187" y="4004818"/>
                </a:cubicBezTo>
                <a:cubicBezTo>
                  <a:pt x="6703187" y="3989578"/>
                  <a:pt x="6726048" y="3974338"/>
                  <a:pt x="6748907" y="3974338"/>
                </a:cubicBezTo>
                <a:cubicBezTo>
                  <a:pt x="6764148" y="3981958"/>
                  <a:pt x="6779387" y="3997198"/>
                  <a:pt x="6779387" y="4020058"/>
                </a:cubicBezTo>
                <a:cubicBezTo>
                  <a:pt x="6771767" y="4042918"/>
                  <a:pt x="6756527" y="4050538"/>
                  <a:pt x="6741287" y="4050538"/>
                </a:cubicBezTo>
                <a:cubicBezTo>
                  <a:pt x="6741287" y="4050538"/>
                  <a:pt x="6733667" y="4050538"/>
                  <a:pt x="6733667" y="4050538"/>
                </a:cubicBezTo>
                <a:close/>
                <a:moveTo>
                  <a:pt x="53340" y="4004818"/>
                </a:moveTo>
                <a:cubicBezTo>
                  <a:pt x="45720" y="3981958"/>
                  <a:pt x="60960" y="3959098"/>
                  <a:pt x="83820" y="3959098"/>
                </a:cubicBezTo>
                <a:cubicBezTo>
                  <a:pt x="106680" y="3951478"/>
                  <a:pt x="121920" y="3966718"/>
                  <a:pt x="129540" y="3989578"/>
                </a:cubicBezTo>
                <a:cubicBezTo>
                  <a:pt x="129540" y="4012438"/>
                  <a:pt x="114300" y="4027678"/>
                  <a:pt x="99060" y="4035298"/>
                </a:cubicBezTo>
                <a:cubicBezTo>
                  <a:pt x="91440" y="4035298"/>
                  <a:pt x="91440" y="4035298"/>
                  <a:pt x="91440" y="4035298"/>
                </a:cubicBezTo>
                <a:cubicBezTo>
                  <a:pt x="68580" y="4035298"/>
                  <a:pt x="53340" y="4020058"/>
                  <a:pt x="53340" y="4004818"/>
                </a:cubicBezTo>
                <a:close/>
                <a:moveTo>
                  <a:pt x="6764147" y="3836924"/>
                </a:moveTo>
                <a:cubicBezTo>
                  <a:pt x="6748907" y="3836924"/>
                  <a:pt x="6733667" y="3821684"/>
                  <a:pt x="6733667" y="3798824"/>
                </a:cubicBezTo>
                <a:cubicBezTo>
                  <a:pt x="6733667" y="3775964"/>
                  <a:pt x="6756526" y="3760724"/>
                  <a:pt x="6771767" y="3768344"/>
                </a:cubicBezTo>
                <a:cubicBezTo>
                  <a:pt x="6794626" y="3768344"/>
                  <a:pt x="6809867" y="3783584"/>
                  <a:pt x="6809867" y="3806444"/>
                </a:cubicBezTo>
                <a:cubicBezTo>
                  <a:pt x="6809867" y="3829304"/>
                  <a:pt x="6787007" y="3844544"/>
                  <a:pt x="6771767" y="3844544"/>
                </a:cubicBezTo>
                <a:cubicBezTo>
                  <a:pt x="6771767" y="3844544"/>
                  <a:pt x="6764147" y="3836924"/>
                  <a:pt x="6764147" y="3836924"/>
                </a:cubicBezTo>
                <a:close/>
                <a:moveTo>
                  <a:pt x="22860" y="3791204"/>
                </a:moveTo>
                <a:cubicBezTo>
                  <a:pt x="22860" y="3768344"/>
                  <a:pt x="38100" y="3745484"/>
                  <a:pt x="53340" y="3745484"/>
                </a:cubicBezTo>
                <a:cubicBezTo>
                  <a:pt x="76200" y="3745484"/>
                  <a:pt x="99060" y="3760724"/>
                  <a:pt x="99060" y="3775964"/>
                </a:cubicBezTo>
                <a:cubicBezTo>
                  <a:pt x="99060" y="3798824"/>
                  <a:pt x="83820" y="3821684"/>
                  <a:pt x="60960" y="3821684"/>
                </a:cubicBezTo>
                <a:cubicBezTo>
                  <a:pt x="38100" y="3821684"/>
                  <a:pt x="22860" y="3806444"/>
                  <a:pt x="22860" y="3791204"/>
                </a:cubicBezTo>
                <a:close/>
                <a:moveTo>
                  <a:pt x="6787007" y="3623310"/>
                </a:moveTo>
                <a:cubicBezTo>
                  <a:pt x="6764147" y="3623310"/>
                  <a:pt x="6748907" y="3608070"/>
                  <a:pt x="6748907" y="3585210"/>
                </a:cubicBezTo>
                <a:cubicBezTo>
                  <a:pt x="6748907" y="3562350"/>
                  <a:pt x="6771767" y="3547110"/>
                  <a:pt x="6787007" y="3554730"/>
                </a:cubicBezTo>
                <a:cubicBezTo>
                  <a:pt x="6809867" y="3554730"/>
                  <a:pt x="6825107" y="3569970"/>
                  <a:pt x="6825107" y="3592830"/>
                </a:cubicBezTo>
                <a:cubicBezTo>
                  <a:pt x="6825107" y="3608070"/>
                  <a:pt x="6809867" y="3630930"/>
                  <a:pt x="6787007" y="3630930"/>
                </a:cubicBezTo>
                <a:cubicBezTo>
                  <a:pt x="6787007" y="3630930"/>
                  <a:pt x="6787007" y="3630930"/>
                  <a:pt x="6787007" y="3623310"/>
                </a:cubicBezTo>
                <a:close/>
                <a:moveTo>
                  <a:pt x="7620" y="3569970"/>
                </a:moveTo>
                <a:cubicBezTo>
                  <a:pt x="7620" y="3547110"/>
                  <a:pt x="22860" y="3531870"/>
                  <a:pt x="45720" y="3531870"/>
                </a:cubicBezTo>
                <a:cubicBezTo>
                  <a:pt x="60960" y="3531870"/>
                  <a:pt x="83820" y="3547110"/>
                  <a:pt x="83820" y="3569970"/>
                </a:cubicBezTo>
                <a:cubicBezTo>
                  <a:pt x="83820" y="3592830"/>
                  <a:pt x="68580" y="3608070"/>
                  <a:pt x="45720" y="3608070"/>
                </a:cubicBezTo>
                <a:cubicBezTo>
                  <a:pt x="22860" y="3608070"/>
                  <a:pt x="7620" y="3592830"/>
                  <a:pt x="7620" y="3569970"/>
                </a:cubicBezTo>
                <a:close/>
                <a:moveTo>
                  <a:pt x="6756526" y="3371596"/>
                </a:moveTo>
                <a:cubicBezTo>
                  <a:pt x="6756526" y="3356356"/>
                  <a:pt x="6771767" y="3333496"/>
                  <a:pt x="6794626" y="3333496"/>
                </a:cubicBezTo>
                <a:cubicBezTo>
                  <a:pt x="6809867" y="3333496"/>
                  <a:pt x="6832726" y="3356356"/>
                  <a:pt x="6832726" y="3371596"/>
                </a:cubicBezTo>
                <a:cubicBezTo>
                  <a:pt x="6832726" y="3394456"/>
                  <a:pt x="6809867" y="3409696"/>
                  <a:pt x="6794626" y="3409696"/>
                </a:cubicBezTo>
                <a:cubicBezTo>
                  <a:pt x="6771767" y="3409696"/>
                  <a:pt x="6756526" y="3394456"/>
                  <a:pt x="6756526" y="3371596"/>
                </a:cubicBezTo>
                <a:close/>
                <a:moveTo>
                  <a:pt x="38100" y="3394456"/>
                </a:moveTo>
                <a:cubicBezTo>
                  <a:pt x="22860" y="3394456"/>
                  <a:pt x="0" y="3379216"/>
                  <a:pt x="0" y="3356356"/>
                </a:cubicBezTo>
                <a:cubicBezTo>
                  <a:pt x="0" y="3333496"/>
                  <a:pt x="22860" y="3318256"/>
                  <a:pt x="38100" y="3318256"/>
                </a:cubicBezTo>
                <a:cubicBezTo>
                  <a:pt x="60960" y="3318256"/>
                  <a:pt x="76200" y="3333496"/>
                  <a:pt x="76200" y="3356356"/>
                </a:cubicBezTo>
                <a:cubicBezTo>
                  <a:pt x="76200" y="3379216"/>
                  <a:pt x="60960" y="3394456"/>
                  <a:pt x="38100" y="3394456"/>
                </a:cubicBezTo>
                <a:close/>
                <a:moveTo>
                  <a:pt x="6741287" y="3165602"/>
                </a:moveTo>
                <a:cubicBezTo>
                  <a:pt x="6741287" y="3142742"/>
                  <a:pt x="6756527" y="3127502"/>
                  <a:pt x="6779387" y="3119882"/>
                </a:cubicBezTo>
                <a:cubicBezTo>
                  <a:pt x="6802247" y="3119882"/>
                  <a:pt x="6817487" y="3135122"/>
                  <a:pt x="6817487" y="3157982"/>
                </a:cubicBezTo>
                <a:cubicBezTo>
                  <a:pt x="6825107" y="3180842"/>
                  <a:pt x="6809867" y="3196082"/>
                  <a:pt x="6787007" y="3196082"/>
                </a:cubicBezTo>
                <a:cubicBezTo>
                  <a:pt x="6787007" y="3196082"/>
                  <a:pt x="6787007" y="3196082"/>
                  <a:pt x="6779387" y="3196082"/>
                </a:cubicBezTo>
                <a:cubicBezTo>
                  <a:pt x="6764147" y="3196082"/>
                  <a:pt x="6748907" y="3180842"/>
                  <a:pt x="6741287" y="3165602"/>
                </a:cubicBezTo>
                <a:close/>
                <a:moveTo>
                  <a:pt x="45720" y="3180842"/>
                </a:moveTo>
                <a:cubicBezTo>
                  <a:pt x="30480" y="3180842"/>
                  <a:pt x="15240" y="3157982"/>
                  <a:pt x="15240" y="3135122"/>
                </a:cubicBezTo>
                <a:cubicBezTo>
                  <a:pt x="15240" y="3119882"/>
                  <a:pt x="30480" y="3104642"/>
                  <a:pt x="53340" y="3104642"/>
                </a:cubicBezTo>
                <a:cubicBezTo>
                  <a:pt x="76200" y="3104642"/>
                  <a:pt x="91440" y="3119882"/>
                  <a:pt x="91440" y="3142742"/>
                </a:cubicBezTo>
                <a:cubicBezTo>
                  <a:pt x="91440" y="3165602"/>
                  <a:pt x="68580" y="3180842"/>
                  <a:pt x="53340" y="3180842"/>
                </a:cubicBezTo>
                <a:cubicBezTo>
                  <a:pt x="53340" y="3180842"/>
                  <a:pt x="45720" y="3180842"/>
                  <a:pt x="45720" y="3180842"/>
                </a:cubicBezTo>
                <a:close/>
                <a:moveTo>
                  <a:pt x="6718426" y="2951988"/>
                </a:moveTo>
                <a:cubicBezTo>
                  <a:pt x="6718426" y="2929128"/>
                  <a:pt x="6733667" y="2913888"/>
                  <a:pt x="6756526" y="2906268"/>
                </a:cubicBezTo>
                <a:cubicBezTo>
                  <a:pt x="6771767" y="2906268"/>
                  <a:pt x="6794626" y="2921508"/>
                  <a:pt x="6794626" y="2944368"/>
                </a:cubicBezTo>
                <a:cubicBezTo>
                  <a:pt x="6802247" y="2959608"/>
                  <a:pt x="6787007" y="2982468"/>
                  <a:pt x="6764147" y="2982468"/>
                </a:cubicBezTo>
                <a:cubicBezTo>
                  <a:pt x="6764147" y="2982468"/>
                  <a:pt x="6764147" y="2982468"/>
                  <a:pt x="6756526" y="2982468"/>
                </a:cubicBezTo>
                <a:cubicBezTo>
                  <a:pt x="6741287" y="2982468"/>
                  <a:pt x="6726047" y="2974848"/>
                  <a:pt x="6718426" y="2951988"/>
                </a:cubicBezTo>
                <a:close/>
                <a:moveTo>
                  <a:pt x="68580" y="2967228"/>
                </a:moveTo>
                <a:cubicBezTo>
                  <a:pt x="45720" y="2959608"/>
                  <a:pt x="38100" y="2944368"/>
                  <a:pt x="38100" y="2921508"/>
                </a:cubicBezTo>
                <a:cubicBezTo>
                  <a:pt x="38100" y="2898648"/>
                  <a:pt x="60960" y="2891028"/>
                  <a:pt x="83820" y="2891028"/>
                </a:cubicBezTo>
                <a:cubicBezTo>
                  <a:pt x="99060" y="2891028"/>
                  <a:pt x="114300" y="2913888"/>
                  <a:pt x="114300" y="2936748"/>
                </a:cubicBezTo>
                <a:cubicBezTo>
                  <a:pt x="106680" y="2951988"/>
                  <a:pt x="91440" y="2967228"/>
                  <a:pt x="76200" y="2967228"/>
                </a:cubicBezTo>
                <a:cubicBezTo>
                  <a:pt x="76200" y="2967228"/>
                  <a:pt x="68580" y="2967228"/>
                  <a:pt x="68580" y="2967228"/>
                </a:cubicBezTo>
                <a:close/>
                <a:moveTo>
                  <a:pt x="6687820" y="2745994"/>
                </a:moveTo>
                <a:cubicBezTo>
                  <a:pt x="6680200" y="2723134"/>
                  <a:pt x="6695440" y="2700274"/>
                  <a:pt x="6718300" y="2700274"/>
                </a:cubicBezTo>
                <a:cubicBezTo>
                  <a:pt x="6733540" y="2692654"/>
                  <a:pt x="6756400" y="2707894"/>
                  <a:pt x="6764020" y="2730754"/>
                </a:cubicBezTo>
                <a:cubicBezTo>
                  <a:pt x="6764020" y="2745994"/>
                  <a:pt x="6748780" y="2768854"/>
                  <a:pt x="6733540" y="2776474"/>
                </a:cubicBezTo>
                <a:cubicBezTo>
                  <a:pt x="6725920" y="2776474"/>
                  <a:pt x="6725920" y="2776474"/>
                  <a:pt x="6725920" y="2776474"/>
                </a:cubicBezTo>
                <a:cubicBezTo>
                  <a:pt x="6703060" y="2776474"/>
                  <a:pt x="6687820" y="2761234"/>
                  <a:pt x="6687820" y="2745994"/>
                </a:cubicBezTo>
                <a:close/>
                <a:moveTo>
                  <a:pt x="106680" y="2753614"/>
                </a:moveTo>
                <a:cubicBezTo>
                  <a:pt x="83820" y="2753614"/>
                  <a:pt x="68580" y="2730754"/>
                  <a:pt x="76200" y="2707894"/>
                </a:cubicBezTo>
                <a:cubicBezTo>
                  <a:pt x="76200" y="2685034"/>
                  <a:pt x="99060" y="2677414"/>
                  <a:pt x="121920" y="2677414"/>
                </a:cubicBezTo>
                <a:cubicBezTo>
                  <a:pt x="144780" y="2685034"/>
                  <a:pt x="152400" y="2707894"/>
                  <a:pt x="152400" y="2723134"/>
                </a:cubicBezTo>
                <a:cubicBezTo>
                  <a:pt x="144780" y="2745994"/>
                  <a:pt x="129540" y="2753614"/>
                  <a:pt x="114300" y="2753614"/>
                </a:cubicBezTo>
                <a:cubicBezTo>
                  <a:pt x="106680" y="2753614"/>
                  <a:pt x="106680" y="2753614"/>
                  <a:pt x="106680" y="2753614"/>
                </a:cubicBezTo>
                <a:close/>
                <a:moveTo>
                  <a:pt x="6634480" y="2540000"/>
                </a:moveTo>
                <a:cubicBezTo>
                  <a:pt x="6634480" y="2517140"/>
                  <a:pt x="6642100" y="2494280"/>
                  <a:pt x="6664960" y="2494280"/>
                </a:cubicBezTo>
                <a:cubicBezTo>
                  <a:pt x="6687820" y="2486660"/>
                  <a:pt x="6703060" y="2494280"/>
                  <a:pt x="6710680" y="2517140"/>
                </a:cubicBezTo>
                <a:cubicBezTo>
                  <a:pt x="6718300" y="2540000"/>
                  <a:pt x="6703060" y="2562860"/>
                  <a:pt x="6687820" y="2562860"/>
                </a:cubicBezTo>
                <a:cubicBezTo>
                  <a:pt x="6680200" y="2562860"/>
                  <a:pt x="6680200" y="2562860"/>
                  <a:pt x="6672580" y="2562860"/>
                </a:cubicBezTo>
                <a:cubicBezTo>
                  <a:pt x="6657340" y="2562860"/>
                  <a:pt x="6642100" y="2555240"/>
                  <a:pt x="6634480" y="2540000"/>
                </a:cubicBezTo>
                <a:close/>
                <a:moveTo>
                  <a:pt x="152527" y="2547620"/>
                </a:moveTo>
                <a:cubicBezTo>
                  <a:pt x="129667" y="2540000"/>
                  <a:pt x="122047" y="2517140"/>
                  <a:pt x="129667" y="2501900"/>
                </a:cubicBezTo>
                <a:cubicBezTo>
                  <a:pt x="129667" y="2479040"/>
                  <a:pt x="152527" y="2463800"/>
                  <a:pt x="175387" y="2471420"/>
                </a:cubicBezTo>
                <a:cubicBezTo>
                  <a:pt x="190627" y="2479040"/>
                  <a:pt x="205867" y="2501900"/>
                  <a:pt x="198247" y="2517140"/>
                </a:cubicBezTo>
                <a:cubicBezTo>
                  <a:pt x="198247" y="2532380"/>
                  <a:pt x="183007" y="2547620"/>
                  <a:pt x="167767" y="2547620"/>
                </a:cubicBezTo>
                <a:cubicBezTo>
                  <a:pt x="160147" y="2547620"/>
                  <a:pt x="160147" y="2547620"/>
                  <a:pt x="152527" y="2547620"/>
                </a:cubicBezTo>
                <a:close/>
                <a:moveTo>
                  <a:pt x="6573520" y="2334006"/>
                </a:moveTo>
                <a:cubicBezTo>
                  <a:pt x="6565900" y="2318766"/>
                  <a:pt x="6581139" y="2295906"/>
                  <a:pt x="6596380" y="2288286"/>
                </a:cubicBezTo>
                <a:cubicBezTo>
                  <a:pt x="6619239" y="2280666"/>
                  <a:pt x="6642100" y="2288286"/>
                  <a:pt x="6649720" y="2311146"/>
                </a:cubicBezTo>
                <a:cubicBezTo>
                  <a:pt x="6657339" y="2334006"/>
                  <a:pt x="6642100" y="2349246"/>
                  <a:pt x="6626860" y="2356866"/>
                </a:cubicBezTo>
                <a:cubicBezTo>
                  <a:pt x="6619239" y="2364486"/>
                  <a:pt x="6611620" y="2364486"/>
                  <a:pt x="6611620" y="2364486"/>
                </a:cubicBezTo>
                <a:cubicBezTo>
                  <a:pt x="6596380" y="2364486"/>
                  <a:pt x="6581139" y="2349246"/>
                  <a:pt x="6573520" y="2334006"/>
                </a:cubicBezTo>
                <a:close/>
                <a:moveTo>
                  <a:pt x="213487" y="2341626"/>
                </a:moveTo>
                <a:cubicBezTo>
                  <a:pt x="198247" y="2334006"/>
                  <a:pt x="183007" y="2311146"/>
                  <a:pt x="190627" y="2288159"/>
                </a:cubicBezTo>
                <a:cubicBezTo>
                  <a:pt x="198247" y="2272919"/>
                  <a:pt x="221107" y="2257679"/>
                  <a:pt x="243967" y="2265299"/>
                </a:cubicBezTo>
                <a:cubicBezTo>
                  <a:pt x="259207" y="2272919"/>
                  <a:pt x="274447" y="2295779"/>
                  <a:pt x="266827" y="2318766"/>
                </a:cubicBezTo>
                <a:cubicBezTo>
                  <a:pt x="259207" y="2334006"/>
                  <a:pt x="243967" y="2341626"/>
                  <a:pt x="228727" y="2341626"/>
                </a:cubicBezTo>
                <a:cubicBezTo>
                  <a:pt x="221107" y="2341626"/>
                  <a:pt x="221107" y="2341626"/>
                  <a:pt x="213487" y="2341626"/>
                </a:cubicBezTo>
                <a:close/>
                <a:moveTo>
                  <a:pt x="6497320" y="2135632"/>
                </a:moveTo>
                <a:cubicBezTo>
                  <a:pt x="6489700" y="2120392"/>
                  <a:pt x="6504940" y="2097532"/>
                  <a:pt x="6520180" y="2089912"/>
                </a:cubicBezTo>
                <a:cubicBezTo>
                  <a:pt x="6543040" y="2082292"/>
                  <a:pt x="6565900" y="2089912"/>
                  <a:pt x="6573520" y="2105152"/>
                </a:cubicBezTo>
                <a:cubicBezTo>
                  <a:pt x="6581140" y="2128012"/>
                  <a:pt x="6565900" y="2150872"/>
                  <a:pt x="6550660" y="2158619"/>
                </a:cubicBezTo>
                <a:cubicBezTo>
                  <a:pt x="6543040" y="2158619"/>
                  <a:pt x="6543040" y="2158619"/>
                  <a:pt x="6535420" y="2158619"/>
                </a:cubicBezTo>
                <a:cubicBezTo>
                  <a:pt x="6520180" y="2158619"/>
                  <a:pt x="6504940" y="2150999"/>
                  <a:pt x="6497320" y="2135759"/>
                </a:cubicBezTo>
                <a:close/>
                <a:moveTo>
                  <a:pt x="289814" y="2143379"/>
                </a:moveTo>
                <a:cubicBezTo>
                  <a:pt x="274574" y="2128139"/>
                  <a:pt x="259334" y="2112899"/>
                  <a:pt x="266954" y="2089912"/>
                </a:cubicBezTo>
                <a:cubicBezTo>
                  <a:pt x="274574" y="2067052"/>
                  <a:pt x="297434" y="2059432"/>
                  <a:pt x="320294" y="2067052"/>
                </a:cubicBezTo>
                <a:cubicBezTo>
                  <a:pt x="335534" y="2074672"/>
                  <a:pt x="350774" y="2097532"/>
                  <a:pt x="343154" y="2120519"/>
                </a:cubicBezTo>
                <a:cubicBezTo>
                  <a:pt x="335534" y="2135759"/>
                  <a:pt x="320294" y="2143379"/>
                  <a:pt x="305054" y="2143379"/>
                </a:cubicBezTo>
                <a:cubicBezTo>
                  <a:pt x="297434" y="2143379"/>
                  <a:pt x="297434" y="2143379"/>
                  <a:pt x="289814" y="2143379"/>
                </a:cubicBezTo>
                <a:close/>
                <a:moveTo>
                  <a:pt x="6413373" y="1945005"/>
                </a:moveTo>
                <a:cubicBezTo>
                  <a:pt x="6405753" y="1922145"/>
                  <a:pt x="6413373" y="1899285"/>
                  <a:pt x="6428613" y="1891538"/>
                </a:cubicBezTo>
                <a:cubicBezTo>
                  <a:pt x="6451473" y="1883918"/>
                  <a:pt x="6474333" y="1891538"/>
                  <a:pt x="6481953" y="1914398"/>
                </a:cubicBezTo>
                <a:cubicBezTo>
                  <a:pt x="6489573" y="1929638"/>
                  <a:pt x="6481953" y="1952498"/>
                  <a:pt x="6466713" y="1960118"/>
                </a:cubicBezTo>
                <a:cubicBezTo>
                  <a:pt x="6459093" y="1967738"/>
                  <a:pt x="6451473" y="1967738"/>
                  <a:pt x="6443853" y="1967738"/>
                </a:cubicBezTo>
                <a:cubicBezTo>
                  <a:pt x="6436233" y="1967738"/>
                  <a:pt x="6420993" y="1960118"/>
                  <a:pt x="6413373" y="1944878"/>
                </a:cubicBezTo>
                <a:close/>
                <a:moveTo>
                  <a:pt x="381254" y="1944878"/>
                </a:moveTo>
                <a:cubicBezTo>
                  <a:pt x="358394" y="1937258"/>
                  <a:pt x="350774" y="1914398"/>
                  <a:pt x="358394" y="1891411"/>
                </a:cubicBezTo>
                <a:cubicBezTo>
                  <a:pt x="373634" y="1876171"/>
                  <a:pt x="396494" y="1868551"/>
                  <a:pt x="411734" y="1876171"/>
                </a:cubicBezTo>
                <a:cubicBezTo>
                  <a:pt x="426974" y="1883791"/>
                  <a:pt x="434594" y="1906651"/>
                  <a:pt x="426974" y="1929638"/>
                </a:cubicBezTo>
                <a:cubicBezTo>
                  <a:pt x="419354" y="1937258"/>
                  <a:pt x="411734" y="1944878"/>
                  <a:pt x="396494" y="1944878"/>
                </a:cubicBezTo>
                <a:cubicBezTo>
                  <a:pt x="388874" y="1944878"/>
                  <a:pt x="381254" y="1944878"/>
                  <a:pt x="381254" y="1944878"/>
                </a:cubicBezTo>
                <a:close/>
                <a:moveTo>
                  <a:pt x="6314186" y="1754124"/>
                </a:moveTo>
                <a:cubicBezTo>
                  <a:pt x="6306566" y="1738884"/>
                  <a:pt x="6306566" y="1716024"/>
                  <a:pt x="6329426" y="1708404"/>
                </a:cubicBezTo>
                <a:cubicBezTo>
                  <a:pt x="6344666" y="1693164"/>
                  <a:pt x="6367526" y="1700784"/>
                  <a:pt x="6382766" y="1716024"/>
                </a:cubicBezTo>
                <a:cubicBezTo>
                  <a:pt x="6390386" y="1738884"/>
                  <a:pt x="6382766" y="1761744"/>
                  <a:pt x="6367526" y="1769491"/>
                </a:cubicBezTo>
                <a:cubicBezTo>
                  <a:pt x="6359906" y="1777111"/>
                  <a:pt x="6352286" y="1777111"/>
                  <a:pt x="6344666" y="1777111"/>
                </a:cubicBezTo>
                <a:cubicBezTo>
                  <a:pt x="6329426" y="1777111"/>
                  <a:pt x="6321806" y="1769491"/>
                  <a:pt x="6314186" y="1754251"/>
                </a:cubicBezTo>
                <a:close/>
                <a:moveTo>
                  <a:pt x="480441" y="1754251"/>
                </a:moveTo>
                <a:cubicBezTo>
                  <a:pt x="457581" y="1746631"/>
                  <a:pt x="449961" y="1723771"/>
                  <a:pt x="465201" y="1700784"/>
                </a:cubicBezTo>
                <a:cubicBezTo>
                  <a:pt x="472821" y="1685544"/>
                  <a:pt x="495681" y="1677924"/>
                  <a:pt x="518541" y="1685544"/>
                </a:cubicBezTo>
                <a:cubicBezTo>
                  <a:pt x="533781" y="1700784"/>
                  <a:pt x="541401" y="1723644"/>
                  <a:pt x="526161" y="1739011"/>
                </a:cubicBezTo>
                <a:cubicBezTo>
                  <a:pt x="518541" y="1754251"/>
                  <a:pt x="510921" y="1761871"/>
                  <a:pt x="495681" y="1761871"/>
                </a:cubicBezTo>
                <a:cubicBezTo>
                  <a:pt x="488061" y="1761871"/>
                  <a:pt x="480441" y="1754251"/>
                  <a:pt x="480441" y="1754251"/>
                </a:cubicBezTo>
                <a:close/>
                <a:moveTo>
                  <a:pt x="6199886" y="1578737"/>
                </a:moveTo>
                <a:cubicBezTo>
                  <a:pt x="6199886" y="1571117"/>
                  <a:pt x="6199886" y="1571117"/>
                  <a:pt x="6199886" y="1571117"/>
                </a:cubicBezTo>
                <a:cubicBezTo>
                  <a:pt x="6184646" y="1555877"/>
                  <a:pt x="6192266" y="1533017"/>
                  <a:pt x="6207506" y="1517650"/>
                </a:cubicBezTo>
                <a:cubicBezTo>
                  <a:pt x="6230366" y="1510030"/>
                  <a:pt x="6253226" y="1510030"/>
                  <a:pt x="6260846" y="1532890"/>
                </a:cubicBezTo>
                <a:cubicBezTo>
                  <a:pt x="6268466" y="1532890"/>
                  <a:pt x="6268466" y="1532890"/>
                  <a:pt x="6268466" y="1532890"/>
                </a:cubicBezTo>
                <a:cubicBezTo>
                  <a:pt x="6276086" y="1555750"/>
                  <a:pt x="6276086" y="1578610"/>
                  <a:pt x="6253226" y="1586357"/>
                </a:cubicBezTo>
                <a:cubicBezTo>
                  <a:pt x="6245606" y="1593977"/>
                  <a:pt x="6237986" y="1593977"/>
                  <a:pt x="6230366" y="1593977"/>
                </a:cubicBezTo>
                <a:cubicBezTo>
                  <a:pt x="6222746" y="1593977"/>
                  <a:pt x="6207506" y="1586357"/>
                  <a:pt x="6199886" y="1578737"/>
                </a:cubicBezTo>
                <a:close/>
                <a:moveTo>
                  <a:pt x="587248" y="1571117"/>
                </a:moveTo>
                <a:cubicBezTo>
                  <a:pt x="572008" y="1555877"/>
                  <a:pt x="564388" y="1533017"/>
                  <a:pt x="579628" y="1517650"/>
                </a:cubicBezTo>
                <a:cubicBezTo>
                  <a:pt x="587248" y="1502410"/>
                  <a:pt x="610108" y="1494790"/>
                  <a:pt x="632968" y="1510030"/>
                </a:cubicBezTo>
                <a:cubicBezTo>
                  <a:pt x="648208" y="1517650"/>
                  <a:pt x="655828" y="1540510"/>
                  <a:pt x="640588" y="1563497"/>
                </a:cubicBezTo>
                <a:cubicBezTo>
                  <a:pt x="632968" y="1571117"/>
                  <a:pt x="625348" y="1578737"/>
                  <a:pt x="610108" y="1578737"/>
                </a:cubicBezTo>
                <a:cubicBezTo>
                  <a:pt x="602488" y="1578737"/>
                  <a:pt x="594868" y="1578737"/>
                  <a:pt x="587248" y="1571117"/>
                </a:cubicBezTo>
                <a:close/>
                <a:moveTo>
                  <a:pt x="6077839" y="1403223"/>
                </a:moveTo>
                <a:cubicBezTo>
                  <a:pt x="6062599" y="1380363"/>
                  <a:pt x="6070219" y="1357503"/>
                  <a:pt x="6085459" y="1349756"/>
                </a:cubicBezTo>
                <a:cubicBezTo>
                  <a:pt x="6100699" y="1334516"/>
                  <a:pt x="6123559" y="1334516"/>
                  <a:pt x="6138799" y="1357376"/>
                </a:cubicBezTo>
                <a:cubicBezTo>
                  <a:pt x="6146419" y="1372616"/>
                  <a:pt x="6146419" y="1395476"/>
                  <a:pt x="6131179" y="1410843"/>
                </a:cubicBezTo>
                <a:cubicBezTo>
                  <a:pt x="6123559" y="1410843"/>
                  <a:pt x="6115939" y="1418463"/>
                  <a:pt x="6108319" y="1418463"/>
                </a:cubicBezTo>
                <a:cubicBezTo>
                  <a:pt x="6093079" y="1418463"/>
                  <a:pt x="6085459" y="1410843"/>
                  <a:pt x="6077839" y="1403223"/>
                </a:cubicBezTo>
                <a:close/>
                <a:moveTo>
                  <a:pt x="709168" y="1395603"/>
                </a:moveTo>
                <a:cubicBezTo>
                  <a:pt x="693928" y="1380363"/>
                  <a:pt x="693928" y="1357503"/>
                  <a:pt x="701548" y="1342136"/>
                </a:cubicBezTo>
                <a:cubicBezTo>
                  <a:pt x="716788" y="1326896"/>
                  <a:pt x="739648" y="1319276"/>
                  <a:pt x="754888" y="1334516"/>
                </a:cubicBezTo>
                <a:cubicBezTo>
                  <a:pt x="777748" y="1349756"/>
                  <a:pt x="777748" y="1372616"/>
                  <a:pt x="762508" y="1387983"/>
                </a:cubicBezTo>
                <a:cubicBezTo>
                  <a:pt x="754888" y="1395603"/>
                  <a:pt x="747268" y="1403223"/>
                  <a:pt x="732028" y="1403223"/>
                </a:cubicBezTo>
                <a:cubicBezTo>
                  <a:pt x="724408" y="1403223"/>
                  <a:pt x="716788" y="1403223"/>
                  <a:pt x="709168" y="1395603"/>
                </a:cubicBezTo>
                <a:close/>
                <a:moveTo>
                  <a:pt x="5940552" y="1235456"/>
                </a:moveTo>
                <a:cubicBezTo>
                  <a:pt x="5932932" y="1220216"/>
                  <a:pt x="5932932" y="1197356"/>
                  <a:pt x="5948172" y="1181989"/>
                </a:cubicBezTo>
                <a:cubicBezTo>
                  <a:pt x="5963412" y="1166749"/>
                  <a:pt x="5986272" y="1166749"/>
                  <a:pt x="6001512" y="1181989"/>
                </a:cubicBezTo>
                <a:cubicBezTo>
                  <a:pt x="6016752" y="1204849"/>
                  <a:pt x="6009132" y="1227709"/>
                  <a:pt x="5993892" y="1243076"/>
                </a:cubicBezTo>
                <a:cubicBezTo>
                  <a:pt x="5986272" y="1243076"/>
                  <a:pt x="5978652" y="1250696"/>
                  <a:pt x="5971032" y="1250696"/>
                </a:cubicBezTo>
                <a:cubicBezTo>
                  <a:pt x="5963412" y="1250696"/>
                  <a:pt x="5948172" y="1243076"/>
                  <a:pt x="5940552" y="1235456"/>
                </a:cubicBezTo>
                <a:close/>
                <a:moveTo>
                  <a:pt x="846455" y="1227836"/>
                </a:moveTo>
                <a:cubicBezTo>
                  <a:pt x="831215" y="1212596"/>
                  <a:pt x="831215" y="1189736"/>
                  <a:pt x="838835" y="1174369"/>
                </a:cubicBezTo>
                <a:cubicBezTo>
                  <a:pt x="854075" y="1159129"/>
                  <a:pt x="876935" y="1159129"/>
                  <a:pt x="892175" y="1174369"/>
                </a:cubicBezTo>
                <a:cubicBezTo>
                  <a:pt x="907415" y="1181989"/>
                  <a:pt x="915035" y="1204849"/>
                  <a:pt x="899795" y="1227836"/>
                </a:cubicBezTo>
                <a:cubicBezTo>
                  <a:pt x="892175" y="1235456"/>
                  <a:pt x="884555" y="1235456"/>
                  <a:pt x="869315" y="1235456"/>
                </a:cubicBezTo>
                <a:cubicBezTo>
                  <a:pt x="861695" y="1235456"/>
                  <a:pt x="854075" y="1235456"/>
                  <a:pt x="846455" y="1227836"/>
                </a:cubicBezTo>
                <a:close/>
                <a:moveTo>
                  <a:pt x="5803265" y="1082802"/>
                </a:moveTo>
                <a:cubicBezTo>
                  <a:pt x="5788025" y="1067562"/>
                  <a:pt x="5788025" y="1037082"/>
                  <a:pt x="5803265" y="1029335"/>
                </a:cubicBezTo>
                <a:cubicBezTo>
                  <a:pt x="5818505" y="1014095"/>
                  <a:pt x="5841365" y="1014095"/>
                  <a:pt x="5856605" y="1029335"/>
                </a:cubicBezTo>
                <a:cubicBezTo>
                  <a:pt x="5871845" y="1044575"/>
                  <a:pt x="5871845" y="1067435"/>
                  <a:pt x="5856605" y="1082802"/>
                </a:cubicBezTo>
                <a:cubicBezTo>
                  <a:pt x="5848985" y="1090422"/>
                  <a:pt x="5833745" y="1090422"/>
                  <a:pt x="5826125" y="1090422"/>
                </a:cubicBezTo>
                <a:cubicBezTo>
                  <a:pt x="5818505" y="1090422"/>
                  <a:pt x="5810885" y="1090422"/>
                  <a:pt x="5803265" y="1082802"/>
                </a:cubicBezTo>
                <a:close/>
                <a:moveTo>
                  <a:pt x="991362" y="1067562"/>
                </a:moveTo>
                <a:cubicBezTo>
                  <a:pt x="976122" y="1052322"/>
                  <a:pt x="976122" y="1029462"/>
                  <a:pt x="991362" y="1014095"/>
                </a:cubicBezTo>
                <a:cubicBezTo>
                  <a:pt x="1006602" y="998855"/>
                  <a:pt x="1029462" y="998855"/>
                  <a:pt x="1044702" y="1014095"/>
                </a:cubicBezTo>
                <a:cubicBezTo>
                  <a:pt x="1059942" y="1029335"/>
                  <a:pt x="1059942" y="1052195"/>
                  <a:pt x="1044702" y="1067562"/>
                </a:cubicBezTo>
                <a:cubicBezTo>
                  <a:pt x="1037082" y="1075182"/>
                  <a:pt x="1029462" y="1082802"/>
                  <a:pt x="1014222" y="1082802"/>
                </a:cubicBezTo>
                <a:cubicBezTo>
                  <a:pt x="1006602" y="1082802"/>
                  <a:pt x="998982" y="1075182"/>
                  <a:pt x="991362" y="1067562"/>
                </a:cubicBezTo>
                <a:close/>
                <a:moveTo>
                  <a:pt x="5643118" y="930275"/>
                </a:moveTo>
                <a:cubicBezTo>
                  <a:pt x="5627878" y="922655"/>
                  <a:pt x="5627878" y="892175"/>
                  <a:pt x="5643118" y="876808"/>
                </a:cubicBezTo>
                <a:cubicBezTo>
                  <a:pt x="5658358" y="861568"/>
                  <a:pt x="5681218" y="861568"/>
                  <a:pt x="5696458" y="876808"/>
                </a:cubicBezTo>
                <a:cubicBezTo>
                  <a:pt x="5711698" y="892048"/>
                  <a:pt x="5711698" y="914908"/>
                  <a:pt x="5704078" y="930275"/>
                </a:cubicBezTo>
                <a:cubicBezTo>
                  <a:pt x="5696458" y="937895"/>
                  <a:pt x="5681218" y="945515"/>
                  <a:pt x="5673598" y="945515"/>
                </a:cubicBezTo>
                <a:cubicBezTo>
                  <a:pt x="5665978" y="945515"/>
                  <a:pt x="5650738" y="937895"/>
                  <a:pt x="5643118" y="930275"/>
                </a:cubicBezTo>
                <a:close/>
                <a:moveTo>
                  <a:pt x="1143889" y="922655"/>
                </a:moveTo>
                <a:cubicBezTo>
                  <a:pt x="1128649" y="907415"/>
                  <a:pt x="1128649" y="876935"/>
                  <a:pt x="1143889" y="869188"/>
                </a:cubicBezTo>
                <a:cubicBezTo>
                  <a:pt x="1159129" y="853948"/>
                  <a:pt x="1189609" y="853948"/>
                  <a:pt x="1197229" y="869188"/>
                </a:cubicBezTo>
                <a:cubicBezTo>
                  <a:pt x="1212469" y="884428"/>
                  <a:pt x="1212469" y="907288"/>
                  <a:pt x="1197229" y="922655"/>
                </a:cubicBezTo>
                <a:cubicBezTo>
                  <a:pt x="1189609" y="930275"/>
                  <a:pt x="1181989" y="930275"/>
                  <a:pt x="1174369" y="930275"/>
                </a:cubicBezTo>
                <a:cubicBezTo>
                  <a:pt x="1159129" y="930275"/>
                  <a:pt x="1151509" y="930275"/>
                  <a:pt x="1143889" y="922655"/>
                </a:cubicBezTo>
                <a:close/>
                <a:moveTo>
                  <a:pt x="5482971" y="792861"/>
                </a:moveTo>
                <a:cubicBezTo>
                  <a:pt x="5467731" y="785241"/>
                  <a:pt x="5467731" y="762381"/>
                  <a:pt x="5475351" y="739394"/>
                </a:cubicBezTo>
                <a:cubicBezTo>
                  <a:pt x="5490591" y="724154"/>
                  <a:pt x="5513451" y="724154"/>
                  <a:pt x="5528691" y="739394"/>
                </a:cubicBezTo>
                <a:cubicBezTo>
                  <a:pt x="5551551" y="747014"/>
                  <a:pt x="5551551" y="769874"/>
                  <a:pt x="5536311" y="792861"/>
                </a:cubicBezTo>
                <a:cubicBezTo>
                  <a:pt x="5528691" y="800481"/>
                  <a:pt x="5521071" y="808101"/>
                  <a:pt x="5505831" y="808101"/>
                </a:cubicBezTo>
                <a:cubicBezTo>
                  <a:pt x="5498211" y="808101"/>
                  <a:pt x="5490591" y="800481"/>
                  <a:pt x="5482971" y="792861"/>
                </a:cubicBezTo>
                <a:close/>
                <a:moveTo>
                  <a:pt x="1304036" y="777621"/>
                </a:moveTo>
                <a:cubicBezTo>
                  <a:pt x="1296416" y="762381"/>
                  <a:pt x="1296416" y="739521"/>
                  <a:pt x="1311656" y="724154"/>
                </a:cubicBezTo>
                <a:cubicBezTo>
                  <a:pt x="1326896" y="716534"/>
                  <a:pt x="1349756" y="716534"/>
                  <a:pt x="1364996" y="731774"/>
                </a:cubicBezTo>
                <a:cubicBezTo>
                  <a:pt x="1380236" y="747014"/>
                  <a:pt x="1372616" y="777494"/>
                  <a:pt x="1357376" y="785241"/>
                </a:cubicBezTo>
                <a:cubicBezTo>
                  <a:pt x="1349756" y="792861"/>
                  <a:pt x="1342136" y="792861"/>
                  <a:pt x="1334516" y="792861"/>
                </a:cubicBezTo>
                <a:cubicBezTo>
                  <a:pt x="1326896" y="792861"/>
                  <a:pt x="1311656" y="792861"/>
                  <a:pt x="1304036" y="777621"/>
                </a:cubicBezTo>
                <a:close/>
                <a:moveTo>
                  <a:pt x="5315204" y="670814"/>
                </a:moveTo>
                <a:cubicBezTo>
                  <a:pt x="5299964" y="655574"/>
                  <a:pt x="5292344" y="632714"/>
                  <a:pt x="5307584" y="617347"/>
                </a:cubicBezTo>
                <a:cubicBezTo>
                  <a:pt x="5315204" y="602107"/>
                  <a:pt x="5338064" y="594487"/>
                  <a:pt x="5360924" y="609727"/>
                </a:cubicBezTo>
                <a:cubicBezTo>
                  <a:pt x="5376164" y="617347"/>
                  <a:pt x="5376164" y="640207"/>
                  <a:pt x="5368544" y="663194"/>
                </a:cubicBezTo>
                <a:cubicBezTo>
                  <a:pt x="5360924" y="670814"/>
                  <a:pt x="5345684" y="678434"/>
                  <a:pt x="5338064" y="678434"/>
                </a:cubicBezTo>
                <a:cubicBezTo>
                  <a:pt x="5330444" y="678434"/>
                  <a:pt x="5322824" y="678434"/>
                  <a:pt x="5315204" y="670814"/>
                </a:cubicBezTo>
                <a:close/>
                <a:moveTo>
                  <a:pt x="1479423" y="655574"/>
                </a:moveTo>
                <a:cubicBezTo>
                  <a:pt x="1464183" y="632714"/>
                  <a:pt x="1471803" y="609854"/>
                  <a:pt x="1487043" y="602107"/>
                </a:cubicBezTo>
                <a:cubicBezTo>
                  <a:pt x="1502283" y="586867"/>
                  <a:pt x="1525143" y="594487"/>
                  <a:pt x="1540383" y="609727"/>
                </a:cubicBezTo>
                <a:cubicBezTo>
                  <a:pt x="1548003" y="624967"/>
                  <a:pt x="1548003" y="647827"/>
                  <a:pt x="1532763" y="663194"/>
                </a:cubicBezTo>
                <a:cubicBezTo>
                  <a:pt x="1525143" y="663194"/>
                  <a:pt x="1517523" y="670814"/>
                  <a:pt x="1509903" y="670814"/>
                </a:cubicBezTo>
                <a:cubicBezTo>
                  <a:pt x="1494663" y="670814"/>
                  <a:pt x="1487043" y="663194"/>
                  <a:pt x="1479423" y="655574"/>
                </a:cubicBezTo>
                <a:close/>
                <a:moveTo>
                  <a:pt x="5139817" y="556387"/>
                </a:moveTo>
                <a:cubicBezTo>
                  <a:pt x="5116957" y="541147"/>
                  <a:pt x="5109337" y="518287"/>
                  <a:pt x="5124577" y="502920"/>
                </a:cubicBezTo>
                <a:cubicBezTo>
                  <a:pt x="5132197" y="487680"/>
                  <a:pt x="5155057" y="480060"/>
                  <a:pt x="5177917" y="487680"/>
                </a:cubicBezTo>
                <a:cubicBezTo>
                  <a:pt x="5193157" y="502920"/>
                  <a:pt x="5200777" y="525780"/>
                  <a:pt x="5185537" y="541147"/>
                </a:cubicBezTo>
                <a:cubicBezTo>
                  <a:pt x="5185537" y="556387"/>
                  <a:pt x="5170297" y="564007"/>
                  <a:pt x="5155057" y="564007"/>
                </a:cubicBezTo>
                <a:cubicBezTo>
                  <a:pt x="5147437" y="564007"/>
                  <a:pt x="5139817" y="556387"/>
                  <a:pt x="5139817" y="556387"/>
                </a:cubicBezTo>
                <a:close/>
                <a:moveTo>
                  <a:pt x="1654810" y="533527"/>
                </a:moveTo>
                <a:cubicBezTo>
                  <a:pt x="1647190" y="518287"/>
                  <a:pt x="1654810" y="495427"/>
                  <a:pt x="1670050" y="480060"/>
                </a:cubicBezTo>
                <a:cubicBezTo>
                  <a:pt x="1685290" y="472440"/>
                  <a:pt x="1708150" y="480060"/>
                  <a:pt x="1723390" y="495300"/>
                </a:cubicBezTo>
                <a:cubicBezTo>
                  <a:pt x="1731010" y="510540"/>
                  <a:pt x="1723390" y="533400"/>
                  <a:pt x="1708150" y="548767"/>
                </a:cubicBezTo>
                <a:cubicBezTo>
                  <a:pt x="1700530" y="548767"/>
                  <a:pt x="1692910" y="556387"/>
                  <a:pt x="1685290" y="556387"/>
                </a:cubicBezTo>
                <a:cubicBezTo>
                  <a:pt x="1677670" y="556387"/>
                  <a:pt x="1662430" y="548767"/>
                  <a:pt x="1654810" y="533527"/>
                </a:cubicBezTo>
                <a:close/>
                <a:moveTo>
                  <a:pt x="4949190" y="449580"/>
                </a:moveTo>
                <a:cubicBezTo>
                  <a:pt x="4933950" y="441960"/>
                  <a:pt x="4926330" y="419100"/>
                  <a:pt x="4933950" y="403860"/>
                </a:cubicBezTo>
                <a:cubicBezTo>
                  <a:pt x="4949190" y="381000"/>
                  <a:pt x="4972050" y="373380"/>
                  <a:pt x="4987290" y="381000"/>
                </a:cubicBezTo>
                <a:cubicBezTo>
                  <a:pt x="5002530" y="396240"/>
                  <a:pt x="5010150" y="419100"/>
                  <a:pt x="5002530" y="434467"/>
                </a:cubicBezTo>
                <a:cubicBezTo>
                  <a:pt x="4994910" y="449707"/>
                  <a:pt x="4979670" y="457327"/>
                  <a:pt x="4972050" y="457327"/>
                </a:cubicBezTo>
                <a:cubicBezTo>
                  <a:pt x="4964430" y="457327"/>
                  <a:pt x="4956810" y="457327"/>
                  <a:pt x="4949190" y="449707"/>
                </a:cubicBezTo>
                <a:close/>
                <a:moveTo>
                  <a:pt x="1845437" y="426847"/>
                </a:moveTo>
                <a:cubicBezTo>
                  <a:pt x="1830197" y="411607"/>
                  <a:pt x="1837817" y="388747"/>
                  <a:pt x="1860677" y="381127"/>
                </a:cubicBezTo>
                <a:cubicBezTo>
                  <a:pt x="1875917" y="365887"/>
                  <a:pt x="1898777" y="373507"/>
                  <a:pt x="1906397" y="396367"/>
                </a:cubicBezTo>
                <a:cubicBezTo>
                  <a:pt x="1921637" y="411607"/>
                  <a:pt x="1914017" y="434467"/>
                  <a:pt x="1891157" y="442087"/>
                </a:cubicBezTo>
                <a:cubicBezTo>
                  <a:pt x="1891157" y="449707"/>
                  <a:pt x="1883537" y="449707"/>
                  <a:pt x="1875917" y="449707"/>
                </a:cubicBezTo>
                <a:cubicBezTo>
                  <a:pt x="1860677" y="449707"/>
                  <a:pt x="1845437" y="442087"/>
                  <a:pt x="1845437" y="426847"/>
                </a:cubicBezTo>
                <a:close/>
                <a:moveTo>
                  <a:pt x="4758563" y="358140"/>
                </a:moveTo>
                <a:cubicBezTo>
                  <a:pt x="4743323" y="350520"/>
                  <a:pt x="4735703" y="327660"/>
                  <a:pt x="4743323" y="312420"/>
                </a:cubicBezTo>
                <a:cubicBezTo>
                  <a:pt x="4750943" y="289560"/>
                  <a:pt x="4773803" y="281940"/>
                  <a:pt x="4789043" y="289560"/>
                </a:cubicBezTo>
                <a:cubicBezTo>
                  <a:pt x="4811903" y="297180"/>
                  <a:pt x="4819523" y="320040"/>
                  <a:pt x="4811903" y="343027"/>
                </a:cubicBezTo>
                <a:cubicBezTo>
                  <a:pt x="4804283" y="358267"/>
                  <a:pt x="4789043" y="365887"/>
                  <a:pt x="4773803" y="365887"/>
                </a:cubicBezTo>
                <a:cubicBezTo>
                  <a:pt x="4773803" y="365887"/>
                  <a:pt x="4766183" y="365887"/>
                  <a:pt x="4758563" y="358267"/>
                </a:cubicBezTo>
                <a:close/>
                <a:moveTo>
                  <a:pt x="2036064" y="335407"/>
                </a:moveTo>
                <a:cubicBezTo>
                  <a:pt x="2028444" y="312547"/>
                  <a:pt x="2036064" y="289687"/>
                  <a:pt x="2051304" y="281940"/>
                </a:cubicBezTo>
                <a:cubicBezTo>
                  <a:pt x="2074164" y="274320"/>
                  <a:pt x="2097024" y="281940"/>
                  <a:pt x="2104644" y="304800"/>
                </a:cubicBezTo>
                <a:cubicBezTo>
                  <a:pt x="2112264" y="320040"/>
                  <a:pt x="2104644" y="342900"/>
                  <a:pt x="2081784" y="358267"/>
                </a:cubicBezTo>
                <a:cubicBezTo>
                  <a:pt x="2081784" y="358267"/>
                  <a:pt x="2074164" y="358267"/>
                  <a:pt x="2066544" y="358267"/>
                </a:cubicBezTo>
                <a:cubicBezTo>
                  <a:pt x="2051304" y="358267"/>
                  <a:pt x="2043684" y="350647"/>
                  <a:pt x="2036064" y="335407"/>
                </a:cubicBezTo>
                <a:close/>
                <a:moveTo>
                  <a:pt x="4567809" y="281940"/>
                </a:moveTo>
                <a:cubicBezTo>
                  <a:pt x="4544949" y="274320"/>
                  <a:pt x="4537329" y="251460"/>
                  <a:pt x="4544949" y="228473"/>
                </a:cubicBezTo>
                <a:cubicBezTo>
                  <a:pt x="4552569" y="213233"/>
                  <a:pt x="4567809" y="205613"/>
                  <a:pt x="4590669" y="213233"/>
                </a:cubicBezTo>
                <a:cubicBezTo>
                  <a:pt x="4613529" y="213233"/>
                  <a:pt x="4621149" y="236093"/>
                  <a:pt x="4613529" y="258953"/>
                </a:cubicBezTo>
                <a:cubicBezTo>
                  <a:pt x="4605909" y="274193"/>
                  <a:pt x="4590669" y="281813"/>
                  <a:pt x="4575429" y="281813"/>
                </a:cubicBezTo>
                <a:cubicBezTo>
                  <a:pt x="4575429" y="281813"/>
                  <a:pt x="4567809" y="281813"/>
                  <a:pt x="4567809" y="281813"/>
                </a:cubicBezTo>
                <a:close/>
                <a:moveTo>
                  <a:pt x="2234311" y="251333"/>
                </a:moveTo>
                <a:cubicBezTo>
                  <a:pt x="2226691" y="236093"/>
                  <a:pt x="2234311" y="213233"/>
                  <a:pt x="2257171" y="205613"/>
                </a:cubicBezTo>
                <a:cubicBezTo>
                  <a:pt x="2272411" y="197993"/>
                  <a:pt x="2295271" y="205613"/>
                  <a:pt x="2302891" y="228473"/>
                </a:cubicBezTo>
                <a:cubicBezTo>
                  <a:pt x="2310511" y="243713"/>
                  <a:pt x="2302891" y="266573"/>
                  <a:pt x="2280031" y="274193"/>
                </a:cubicBezTo>
                <a:cubicBezTo>
                  <a:pt x="2280031" y="274193"/>
                  <a:pt x="2272411" y="281813"/>
                  <a:pt x="2272411" y="281813"/>
                </a:cubicBezTo>
                <a:cubicBezTo>
                  <a:pt x="2249551" y="281813"/>
                  <a:pt x="2241931" y="266573"/>
                  <a:pt x="2234311" y="251333"/>
                </a:cubicBezTo>
                <a:close/>
                <a:moveTo>
                  <a:pt x="4361942" y="213233"/>
                </a:moveTo>
                <a:cubicBezTo>
                  <a:pt x="4346702" y="205613"/>
                  <a:pt x="4331462" y="190373"/>
                  <a:pt x="4339082" y="167513"/>
                </a:cubicBezTo>
                <a:cubicBezTo>
                  <a:pt x="4346702" y="144653"/>
                  <a:pt x="4361942" y="137033"/>
                  <a:pt x="4384802" y="144653"/>
                </a:cubicBezTo>
                <a:cubicBezTo>
                  <a:pt x="4407662" y="144653"/>
                  <a:pt x="4415282" y="167513"/>
                  <a:pt x="4407662" y="190373"/>
                </a:cubicBezTo>
                <a:cubicBezTo>
                  <a:pt x="4407662" y="205613"/>
                  <a:pt x="4392422" y="213233"/>
                  <a:pt x="4377182" y="213233"/>
                </a:cubicBezTo>
                <a:cubicBezTo>
                  <a:pt x="4369562" y="213233"/>
                  <a:pt x="4369562" y="213233"/>
                  <a:pt x="4361942" y="213233"/>
                </a:cubicBezTo>
                <a:close/>
                <a:moveTo>
                  <a:pt x="2432558" y="182753"/>
                </a:moveTo>
                <a:cubicBezTo>
                  <a:pt x="2432558" y="167513"/>
                  <a:pt x="2440178" y="144653"/>
                  <a:pt x="2463038" y="137033"/>
                </a:cubicBezTo>
                <a:cubicBezTo>
                  <a:pt x="2478278" y="129413"/>
                  <a:pt x="2501138" y="144653"/>
                  <a:pt x="2508758" y="159893"/>
                </a:cubicBezTo>
                <a:cubicBezTo>
                  <a:pt x="2516378" y="182753"/>
                  <a:pt x="2501138" y="205613"/>
                  <a:pt x="2485898" y="213360"/>
                </a:cubicBezTo>
                <a:cubicBezTo>
                  <a:pt x="2478278" y="213360"/>
                  <a:pt x="2478278" y="213360"/>
                  <a:pt x="2470658" y="213360"/>
                </a:cubicBezTo>
                <a:cubicBezTo>
                  <a:pt x="2455418" y="213360"/>
                  <a:pt x="2440178" y="198120"/>
                  <a:pt x="2432558" y="182880"/>
                </a:cubicBezTo>
                <a:close/>
                <a:moveTo>
                  <a:pt x="4155948" y="160020"/>
                </a:moveTo>
                <a:cubicBezTo>
                  <a:pt x="4140708" y="160020"/>
                  <a:pt x="4125468" y="137160"/>
                  <a:pt x="4133088" y="114300"/>
                </a:cubicBezTo>
                <a:cubicBezTo>
                  <a:pt x="4133088" y="91440"/>
                  <a:pt x="4155948" y="83820"/>
                  <a:pt x="4178808" y="83820"/>
                </a:cubicBezTo>
                <a:cubicBezTo>
                  <a:pt x="4194048" y="91440"/>
                  <a:pt x="4209288" y="114300"/>
                  <a:pt x="4201668" y="129540"/>
                </a:cubicBezTo>
                <a:cubicBezTo>
                  <a:pt x="4201668" y="152400"/>
                  <a:pt x="4186428" y="160020"/>
                  <a:pt x="4163568" y="160020"/>
                </a:cubicBezTo>
                <a:cubicBezTo>
                  <a:pt x="4163568" y="160020"/>
                  <a:pt x="4163568" y="160020"/>
                  <a:pt x="4155948" y="160020"/>
                </a:cubicBezTo>
                <a:close/>
                <a:moveTo>
                  <a:pt x="2646045" y="129540"/>
                </a:moveTo>
                <a:cubicBezTo>
                  <a:pt x="2638425" y="106680"/>
                  <a:pt x="2653665" y="91440"/>
                  <a:pt x="2668905" y="83820"/>
                </a:cubicBezTo>
                <a:cubicBezTo>
                  <a:pt x="2691765" y="76200"/>
                  <a:pt x="2714625" y="91440"/>
                  <a:pt x="2714625" y="114300"/>
                </a:cubicBezTo>
                <a:cubicBezTo>
                  <a:pt x="2722245" y="129540"/>
                  <a:pt x="2707005" y="152400"/>
                  <a:pt x="2684145" y="160020"/>
                </a:cubicBezTo>
                <a:cubicBezTo>
                  <a:pt x="2684145" y="160020"/>
                  <a:pt x="2684145" y="160020"/>
                  <a:pt x="2676525" y="160020"/>
                </a:cubicBezTo>
                <a:cubicBezTo>
                  <a:pt x="2661285" y="160020"/>
                  <a:pt x="2646045" y="144780"/>
                  <a:pt x="2646045" y="129540"/>
                </a:cubicBezTo>
                <a:close/>
                <a:moveTo>
                  <a:pt x="3950081" y="121920"/>
                </a:moveTo>
                <a:cubicBezTo>
                  <a:pt x="3927221" y="114300"/>
                  <a:pt x="3919601" y="99060"/>
                  <a:pt x="3919601" y="76200"/>
                </a:cubicBezTo>
                <a:cubicBezTo>
                  <a:pt x="3919601" y="53340"/>
                  <a:pt x="3942461" y="45720"/>
                  <a:pt x="3965321" y="45720"/>
                </a:cubicBezTo>
                <a:cubicBezTo>
                  <a:pt x="3980561" y="45720"/>
                  <a:pt x="3995801" y="68580"/>
                  <a:pt x="3995801" y="91440"/>
                </a:cubicBezTo>
                <a:cubicBezTo>
                  <a:pt x="3988181" y="106680"/>
                  <a:pt x="3972941" y="121920"/>
                  <a:pt x="3957701" y="121920"/>
                </a:cubicBezTo>
                <a:cubicBezTo>
                  <a:pt x="3957701" y="121920"/>
                  <a:pt x="3950081" y="121920"/>
                  <a:pt x="3950081" y="121920"/>
                </a:cubicBezTo>
                <a:close/>
                <a:moveTo>
                  <a:pt x="2851912" y="83820"/>
                </a:moveTo>
                <a:cubicBezTo>
                  <a:pt x="2851912" y="68580"/>
                  <a:pt x="2867152" y="45720"/>
                  <a:pt x="2882392" y="45720"/>
                </a:cubicBezTo>
                <a:cubicBezTo>
                  <a:pt x="2905252" y="38100"/>
                  <a:pt x="2928112" y="53340"/>
                  <a:pt x="2928112" y="76200"/>
                </a:cubicBezTo>
                <a:cubicBezTo>
                  <a:pt x="2928112" y="99060"/>
                  <a:pt x="2920492" y="114300"/>
                  <a:pt x="2897632" y="121920"/>
                </a:cubicBezTo>
                <a:cubicBezTo>
                  <a:pt x="2897632" y="121920"/>
                  <a:pt x="2890012" y="121920"/>
                  <a:pt x="2890012" y="121920"/>
                </a:cubicBezTo>
                <a:cubicBezTo>
                  <a:pt x="2874772" y="121920"/>
                  <a:pt x="2851912" y="106680"/>
                  <a:pt x="2851912" y="83820"/>
                </a:cubicBezTo>
                <a:close/>
                <a:moveTo>
                  <a:pt x="3744087" y="91440"/>
                </a:moveTo>
                <a:cubicBezTo>
                  <a:pt x="3721227" y="91440"/>
                  <a:pt x="3705987" y="76200"/>
                  <a:pt x="3705987" y="53340"/>
                </a:cubicBezTo>
                <a:cubicBezTo>
                  <a:pt x="3705987" y="30480"/>
                  <a:pt x="3728847" y="15240"/>
                  <a:pt x="3751707" y="15240"/>
                </a:cubicBezTo>
                <a:cubicBezTo>
                  <a:pt x="3766947" y="22860"/>
                  <a:pt x="3782187" y="38100"/>
                  <a:pt x="3782187" y="60960"/>
                </a:cubicBezTo>
                <a:cubicBezTo>
                  <a:pt x="3782187" y="76200"/>
                  <a:pt x="3766947" y="91440"/>
                  <a:pt x="3744087" y="91440"/>
                </a:cubicBezTo>
                <a:close/>
                <a:moveTo>
                  <a:pt x="3065399" y="60960"/>
                </a:moveTo>
                <a:cubicBezTo>
                  <a:pt x="3065399" y="38100"/>
                  <a:pt x="3080639" y="15240"/>
                  <a:pt x="3095879" y="15240"/>
                </a:cubicBezTo>
                <a:cubicBezTo>
                  <a:pt x="3118739" y="15240"/>
                  <a:pt x="3141599" y="30480"/>
                  <a:pt x="3141599" y="53340"/>
                </a:cubicBezTo>
                <a:cubicBezTo>
                  <a:pt x="3141599" y="68580"/>
                  <a:pt x="3126359" y="91440"/>
                  <a:pt x="3103499" y="91440"/>
                </a:cubicBezTo>
                <a:cubicBezTo>
                  <a:pt x="3080639" y="91440"/>
                  <a:pt x="3065399" y="76200"/>
                  <a:pt x="3065399" y="60960"/>
                </a:cubicBezTo>
                <a:close/>
                <a:moveTo>
                  <a:pt x="3530600" y="83820"/>
                </a:moveTo>
                <a:cubicBezTo>
                  <a:pt x="3507740" y="76200"/>
                  <a:pt x="3492500" y="60960"/>
                  <a:pt x="3492500" y="38100"/>
                </a:cubicBezTo>
                <a:cubicBezTo>
                  <a:pt x="3492500" y="22860"/>
                  <a:pt x="3507740" y="0"/>
                  <a:pt x="3530600" y="7620"/>
                </a:cubicBezTo>
                <a:cubicBezTo>
                  <a:pt x="3553460" y="7620"/>
                  <a:pt x="3568700" y="22860"/>
                  <a:pt x="3568700" y="45720"/>
                </a:cubicBezTo>
                <a:cubicBezTo>
                  <a:pt x="3568700" y="60960"/>
                  <a:pt x="3553460" y="83820"/>
                  <a:pt x="3530600" y="83820"/>
                </a:cubicBezTo>
                <a:close/>
                <a:moveTo>
                  <a:pt x="3278886" y="45720"/>
                </a:moveTo>
                <a:cubicBezTo>
                  <a:pt x="3278886" y="22860"/>
                  <a:pt x="3294126" y="7620"/>
                  <a:pt x="3316986" y="0"/>
                </a:cubicBezTo>
                <a:cubicBezTo>
                  <a:pt x="3339846" y="0"/>
                  <a:pt x="3355086" y="22860"/>
                  <a:pt x="3355086" y="38100"/>
                </a:cubicBezTo>
                <a:cubicBezTo>
                  <a:pt x="3355086" y="60960"/>
                  <a:pt x="3339846" y="76200"/>
                  <a:pt x="3316986" y="76200"/>
                </a:cubicBezTo>
                <a:cubicBezTo>
                  <a:pt x="3294126" y="76200"/>
                  <a:pt x="3278886" y="60960"/>
                  <a:pt x="3278886" y="45720"/>
                </a:cubicBezTo>
                <a:close/>
              </a:path>
            </a:pathLst>
          </a:custGeom>
          <a:solidFill>
            <a:srgbClr val="BFBFBF"/>
          </a:solidFill>
          <a:ln>
            <a:solidFill>
              <a:srgbClr val="BFD73B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ACFA567E-DBFE-1B4C-C887-E3693E2D282F}"/>
              </a:ext>
            </a:extLst>
          </p:cNvPr>
          <p:cNvSpPr/>
          <p:nvPr/>
        </p:nvSpPr>
        <p:spPr bwMode="auto">
          <a:xfrm>
            <a:off x="4066938" y="2476774"/>
            <a:ext cx="2945021" cy="290710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BFD7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2E69C9BF-0F88-CC00-D751-33E759773FE9}"/>
              </a:ext>
            </a:extLst>
          </p:cNvPr>
          <p:cNvGrpSpPr/>
          <p:nvPr/>
        </p:nvGrpSpPr>
        <p:grpSpPr>
          <a:xfrm>
            <a:off x="7208718" y="3729396"/>
            <a:ext cx="383296" cy="382446"/>
            <a:chOff x="5776727" y="1752233"/>
            <a:chExt cx="383296" cy="382446"/>
          </a:xfrm>
        </p:grpSpPr>
        <p:grpSp>
          <p:nvGrpSpPr>
            <p:cNvPr id="8" name="Group 25">
              <a:extLst>
                <a:ext uri="{FF2B5EF4-FFF2-40B4-BE49-F238E27FC236}">
                  <a16:creationId xmlns:a16="http://schemas.microsoft.com/office/drawing/2014/main" id="{63B1B28D-A6D4-7EC6-DB92-B4D365E8519F}"/>
                </a:ext>
              </a:extLst>
            </p:cNvPr>
            <p:cNvGrpSpPr/>
            <p:nvPr/>
          </p:nvGrpSpPr>
          <p:grpSpPr>
            <a:xfrm>
              <a:off x="5776727" y="1752233"/>
              <a:ext cx="383296" cy="382446"/>
              <a:chOff x="11923143" y="3478931"/>
              <a:chExt cx="549402" cy="558800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BD52A7D2-23E2-752F-C710-662279D63552}"/>
                  </a:ext>
                </a:extLst>
              </p:cNvPr>
              <p:cNvSpPr/>
              <p:nvPr/>
            </p:nvSpPr>
            <p:spPr>
              <a:xfrm>
                <a:off x="11961243" y="3517031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11" name="Freeform 20">
                <a:extLst>
                  <a:ext uri="{FF2B5EF4-FFF2-40B4-BE49-F238E27FC236}">
                    <a16:creationId xmlns:a16="http://schemas.microsoft.com/office/drawing/2014/main" id="{C0FA6820-DCA3-EF4F-06A9-300A28BEC56D}"/>
                  </a:ext>
                </a:extLst>
              </p:cNvPr>
              <p:cNvSpPr/>
              <p:nvPr/>
            </p:nvSpPr>
            <p:spPr>
              <a:xfrm>
                <a:off x="11923143" y="3478931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691A3F"/>
              </a:solidFill>
              <a:ln>
                <a:solidFill>
                  <a:srgbClr val="691A3F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E1E0253-B70E-1AA2-38A6-228085A508F6}"/>
                </a:ext>
              </a:extLst>
            </p:cNvPr>
            <p:cNvSpPr/>
            <p:nvPr/>
          </p:nvSpPr>
          <p:spPr>
            <a:xfrm>
              <a:off x="5911019" y="1885123"/>
              <a:ext cx="114438" cy="111859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691A3F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12" name="TextBox 58">
            <a:extLst>
              <a:ext uri="{FF2B5EF4-FFF2-40B4-BE49-F238E27FC236}">
                <a16:creationId xmlns:a16="http://schemas.microsoft.com/office/drawing/2014/main" id="{CED98076-8F55-A82C-35AE-5034F85E5F9B}"/>
              </a:ext>
            </a:extLst>
          </p:cNvPr>
          <p:cNvSpPr txBox="1"/>
          <p:nvPr/>
        </p:nvSpPr>
        <p:spPr>
          <a:xfrm>
            <a:off x="6717290" y="5162541"/>
            <a:ext cx="2945021" cy="11601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055"/>
              </a:lnSpc>
            </a:pPr>
            <a:r>
              <a:rPr lang="pl-PL" sz="1200" b="1" dirty="0">
                <a:solidFill>
                  <a:srgbClr val="626464"/>
                </a:solidFill>
                <a:ea typeface="ＭＳ Ｐゴシック"/>
                <a:cs typeface="Arial"/>
              </a:rPr>
              <a:t>Klaster energii</a:t>
            </a:r>
            <a:endParaRPr lang="pl-PL" sz="120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W rejestrze URE 3 KE, na terenie EOP, w obsłudze Ciechanowski KE – 478 PPE</a:t>
            </a:r>
            <a:endParaRPr lang="pl-PL" sz="1200" dirty="0"/>
          </a:p>
          <a:p>
            <a:pPr algn="ctr"/>
            <a:endParaRPr lang="pl-PL" sz="1200" dirty="0">
              <a:solidFill>
                <a:srgbClr val="626464"/>
              </a:solidFill>
              <a:ea typeface="Verdana"/>
              <a:cs typeface="Arial"/>
            </a:endParaRPr>
          </a:p>
          <a:p>
            <a:pPr algn="ctr">
              <a:lnSpc>
                <a:spcPts val="2055"/>
              </a:lnSpc>
            </a:pPr>
            <a:endParaRPr lang="pl-PL" sz="1200" dirty="0">
              <a:solidFill>
                <a:srgbClr val="626464"/>
              </a:solidFill>
              <a:ea typeface="Verdana"/>
              <a:cs typeface="Arial"/>
            </a:endParaRP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E6F91B63-1C32-70BB-F6E2-E8C1E30F84FC}"/>
              </a:ext>
            </a:extLst>
          </p:cNvPr>
          <p:cNvSpPr/>
          <p:nvPr/>
        </p:nvSpPr>
        <p:spPr bwMode="auto">
          <a:xfrm>
            <a:off x="4067420" y="2470022"/>
            <a:ext cx="2945021" cy="2907101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BFD7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A0C814E5-80E1-07C2-D4B1-6552E65BAD89}"/>
              </a:ext>
            </a:extLst>
          </p:cNvPr>
          <p:cNvSpPr/>
          <p:nvPr/>
        </p:nvSpPr>
        <p:spPr bwMode="auto">
          <a:xfrm>
            <a:off x="4342319" y="2781091"/>
            <a:ext cx="2374971" cy="228091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BFD7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265F19D2-67CC-7782-76A8-40F01D1B6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188" y="3541373"/>
            <a:ext cx="1979044" cy="788059"/>
          </a:xfrm>
          <a:prstGeom prst="rect">
            <a:avLst/>
          </a:prstGeom>
          <a:ln>
            <a:noFill/>
          </a:ln>
        </p:spPr>
      </p:pic>
      <p:sp>
        <p:nvSpPr>
          <p:cNvPr id="16" name="TextBox 58">
            <a:extLst>
              <a:ext uri="{FF2B5EF4-FFF2-40B4-BE49-F238E27FC236}">
                <a16:creationId xmlns:a16="http://schemas.microsoft.com/office/drawing/2014/main" id="{61B8315E-32E1-BD5A-6DFE-5A2BAC860581}"/>
              </a:ext>
            </a:extLst>
          </p:cNvPr>
          <p:cNvSpPr txBox="1"/>
          <p:nvPr/>
        </p:nvSpPr>
        <p:spPr>
          <a:xfrm>
            <a:off x="7020943" y="1937353"/>
            <a:ext cx="4093424" cy="33009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055"/>
              </a:lnSpc>
            </a:pPr>
            <a:r>
              <a:rPr lang="pl-PL" sz="1200" b="1" dirty="0">
                <a:solidFill>
                  <a:srgbClr val="626464"/>
                </a:solidFill>
                <a:ea typeface="ＭＳ Ｐゴシック"/>
                <a:cs typeface="Arial"/>
              </a:rPr>
              <a:t>Spółdzielnie energetyczne</a:t>
            </a:r>
            <a:endParaRPr lang="en-US" sz="1200" dirty="0">
              <a:solidFill>
                <a:srgbClr val="646363"/>
              </a:solidFill>
              <a:cs typeface="Arial"/>
            </a:endParaRPr>
          </a:p>
          <a:p>
            <a:pPr algn="ctr">
              <a:lnSpc>
                <a:spcPts val="2055"/>
              </a:lnSpc>
            </a:pPr>
            <a:r>
              <a:rPr lang="pl-PL" sz="1400" dirty="0">
                <a:solidFill>
                  <a:srgbClr val="00B050"/>
                </a:solidFill>
                <a:ea typeface="Verdana"/>
                <a:cs typeface="Arial"/>
              </a:rPr>
              <a:t>W rejestrze </a:t>
            </a:r>
            <a:r>
              <a:rPr lang="pl-PL" b="1" dirty="0">
                <a:solidFill>
                  <a:srgbClr val="00B050"/>
                </a:solidFill>
                <a:ea typeface="Verdana"/>
                <a:cs typeface="Arial"/>
              </a:rPr>
              <a:t>KOWR 51 SE </a:t>
            </a:r>
            <a:r>
              <a:rPr lang="pl-PL" sz="1400" dirty="0">
                <a:solidFill>
                  <a:srgbClr val="00B050"/>
                </a:solidFill>
                <a:ea typeface="Verdana"/>
                <a:cs typeface="Arial"/>
              </a:rPr>
              <a:t>na terenie EOP, w obsłudze zaś:</a:t>
            </a:r>
          </a:p>
          <a:p>
            <a:pPr marL="685800" lvl="1" indent="-228600" algn="ctr"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SE BIODAR w Ustroniu Morskim – 82 PPE</a:t>
            </a:r>
            <a:endParaRPr lang="pl-PL" sz="1200" dirty="0">
              <a:solidFill>
                <a:srgbClr val="646363"/>
              </a:solidFill>
              <a:cs typeface="Arial"/>
            </a:endParaRPr>
          </a:p>
          <a:p>
            <a:pPr marL="685800" lvl="1" indent="-228600" algn="ctr"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Spółdzielnia Socjalna Sąsiedzi - 21 PPE</a:t>
            </a:r>
            <a:endParaRPr lang="pl-PL" sz="1200" dirty="0">
              <a:solidFill>
                <a:srgbClr val="646363"/>
              </a:solidFill>
              <a:cs typeface="Arial"/>
            </a:endParaRPr>
          </a:p>
          <a:p>
            <a:pPr marL="685800" lvl="1" indent="-228600" algn="ctr"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Żerkowska SE – 24 PPE</a:t>
            </a:r>
            <a:endParaRPr lang="pl-PL" sz="1200" dirty="0">
              <a:solidFill>
                <a:srgbClr val="646363"/>
              </a:solidFill>
              <a:cs typeface="Arial"/>
            </a:endParaRPr>
          </a:p>
          <a:p>
            <a:pPr marL="685800" lvl="1" indent="-228600" algn="ctr"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SE </a:t>
            </a:r>
            <a:r>
              <a:rPr lang="pl-PL" sz="1200" dirty="0" err="1">
                <a:solidFill>
                  <a:srgbClr val="626464"/>
                </a:solidFill>
                <a:ea typeface="Verdana"/>
                <a:cs typeface="Arial"/>
              </a:rPr>
              <a:t>Noort</a:t>
            </a: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 Power – 1 PPE</a:t>
            </a:r>
            <a:endParaRPr lang="pl-PL" sz="1200" dirty="0">
              <a:solidFill>
                <a:srgbClr val="646363"/>
              </a:solidFill>
              <a:cs typeface="Arial"/>
            </a:endParaRPr>
          </a:p>
          <a:p>
            <a:pPr marL="685800" lvl="1" indent="-228600" algn="ctr"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SE Gminy Chełmża - 110 PPE</a:t>
            </a:r>
          </a:p>
          <a:p>
            <a:pPr marL="685800" lvl="1" indent="-228600" algn="ctr"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SE Gminy Dobrzyca – 11 PPE</a:t>
            </a:r>
          </a:p>
          <a:p>
            <a:pPr marL="685800" lvl="1" indent="-228600" algn="ctr">
              <a:buFont typeface="Wingdings" panose="05000000000000000000" pitchFamily="2" charset="2"/>
              <a:buChar char="§"/>
            </a:pPr>
            <a:endParaRPr lang="pl-PL" sz="1200" dirty="0">
              <a:solidFill>
                <a:srgbClr val="626464"/>
              </a:solidFill>
              <a:ea typeface="Verdana"/>
              <a:cs typeface="Arial"/>
            </a:endParaRPr>
          </a:p>
          <a:p>
            <a:pPr lvl="1" algn="ctr"/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 </a:t>
            </a:r>
            <a:r>
              <a:rPr lang="pl-PL" sz="1200" b="1" dirty="0">
                <a:solidFill>
                  <a:srgbClr val="626464"/>
                </a:solidFill>
                <a:ea typeface="Verdana"/>
                <a:cs typeface="Arial"/>
              </a:rPr>
              <a:t>30 spółdzielni w fazie organizacji (uchwały rad gmin, KRS)</a:t>
            </a:r>
            <a:endParaRPr lang="pl-PL" sz="1200" b="1" dirty="0">
              <a:solidFill>
                <a:srgbClr val="646363"/>
              </a:solidFill>
              <a:cs typeface="Arial"/>
            </a:endParaRPr>
          </a:p>
          <a:p>
            <a:pPr algn="ctr"/>
            <a:endParaRPr lang="pl-PL" sz="1200" dirty="0">
              <a:solidFill>
                <a:srgbClr val="626464"/>
              </a:solidFill>
              <a:ea typeface="Verdana"/>
              <a:cs typeface="Arial"/>
            </a:endParaRPr>
          </a:p>
          <a:p>
            <a:pPr algn="ctr"/>
            <a:endParaRPr lang="pl-PL" sz="1200" dirty="0">
              <a:solidFill>
                <a:srgbClr val="626464"/>
              </a:solidFill>
              <a:ea typeface="Verdana"/>
              <a:cs typeface="Arial"/>
            </a:endParaRPr>
          </a:p>
          <a:p>
            <a:pPr marL="228600" indent="-228600" algn="ctr">
              <a:buAutoNum type="arabicPeriod"/>
            </a:pPr>
            <a:endParaRPr lang="pl-PL" sz="1200" dirty="0">
              <a:solidFill>
                <a:srgbClr val="626464"/>
              </a:solidFill>
              <a:ea typeface="Verdana"/>
              <a:cs typeface="Arial"/>
            </a:endParaRPr>
          </a:p>
          <a:p>
            <a:pPr marL="228600" indent="-228600" algn="ctr">
              <a:buAutoNum type="arabicPeriod"/>
            </a:pPr>
            <a:endParaRPr lang="pl-PL" sz="1200" dirty="0">
              <a:solidFill>
                <a:srgbClr val="626464"/>
              </a:solidFill>
              <a:ea typeface="Verdana"/>
              <a:cs typeface="Arial"/>
            </a:endParaRPr>
          </a:p>
        </p:txBody>
      </p:sp>
      <p:sp>
        <p:nvSpPr>
          <p:cNvPr id="17" name="TextBox 58">
            <a:extLst>
              <a:ext uri="{FF2B5EF4-FFF2-40B4-BE49-F238E27FC236}">
                <a16:creationId xmlns:a16="http://schemas.microsoft.com/office/drawing/2014/main" id="{A3B21451-998C-084E-72FF-61D5EA42E22C}"/>
              </a:ext>
            </a:extLst>
          </p:cNvPr>
          <p:cNvSpPr txBox="1"/>
          <p:nvPr/>
        </p:nvSpPr>
        <p:spPr>
          <a:xfrm>
            <a:off x="1473118" y="1890841"/>
            <a:ext cx="2481321" cy="11849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055"/>
              </a:lnSpc>
            </a:pPr>
            <a:r>
              <a:rPr lang="pl-PL" sz="1200" b="1" dirty="0">
                <a:solidFill>
                  <a:srgbClr val="626464"/>
                </a:solidFill>
                <a:ea typeface="ＭＳ Ｐゴシック"/>
                <a:cs typeface="Arial"/>
              </a:rPr>
              <a:t>Prosument zbiorowy</a:t>
            </a:r>
            <a:endParaRPr lang="pl-PL" sz="1200" dirty="0">
              <a:solidFill>
                <a:srgbClr val="646363"/>
              </a:solidFill>
              <a:cs typeface="Arial"/>
            </a:endParaRPr>
          </a:p>
          <a:p>
            <a:pPr marL="171450" indent="-171450" algn="ctr">
              <a:lnSpc>
                <a:spcPts val="2055"/>
              </a:lnSpc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Wspólnota PZ Zięba - 6 PPE</a:t>
            </a:r>
            <a:endParaRPr lang="pl-PL" sz="1200" dirty="0">
              <a:solidFill>
                <a:srgbClr val="646363"/>
              </a:solidFill>
              <a:cs typeface="Arial"/>
            </a:endParaRPr>
          </a:p>
          <a:p>
            <a:pPr marL="171450" indent="-17145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200" dirty="0">
                <a:solidFill>
                  <a:srgbClr val="626464"/>
                </a:solidFill>
                <a:ea typeface="Verdana"/>
                <a:cs typeface="Arial"/>
              </a:rPr>
              <a:t>   Własnościowa Spółdzielnia    Mieszkaniowa im. Adama Mickiewicza – 17 PPE</a:t>
            </a:r>
            <a:endParaRPr lang="pl-PL" sz="1200" dirty="0">
              <a:solidFill>
                <a:srgbClr val="646363"/>
              </a:solidFill>
              <a:cs typeface="Arial"/>
            </a:endParaRPr>
          </a:p>
        </p:txBody>
      </p:sp>
      <p:sp>
        <p:nvSpPr>
          <p:cNvPr id="18" name="TextBox 58">
            <a:extLst>
              <a:ext uri="{FF2B5EF4-FFF2-40B4-BE49-F238E27FC236}">
                <a16:creationId xmlns:a16="http://schemas.microsoft.com/office/drawing/2014/main" id="{1D0D5D74-AA87-F8FB-490A-3250A3652F2B}"/>
              </a:ext>
            </a:extLst>
          </p:cNvPr>
          <p:cNvSpPr txBox="1"/>
          <p:nvPr/>
        </p:nvSpPr>
        <p:spPr>
          <a:xfrm>
            <a:off x="1804338" y="4829723"/>
            <a:ext cx="2481321" cy="3440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55"/>
              </a:lnSpc>
            </a:pPr>
            <a:r>
              <a:rPr lang="pl-PL" sz="1200" b="1" dirty="0">
                <a:solidFill>
                  <a:srgbClr val="626464"/>
                </a:solidFill>
                <a:ea typeface="ＭＳ Ｐゴシック"/>
                <a:cs typeface="Arial"/>
              </a:rPr>
              <a:t>Prosument wirtualny</a:t>
            </a:r>
            <a:endParaRPr lang="en-US" sz="1200" dirty="0">
              <a:solidFill>
                <a:srgbClr val="646363"/>
              </a:solidFill>
              <a:cs typeface="Arial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61203500-F252-D9CD-D7BA-C9DB3F9C8E6F}"/>
              </a:ext>
            </a:extLst>
          </p:cNvPr>
          <p:cNvGrpSpPr/>
          <p:nvPr/>
        </p:nvGrpSpPr>
        <p:grpSpPr>
          <a:xfrm>
            <a:off x="6333692" y="2150250"/>
            <a:ext cx="669374" cy="640397"/>
            <a:chOff x="5766529" y="2830121"/>
            <a:chExt cx="669374" cy="640397"/>
          </a:xfrm>
        </p:grpSpPr>
        <p:grpSp>
          <p:nvGrpSpPr>
            <p:cNvPr id="20" name="Group 22">
              <a:extLst>
                <a:ext uri="{FF2B5EF4-FFF2-40B4-BE49-F238E27FC236}">
                  <a16:creationId xmlns:a16="http://schemas.microsoft.com/office/drawing/2014/main" id="{C1022B5B-A119-57BD-9822-8334BEE24ADE}"/>
                </a:ext>
              </a:extLst>
            </p:cNvPr>
            <p:cNvGrpSpPr/>
            <p:nvPr/>
          </p:nvGrpSpPr>
          <p:grpSpPr>
            <a:xfrm>
              <a:off x="5766529" y="2830121"/>
              <a:ext cx="669374" cy="640397"/>
              <a:chOff x="11923143" y="3517031"/>
              <a:chExt cx="549402" cy="559078"/>
            </a:xfrm>
          </p:grpSpPr>
          <p:sp>
            <p:nvSpPr>
              <p:cNvPr id="22" name="Freeform 19">
                <a:extLst>
                  <a:ext uri="{FF2B5EF4-FFF2-40B4-BE49-F238E27FC236}">
                    <a16:creationId xmlns:a16="http://schemas.microsoft.com/office/drawing/2014/main" id="{3227C79C-6CC5-5920-F3E4-45AB7F05264B}"/>
                  </a:ext>
                </a:extLst>
              </p:cNvPr>
              <p:cNvSpPr/>
              <p:nvPr/>
            </p:nvSpPr>
            <p:spPr>
              <a:xfrm>
                <a:off x="11961243" y="3517031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3FAE5DBD-1F70-F206-E1AE-97740749F2D6}"/>
                  </a:ext>
                </a:extLst>
              </p:cNvPr>
              <p:cNvSpPr/>
              <p:nvPr/>
            </p:nvSpPr>
            <p:spPr>
              <a:xfrm>
                <a:off x="11923143" y="3517309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691A3F"/>
              </a:solidFill>
              <a:ln>
                <a:solidFill>
                  <a:srgbClr val="691A3F"/>
                </a:solidFill>
              </a:ln>
            </p:spPr>
            <p:txBody>
              <a:bodyPr lIns="91440" tIns="45720" rIns="91440" bIns="45720"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8047389B-024A-B8C6-4D21-E139D87564D3}"/>
                </a:ext>
              </a:extLst>
            </p:cNvPr>
            <p:cNvSpPr/>
            <p:nvPr/>
          </p:nvSpPr>
          <p:spPr>
            <a:xfrm>
              <a:off x="5886989" y="2917668"/>
              <a:ext cx="433785" cy="464737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dirty="0"/>
                <a:t>6</a:t>
              </a: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01678863-49D2-B225-7D2A-DAC2B8F78ABF}"/>
              </a:ext>
            </a:extLst>
          </p:cNvPr>
          <p:cNvGrpSpPr/>
          <p:nvPr/>
        </p:nvGrpSpPr>
        <p:grpSpPr>
          <a:xfrm>
            <a:off x="6776018" y="4918116"/>
            <a:ext cx="474688" cy="458271"/>
            <a:chOff x="5766529" y="2830121"/>
            <a:chExt cx="669374" cy="640397"/>
          </a:xfrm>
        </p:grpSpPr>
        <p:grpSp>
          <p:nvGrpSpPr>
            <p:cNvPr id="31" name="Group 22">
              <a:extLst>
                <a:ext uri="{FF2B5EF4-FFF2-40B4-BE49-F238E27FC236}">
                  <a16:creationId xmlns:a16="http://schemas.microsoft.com/office/drawing/2014/main" id="{C0AD0403-BBC2-31FD-90AE-49C08F6BA315}"/>
                </a:ext>
              </a:extLst>
            </p:cNvPr>
            <p:cNvGrpSpPr/>
            <p:nvPr/>
          </p:nvGrpSpPr>
          <p:grpSpPr>
            <a:xfrm>
              <a:off x="5766529" y="2830121"/>
              <a:ext cx="669374" cy="640397"/>
              <a:chOff x="11923143" y="3517031"/>
              <a:chExt cx="549402" cy="559078"/>
            </a:xfrm>
          </p:grpSpPr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5AB8FB16-192D-D91B-6B9E-C82F1F31E94E}"/>
                  </a:ext>
                </a:extLst>
              </p:cNvPr>
              <p:cNvSpPr/>
              <p:nvPr/>
            </p:nvSpPr>
            <p:spPr>
              <a:xfrm>
                <a:off x="11961243" y="3517031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4" name="Freeform 20">
                <a:extLst>
                  <a:ext uri="{FF2B5EF4-FFF2-40B4-BE49-F238E27FC236}">
                    <a16:creationId xmlns:a16="http://schemas.microsoft.com/office/drawing/2014/main" id="{4BD790DC-8C0B-167A-FBD1-D0F1AACC9433}"/>
                  </a:ext>
                </a:extLst>
              </p:cNvPr>
              <p:cNvSpPr/>
              <p:nvPr/>
            </p:nvSpPr>
            <p:spPr>
              <a:xfrm>
                <a:off x="11923143" y="3517309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691A3F"/>
              </a:solidFill>
              <a:ln>
                <a:solidFill>
                  <a:srgbClr val="691A3F"/>
                </a:solidFill>
              </a:ln>
            </p:spPr>
            <p:txBody>
              <a:bodyPr lIns="91440" tIns="45720" rIns="91440" bIns="45720"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8E3C64A-8358-CF9B-FB2F-16419C46844E}"/>
                </a:ext>
              </a:extLst>
            </p:cNvPr>
            <p:cNvSpPr/>
            <p:nvPr/>
          </p:nvSpPr>
          <p:spPr>
            <a:xfrm>
              <a:off x="5948395" y="2981333"/>
              <a:ext cx="327022" cy="320291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dirty="0"/>
                <a:t>1</a:t>
              </a:r>
            </a:p>
          </p:txBody>
        </p:sp>
      </p:grpSp>
      <p:sp>
        <p:nvSpPr>
          <p:cNvPr id="35" name="Freeform 20">
            <a:extLst>
              <a:ext uri="{FF2B5EF4-FFF2-40B4-BE49-F238E27FC236}">
                <a16:creationId xmlns:a16="http://schemas.microsoft.com/office/drawing/2014/main" id="{674E9DBF-2A5F-96F8-54CB-E01AB6AF1C99}"/>
              </a:ext>
            </a:extLst>
          </p:cNvPr>
          <p:cNvSpPr/>
          <p:nvPr/>
        </p:nvSpPr>
        <p:spPr>
          <a:xfrm>
            <a:off x="3719819" y="4711612"/>
            <a:ext cx="619134" cy="596118"/>
          </a:xfrm>
          <a:custGeom>
            <a:avLst/>
            <a:gdLst/>
            <a:ahLst/>
            <a:cxnLst/>
            <a:rect l="l" t="t" r="r" b="b"/>
            <a:pathLst>
              <a:path w="549402" h="558800">
                <a:moveTo>
                  <a:pt x="0" y="279400"/>
                </a:moveTo>
                <a:cubicBezTo>
                  <a:pt x="0" y="125730"/>
                  <a:pt x="122301" y="0"/>
                  <a:pt x="274701" y="0"/>
                </a:cubicBezTo>
                <a:lnTo>
                  <a:pt x="274701" y="38100"/>
                </a:lnTo>
                <a:lnTo>
                  <a:pt x="274701" y="0"/>
                </a:lnTo>
                <a:cubicBezTo>
                  <a:pt x="427101" y="0"/>
                  <a:pt x="549402" y="125730"/>
                  <a:pt x="549402" y="279400"/>
                </a:cubicBezTo>
                <a:lnTo>
                  <a:pt x="511302" y="279400"/>
                </a:lnTo>
                <a:lnTo>
                  <a:pt x="549402" y="279400"/>
                </a:lnTo>
                <a:cubicBezTo>
                  <a:pt x="549402" y="432943"/>
                  <a:pt x="427101" y="558800"/>
                  <a:pt x="274701" y="558800"/>
                </a:cubicBezTo>
                <a:lnTo>
                  <a:pt x="274701" y="520700"/>
                </a:lnTo>
                <a:lnTo>
                  <a:pt x="274701" y="558800"/>
                </a:lnTo>
                <a:cubicBezTo>
                  <a:pt x="122301" y="558673"/>
                  <a:pt x="0" y="432943"/>
                  <a:pt x="0" y="279400"/>
                </a:cubicBezTo>
                <a:lnTo>
                  <a:pt x="38100" y="279400"/>
                </a:lnTo>
                <a:lnTo>
                  <a:pt x="76200" y="279400"/>
                </a:lnTo>
                <a:lnTo>
                  <a:pt x="38100" y="279400"/>
                </a:lnTo>
                <a:lnTo>
                  <a:pt x="0" y="279400"/>
                </a:lnTo>
                <a:moveTo>
                  <a:pt x="76327" y="279400"/>
                </a:moveTo>
                <a:cubicBezTo>
                  <a:pt x="76327" y="300482"/>
                  <a:pt x="59182" y="317500"/>
                  <a:pt x="38227" y="317500"/>
                </a:cubicBezTo>
                <a:cubicBezTo>
                  <a:pt x="17272" y="317500"/>
                  <a:pt x="127" y="300355"/>
                  <a:pt x="127" y="279400"/>
                </a:cubicBezTo>
                <a:cubicBezTo>
                  <a:pt x="127" y="258445"/>
                  <a:pt x="17272" y="241300"/>
                  <a:pt x="38227" y="241300"/>
                </a:cubicBezTo>
                <a:cubicBezTo>
                  <a:pt x="59182" y="241300"/>
                  <a:pt x="76327" y="258445"/>
                  <a:pt x="76327" y="279400"/>
                </a:cubicBezTo>
                <a:cubicBezTo>
                  <a:pt x="76327" y="392303"/>
                  <a:pt x="165862" y="482473"/>
                  <a:pt x="274701" y="482473"/>
                </a:cubicBezTo>
                <a:cubicBezTo>
                  <a:pt x="383540" y="482473"/>
                  <a:pt x="473075" y="392176"/>
                  <a:pt x="473075" y="279400"/>
                </a:cubicBezTo>
                <a:cubicBezTo>
                  <a:pt x="473075" y="166624"/>
                  <a:pt x="383540" y="76327"/>
                  <a:pt x="274701" y="76327"/>
                </a:cubicBezTo>
                <a:lnTo>
                  <a:pt x="274701" y="38100"/>
                </a:lnTo>
                <a:lnTo>
                  <a:pt x="274701" y="76200"/>
                </a:lnTo>
                <a:cubicBezTo>
                  <a:pt x="165862" y="76327"/>
                  <a:pt x="76327" y="166497"/>
                  <a:pt x="76327" y="279400"/>
                </a:cubicBezTo>
                <a:close/>
              </a:path>
            </a:pathLst>
          </a:custGeom>
          <a:solidFill>
            <a:srgbClr val="691A3F"/>
          </a:solidFill>
          <a:ln>
            <a:solidFill>
              <a:srgbClr val="691A3F"/>
            </a:solidFill>
          </a:ln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E043CD2A-CD7E-3B67-3892-CE5DD2005896}"/>
              </a:ext>
            </a:extLst>
          </p:cNvPr>
          <p:cNvGrpSpPr/>
          <p:nvPr/>
        </p:nvGrpSpPr>
        <p:grpSpPr>
          <a:xfrm>
            <a:off x="5293251" y="2008616"/>
            <a:ext cx="383296" cy="382446"/>
            <a:chOff x="5776727" y="1752233"/>
            <a:chExt cx="383296" cy="382446"/>
          </a:xfrm>
        </p:grpSpPr>
        <p:grpSp>
          <p:nvGrpSpPr>
            <p:cNvPr id="38" name="Group 25">
              <a:extLst>
                <a:ext uri="{FF2B5EF4-FFF2-40B4-BE49-F238E27FC236}">
                  <a16:creationId xmlns:a16="http://schemas.microsoft.com/office/drawing/2014/main" id="{AADBCF4A-87A6-F78B-1B4A-A3B1DF5594EC}"/>
                </a:ext>
              </a:extLst>
            </p:cNvPr>
            <p:cNvGrpSpPr/>
            <p:nvPr/>
          </p:nvGrpSpPr>
          <p:grpSpPr>
            <a:xfrm>
              <a:off x="5776727" y="1752233"/>
              <a:ext cx="383296" cy="382446"/>
              <a:chOff x="11923143" y="3478931"/>
              <a:chExt cx="549402" cy="558800"/>
            </a:xfrm>
          </p:grpSpPr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CDF600C1-2878-3CBA-6795-67F55FB68BBE}"/>
                  </a:ext>
                </a:extLst>
              </p:cNvPr>
              <p:cNvSpPr/>
              <p:nvPr/>
            </p:nvSpPr>
            <p:spPr>
              <a:xfrm>
                <a:off x="11961243" y="3517031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AF147C68-2093-476E-22B2-0503C3EB0B05}"/>
                  </a:ext>
                </a:extLst>
              </p:cNvPr>
              <p:cNvSpPr/>
              <p:nvPr/>
            </p:nvSpPr>
            <p:spPr>
              <a:xfrm>
                <a:off x="11923143" y="3478931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691A3F"/>
              </a:solidFill>
              <a:ln>
                <a:solidFill>
                  <a:srgbClr val="691A3F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54932DF2-9CFE-8925-137D-8B291B498018}"/>
                </a:ext>
              </a:extLst>
            </p:cNvPr>
            <p:cNvSpPr/>
            <p:nvPr/>
          </p:nvSpPr>
          <p:spPr>
            <a:xfrm>
              <a:off x="5911019" y="1885123"/>
              <a:ext cx="114438" cy="111859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691A3F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id="{39930BA6-BBCB-0F37-D2E3-77A4E920508F}"/>
              </a:ext>
            </a:extLst>
          </p:cNvPr>
          <p:cNvGrpSpPr/>
          <p:nvPr/>
        </p:nvGrpSpPr>
        <p:grpSpPr>
          <a:xfrm>
            <a:off x="5362333" y="5512979"/>
            <a:ext cx="383296" cy="382446"/>
            <a:chOff x="5776727" y="1752233"/>
            <a:chExt cx="383296" cy="382446"/>
          </a:xfrm>
        </p:grpSpPr>
        <p:grpSp>
          <p:nvGrpSpPr>
            <p:cNvPr id="45" name="Group 25">
              <a:extLst>
                <a:ext uri="{FF2B5EF4-FFF2-40B4-BE49-F238E27FC236}">
                  <a16:creationId xmlns:a16="http://schemas.microsoft.com/office/drawing/2014/main" id="{9D53CE8B-684B-B443-BC8E-603CC6C93388}"/>
                </a:ext>
              </a:extLst>
            </p:cNvPr>
            <p:cNvGrpSpPr/>
            <p:nvPr/>
          </p:nvGrpSpPr>
          <p:grpSpPr>
            <a:xfrm>
              <a:off x="5776727" y="1752233"/>
              <a:ext cx="383296" cy="382446"/>
              <a:chOff x="11923143" y="3478931"/>
              <a:chExt cx="549402" cy="558800"/>
            </a:xfrm>
          </p:grpSpPr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21C9D5E2-9BA5-66F5-C6D9-F340AE9F4855}"/>
                  </a:ext>
                </a:extLst>
              </p:cNvPr>
              <p:cNvSpPr/>
              <p:nvPr/>
            </p:nvSpPr>
            <p:spPr>
              <a:xfrm>
                <a:off x="11961243" y="3517031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48" name="Freeform 20">
                <a:extLst>
                  <a:ext uri="{FF2B5EF4-FFF2-40B4-BE49-F238E27FC236}">
                    <a16:creationId xmlns:a16="http://schemas.microsoft.com/office/drawing/2014/main" id="{37DA29FB-27FF-B5EC-E2FD-656CCBEF1CDB}"/>
                  </a:ext>
                </a:extLst>
              </p:cNvPr>
              <p:cNvSpPr/>
              <p:nvPr/>
            </p:nvSpPr>
            <p:spPr>
              <a:xfrm>
                <a:off x="11923143" y="3478931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691A3F"/>
              </a:solidFill>
              <a:ln>
                <a:solidFill>
                  <a:srgbClr val="691A3F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61222E40-7EDB-B84C-053D-25D1A94753C2}"/>
                </a:ext>
              </a:extLst>
            </p:cNvPr>
            <p:cNvSpPr/>
            <p:nvPr/>
          </p:nvSpPr>
          <p:spPr>
            <a:xfrm>
              <a:off x="5911019" y="1885123"/>
              <a:ext cx="114438" cy="111859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691A3F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EBF04C2A-5E36-E31D-0EA7-76977037CB7D}"/>
              </a:ext>
            </a:extLst>
          </p:cNvPr>
          <p:cNvGrpSpPr/>
          <p:nvPr/>
        </p:nvGrpSpPr>
        <p:grpSpPr>
          <a:xfrm>
            <a:off x="3484548" y="3729396"/>
            <a:ext cx="383296" cy="382446"/>
            <a:chOff x="5776727" y="1752233"/>
            <a:chExt cx="383296" cy="382446"/>
          </a:xfrm>
        </p:grpSpPr>
        <p:grpSp>
          <p:nvGrpSpPr>
            <p:cNvPr id="50" name="Group 25">
              <a:extLst>
                <a:ext uri="{FF2B5EF4-FFF2-40B4-BE49-F238E27FC236}">
                  <a16:creationId xmlns:a16="http://schemas.microsoft.com/office/drawing/2014/main" id="{06B9B3AD-0435-5CE4-15E2-FB70E8816BD5}"/>
                </a:ext>
              </a:extLst>
            </p:cNvPr>
            <p:cNvGrpSpPr/>
            <p:nvPr/>
          </p:nvGrpSpPr>
          <p:grpSpPr>
            <a:xfrm>
              <a:off x="5776727" y="1752233"/>
              <a:ext cx="383296" cy="382446"/>
              <a:chOff x="11923143" y="3478931"/>
              <a:chExt cx="549402" cy="558800"/>
            </a:xfrm>
          </p:grpSpPr>
          <p:sp>
            <p:nvSpPr>
              <p:cNvPr id="52" name="Freeform 19">
                <a:extLst>
                  <a:ext uri="{FF2B5EF4-FFF2-40B4-BE49-F238E27FC236}">
                    <a16:creationId xmlns:a16="http://schemas.microsoft.com/office/drawing/2014/main" id="{15FA5F4C-17CD-A1B8-3449-A885C957C15A}"/>
                  </a:ext>
                </a:extLst>
              </p:cNvPr>
              <p:cNvSpPr/>
              <p:nvPr/>
            </p:nvSpPr>
            <p:spPr>
              <a:xfrm>
                <a:off x="11961243" y="3517031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id="{9690CE8D-4497-B7EE-FE6A-A6822EDE146C}"/>
                  </a:ext>
                </a:extLst>
              </p:cNvPr>
              <p:cNvSpPr/>
              <p:nvPr/>
            </p:nvSpPr>
            <p:spPr>
              <a:xfrm>
                <a:off x="11923143" y="3478931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691A3F"/>
              </a:solidFill>
              <a:ln>
                <a:solidFill>
                  <a:srgbClr val="691A3F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784EC915-7E06-AD67-BEF0-CEC2588658EE}"/>
                </a:ext>
              </a:extLst>
            </p:cNvPr>
            <p:cNvSpPr/>
            <p:nvPr/>
          </p:nvSpPr>
          <p:spPr>
            <a:xfrm>
              <a:off x="5911019" y="1885123"/>
              <a:ext cx="114438" cy="111859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691A3F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7EEE4972-186C-C059-FDA5-8789177D79BF}"/>
              </a:ext>
            </a:extLst>
          </p:cNvPr>
          <p:cNvGrpSpPr/>
          <p:nvPr/>
        </p:nvGrpSpPr>
        <p:grpSpPr>
          <a:xfrm>
            <a:off x="3942221" y="2431270"/>
            <a:ext cx="524930" cy="514475"/>
            <a:chOff x="2753721" y="1155296"/>
            <a:chExt cx="524930" cy="514475"/>
          </a:xfrm>
        </p:grpSpPr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EDD3FAFC-4251-328D-F433-D82938E37342}"/>
                </a:ext>
              </a:extLst>
            </p:cNvPr>
            <p:cNvSpPr/>
            <p:nvPr/>
          </p:nvSpPr>
          <p:spPr>
            <a:xfrm>
              <a:off x="2753721" y="1155296"/>
              <a:ext cx="524930" cy="514475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691A3F"/>
            </a:solidFill>
            <a:ln>
              <a:solidFill>
                <a:srgbClr val="691A3F"/>
              </a:solidFill>
            </a:ln>
          </p:spPr>
          <p:txBody>
            <a:bodyPr lIns="91440" tIns="45720" rIns="91440" bIns="4572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17D35B5F-C903-4BB9-0610-FA78702EDBE8}"/>
                </a:ext>
              </a:extLst>
            </p:cNvPr>
            <p:cNvSpPr/>
            <p:nvPr/>
          </p:nvSpPr>
          <p:spPr>
            <a:xfrm>
              <a:off x="2849038" y="1255086"/>
              <a:ext cx="339582" cy="320292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dirty="0"/>
                <a:t>3</a:t>
              </a:r>
            </a:p>
          </p:txBody>
        </p:sp>
      </p:grpSp>
      <p:sp>
        <p:nvSpPr>
          <p:cNvPr id="57" name="Freeform 19">
            <a:extLst>
              <a:ext uri="{FF2B5EF4-FFF2-40B4-BE49-F238E27FC236}">
                <a16:creationId xmlns:a16="http://schemas.microsoft.com/office/drawing/2014/main" id="{001265E3-DF66-5846-555E-91EF10DA9C07}"/>
              </a:ext>
            </a:extLst>
          </p:cNvPr>
          <p:cNvSpPr/>
          <p:nvPr/>
        </p:nvSpPr>
        <p:spPr>
          <a:xfrm>
            <a:off x="3744287" y="4852405"/>
            <a:ext cx="619134" cy="320292"/>
          </a:xfrm>
          <a:custGeom>
            <a:avLst/>
            <a:gdLst/>
            <a:ahLst/>
            <a:cxnLst/>
            <a:rect l="l" t="t" r="r" b="b"/>
            <a:pathLst>
              <a:path w="473075" h="482473">
                <a:moveTo>
                  <a:pt x="0" y="241300"/>
                </a:moveTo>
                <a:cubicBezTo>
                  <a:pt x="0" y="108077"/>
                  <a:pt x="105918" y="0"/>
                  <a:pt x="236601" y="0"/>
                </a:cubicBezTo>
                <a:cubicBezTo>
                  <a:pt x="367284" y="0"/>
                  <a:pt x="473075" y="108077"/>
                  <a:pt x="473075" y="241300"/>
                </a:cubicBezTo>
                <a:cubicBezTo>
                  <a:pt x="473075" y="374523"/>
                  <a:pt x="367157" y="482473"/>
                  <a:pt x="236601" y="482473"/>
                </a:cubicBezTo>
                <a:cubicBezTo>
                  <a:pt x="106045" y="482473"/>
                  <a:pt x="0" y="374523"/>
                  <a:pt x="0" y="24130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950620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7551-4B2D-FE54-9B8B-E0F5F4E12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C2CB9A-72F5-8E57-FFD4-64AC9DFB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8A0000"/>
                </a:solidFill>
              </a:rPr>
              <a:t>WYZWANIA – NOWE MOŻLIWOŚCI</a:t>
            </a:r>
            <a:r>
              <a:rPr lang="pl-PL" b="1" kern="1200" dirty="0">
                <a:solidFill>
                  <a:srgbClr val="8A0000"/>
                </a:solidFill>
              </a:rPr>
              <a:t> </a:t>
            </a: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78514CC0-2DA1-8BD0-006E-51C077B14F41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38213BFD-1754-D89F-54B5-C8A187AB9ED2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A7CD9450-1D6F-013D-A317-4C5B2BD26CDE}"/>
              </a:ext>
            </a:extLst>
          </p:cNvPr>
          <p:cNvSpPr txBox="1"/>
          <p:nvPr/>
        </p:nvSpPr>
        <p:spPr>
          <a:xfrm>
            <a:off x="890752" y="2002221"/>
            <a:ext cx="9782502" cy="40780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 Umożliwienie zakładania spółdzielni energetycznych w miastach, spółdzielnia 2.0 – inteligentna organizacja oparta na danych, miasta </a:t>
            </a:r>
            <a:r>
              <a:rPr lang="pl-PL" sz="2600" dirty="0">
                <a:ea typeface="Calibri" panose="020F0502020204030204"/>
                <a:cs typeface="Calibri" panose="020F0502020204030204"/>
              </a:rPr>
              <a:t>to </a:t>
            </a: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aktywni uczestnicy rynku energii, narodziny miejskiej </a:t>
            </a:r>
            <a:r>
              <a:rPr kumimoji="0" lang="pl-PL" sz="2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mikrosieci</a:t>
            </a: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, </a:t>
            </a:r>
            <a:r>
              <a:rPr kumimoji="0" lang="pl-PL" sz="2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autokonsumpcja</a:t>
            </a: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 czyli  zamiast produkować dla sieci, produkujemy dla siebie;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   Nowa sytuacja w miastach to szansa na większe partnerstwo z OSD</a:t>
            </a:r>
            <a:r>
              <a:rPr lang="pl-PL" sz="2600" dirty="0">
                <a:ea typeface="Calibri" panose="020F0502020204030204"/>
                <a:cs typeface="Calibri" panose="020F0502020204030204"/>
              </a:rPr>
              <a:t>;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600" dirty="0">
                <a:ea typeface="Calibri" panose="020F0502020204030204"/>
                <a:cs typeface="Calibri" panose="020F0502020204030204"/>
              </a:rPr>
              <a:t>Szansa na włączenie się MSP do społeczności energetycznych z rynku miejskiego.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2036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6CF91-D88A-61F7-9D86-274D75EA1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AE548B-3D1C-B1BE-E897-7B517F05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82387"/>
            <a:ext cx="11090275" cy="1152524"/>
          </a:xfrm>
        </p:spPr>
        <p:txBody>
          <a:bodyPr vert="horz" lIns="0" tIns="0" rIns="0" bIns="0" rtlCol="0" anchor="b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WIZJA PRZYSZŁOŚCI</a:t>
            </a:r>
            <a:r>
              <a:rPr lang="pl-PL" b="1" kern="1200" dirty="0">
                <a:latin typeface="+mn-lt"/>
              </a:rPr>
              <a:t> </a:t>
            </a:r>
          </a:p>
        </p:txBody>
      </p:sp>
      <p:sp>
        <p:nvSpPr>
          <p:cNvPr id="26" name="Rectangle: Rounded Corners 26">
            <a:extLst>
              <a:ext uri="{FF2B5EF4-FFF2-40B4-BE49-F238E27FC236}">
                <a16:creationId xmlns:a16="http://schemas.microsoft.com/office/drawing/2014/main" id="{04F761AD-96C9-9C37-7B32-F1902A92652C}"/>
              </a:ext>
            </a:extLst>
          </p:cNvPr>
          <p:cNvSpPr/>
          <p:nvPr/>
        </p:nvSpPr>
        <p:spPr bwMode="auto">
          <a:xfrm>
            <a:off x="5239352" y="3646691"/>
            <a:ext cx="756651" cy="6549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42E4D669-D527-BF34-2B74-629B79A53A87}"/>
              </a:ext>
            </a:extLst>
          </p:cNvPr>
          <p:cNvSpPr/>
          <p:nvPr/>
        </p:nvSpPr>
        <p:spPr bwMode="auto">
          <a:xfrm>
            <a:off x="5237949" y="2214324"/>
            <a:ext cx="762483" cy="71907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BD0F805E-4DF3-B9FE-2B52-EB2FA65A340C}"/>
              </a:ext>
            </a:extLst>
          </p:cNvPr>
          <p:cNvSpPr txBox="1"/>
          <p:nvPr/>
        </p:nvSpPr>
        <p:spPr>
          <a:xfrm>
            <a:off x="872823" y="1935136"/>
            <a:ext cx="9782502" cy="3956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ea typeface="Calibri" panose="020F0502020204030204"/>
                <a:cs typeface="Calibri" panose="020F0502020204030204"/>
              </a:rPr>
              <a:t>Społeczności energetyczne to nie tylko technologia, to też kultura współdziałania. Mieszkańcy powinni nauczyć się rozmawiać o energii tak jak rozmawiają o wodzie czy bezpieczeństwie. Wspólne działanie to zaufanie, transparentność – nowy rodzaj przywództwa lokalnego;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ea typeface="Calibri" panose="020F0502020204030204"/>
                <a:cs typeface="Calibri" panose="020F0502020204030204"/>
              </a:rPr>
              <a:t>Zarządzanie energią tak jak zarządza się finansami, aktywami itp.;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ea typeface="Calibri" panose="020F0502020204030204"/>
                <a:cs typeface="Calibri" panose="020F0502020204030204"/>
              </a:rPr>
              <a:t>Budowa lokalnej suwerenności energetycznej – gminy jako centra energetyczne;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/>
                <a:cs typeface="Calibri" panose="020F0502020204030204"/>
              </a:rPr>
              <a:t>Energia wraca do ludzi – współczesny </a:t>
            </a:r>
            <a:r>
              <a:rPr lang="pl-PL" sz="2400" dirty="0">
                <a:ea typeface="Calibri" panose="020F0502020204030204"/>
                <a:cs typeface="Calibri" panose="020F0502020204030204"/>
              </a:rPr>
              <a:t>Prometeusz ! Energia nie płynie z jednego miejsca wytwarzania a z wielu zielonych źródeł.</a:t>
            </a:r>
            <a:endParaRPr kumimoji="0" lang="pl-PL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7308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7CFD7-C60F-6114-965C-F67B58B30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3E29023-DD6F-19EF-99FA-94AA1EAC56A5}"/>
              </a:ext>
            </a:extLst>
          </p:cNvPr>
          <p:cNvSpPr txBox="1"/>
          <p:nvPr/>
        </p:nvSpPr>
        <p:spPr>
          <a:xfrm>
            <a:off x="7519612" y="1205985"/>
            <a:ext cx="1847589" cy="153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6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2C6EA9-D084-54BB-E0FD-9619B7C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303" y="1755310"/>
            <a:ext cx="3454860" cy="1690956"/>
          </a:xfrm>
          <a:custGeom>
            <a:avLst/>
            <a:gdLst>
              <a:gd name="connsiteX0" fmla="*/ 845478 w 3470538"/>
              <a:gd name="connsiteY0" fmla="*/ 0 h 1690956"/>
              <a:gd name="connsiteX1" fmla="*/ 2625060 w 3470538"/>
              <a:gd name="connsiteY1" fmla="*/ 0 h 1690956"/>
              <a:gd name="connsiteX2" fmla="*/ 3470538 w 3470538"/>
              <a:gd name="connsiteY2" fmla="*/ 845478 h 1690956"/>
              <a:gd name="connsiteX3" fmla="*/ 2625060 w 3470538"/>
              <a:gd name="connsiteY3" fmla="*/ 1690956 h 1690956"/>
              <a:gd name="connsiteX4" fmla="*/ 845478 w 3470538"/>
              <a:gd name="connsiteY4" fmla="*/ 1690956 h 1690956"/>
              <a:gd name="connsiteX5" fmla="*/ 0 w 3470538"/>
              <a:gd name="connsiteY5" fmla="*/ 845478 h 1690956"/>
              <a:gd name="connsiteX6" fmla="*/ 845478 w 3470538"/>
              <a:gd name="connsiteY6" fmla="*/ 0 h 169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538" h="1690956">
                <a:moveTo>
                  <a:pt x="845478" y="0"/>
                </a:moveTo>
                <a:lnTo>
                  <a:pt x="2625060" y="0"/>
                </a:lnTo>
                <a:cubicBezTo>
                  <a:pt x="3092005" y="0"/>
                  <a:pt x="3470538" y="378533"/>
                  <a:pt x="3470538" y="845478"/>
                </a:cubicBezTo>
                <a:cubicBezTo>
                  <a:pt x="3470538" y="1312423"/>
                  <a:pt x="3092005" y="1690956"/>
                  <a:pt x="2625060" y="1690956"/>
                </a:cubicBezTo>
                <a:lnTo>
                  <a:pt x="845478" y="1690956"/>
                </a:lnTo>
                <a:cubicBezTo>
                  <a:pt x="378533" y="1690956"/>
                  <a:pt x="0" y="1312423"/>
                  <a:pt x="0" y="845478"/>
                </a:cubicBezTo>
                <a:cubicBezTo>
                  <a:pt x="0" y="378533"/>
                  <a:pt x="378533" y="0"/>
                  <a:pt x="845478" y="0"/>
                </a:cubicBezTo>
                <a:close/>
              </a:path>
            </a:pathLst>
          </a:cu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7821057F-C854-1C50-E686-7F27CB7F4642}"/>
              </a:ext>
            </a:extLst>
          </p:cNvPr>
          <p:cNvGrpSpPr/>
          <p:nvPr/>
        </p:nvGrpSpPr>
        <p:grpSpPr>
          <a:xfrm>
            <a:off x="4489177" y="1900256"/>
            <a:ext cx="1422412" cy="1422412"/>
            <a:chOff x="6279478" y="1669116"/>
            <a:chExt cx="1422412" cy="1422412"/>
          </a:xfrm>
        </p:grpSpPr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CBCD99B4-709D-4856-EACA-30F46748729B}"/>
                </a:ext>
              </a:extLst>
            </p:cNvPr>
            <p:cNvSpPr/>
            <p:nvPr/>
          </p:nvSpPr>
          <p:spPr>
            <a:xfrm>
              <a:off x="6279478" y="1669116"/>
              <a:ext cx="1422412" cy="1422412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81E04"/>
                </a:solidFill>
                <a:effectLst/>
                <a:uLnTx/>
                <a:uFillTx/>
                <a:latin typeface="Energa"/>
                <a:ea typeface="+mn-ea"/>
                <a:cs typeface="+mn-cs"/>
              </a:endParaRPr>
            </a:p>
          </p:txBody>
        </p:sp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0DFF1BEA-263F-0908-E055-FA6D661930AE}"/>
                </a:ext>
              </a:extLst>
            </p:cNvPr>
            <p:cNvSpPr/>
            <p:nvPr/>
          </p:nvSpPr>
          <p:spPr>
            <a:xfrm>
              <a:off x="6539161" y="1946866"/>
              <a:ext cx="903048" cy="866911"/>
            </a:xfrm>
            <a:custGeom>
              <a:avLst/>
              <a:gdLst>
                <a:gd name="connsiteX0" fmla="*/ 4656 w 175338"/>
                <a:gd name="connsiteY0" fmla="*/ 88008 h 168322"/>
                <a:gd name="connsiteX1" fmla="*/ 66010 w 175338"/>
                <a:gd name="connsiteY1" fmla="*/ 128437 h 168322"/>
                <a:gd name="connsiteX2" fmla="*/ 147349 w 175338"/>
                <a:gd name="connsiteY2" fmla="*/ 75913 h 168322"/>
                <a:gd name="connsiteX3" fmla="*/ 152956 w 175338"/>
                <a:gd name="connsiteY3" fmla="*/ 34793 h 168322"/>
                <a:gd name="connsiteX4" fmla="*/ 152956 w 175338"/>
                <a:gd name="connsiteY4" fmla="*/ 34793 h 168322"/>
                <a:gd name="connsiteX5" fmla="*/ 69166 w 175338"/>
                <a:gd name="connsiteY5" fmla="*/ 118071 h 168322"/>
                <a:gd name="connsiteX6" fmla="*/ 19381 w 175338"/>
                <a:gd name="connsiteY6" fmla="*/ 84206 h 168322"/>
                <a:gd name="connsiteX7" fmla="*/ 23585 w 175338"/>
                <a:gd name="connsiteY7" fmla="*/ 85588 h 168322"/>
                <a:gd name="connsiteX8" fmla="*/ 131572 w 175338"/>
                <a:gd name="connsiteY8" fmla="*/ 32377 h 168322"/>
                <a:gd name="connsiteX9" fmla="*/ 104574 w 175338"/>
                <a:gd name="connsiteY9" fmla="*/ -450 h 168322"/>
                <a:gd name="connsiteX10" fmla="*/ 33755 w 175338"/>
                <a:gd name="connsiteY10" fmla="*/ 32377 h 168322"/>
                <a:gd name="connsiteX11" fmla="*/ 39713 w 175338"/>
                <a:gd name="connsiteY11" fmla="*/ 37903 h 168322"/>
                <a:gd name="connsiteX12" fmla="*/ 90550 w 175338"/>
                <a:gd name="connsiteY12" fmla="*/ 12679 h 168322"/>
                <a:gd name="connsiteX13" fmla="*/ 95109 w 175338"/>
                <a:gd name="connsiteY13" fmla="*/ 35484 h 168322"/>
                <a:gd name="connsiteX14" fmla="*/ 24287 w 175338"/>
                <a:gd name="connsiteY14" fmla="*/ 52762 h 168322"/>
                <a:gd name="connsiteX15" fmla="*/ 36911 w 175338"/>
                <a:gd name="connsiteY15" fmla="*/ 7496 h 168322"/>
                <a:gd name="connsiteX16" fmla="*/ 34807 w 175338"/>
                <a:gd name="connsiteY16" fmla="*/ 4733 h 168322"/>
                <a:gd name="connsiteX17" fmla="*/ 8861 w 175338"/>
                <a:gd name="connsiteY17" fmla="*/ 76260 h 168322"/>
                <a:gd name="connsiteX18" fmla="*/ 4656 w 175338"/>
                <a:gd name="connsiteY18" fmla="*/ 88008 h 168322"/>
                <a:gd name="connsiteX19" fmla="*/ 155060 w 175338"/>
                <a:gd name="connsiteY19" fmla="*/ 33758 h 168322"/>
                <a:gd name="connsiteX20" fmla="*/ 155060 w 175338"/>
                <a:gd name="connsiteY20" fmla="*/ 33758 h 168322"/>
                <a:gd name="connsiteX21" fmla="*/ 150501 w 175338"/>
                <a:gd name="connsiteY21" fmla="*/ 76951 h 168322"/>
                <a:gd name="connsiteX22" fmla="*/ 64958 w 175338"/>
                <a:gd name="connsiteY22" fmla="*/ 135002 h 168322"/>
                <a:gd name="connsiteX23" fmla="*/ 2552 w 175338"/>
                <a:gd name="connsiteY23" fmla="*/ 99065 h 168322"/>
                <a:gd name="connsiteX24" fmla="*/ 61451 w 175338"/>
                <a:gd name="connsiteY24" fmla="*/ 167828 h 168322"/>
                <a:gd name="connsiteX25" fmla="*/ 168031 w 175338"/>
                <a:gd name="connsiteY25" fmla="*/ 102866 h 168322"/>
                <a:gd name="connsiteX26" fmla="*/ 171889 w 175338"/>
                <a:gd name="connsiteY26" fmla="*/ 112888 h 168322"/>
                <a:gd name="connsiteX27" fmla="*/ 173642 w 175338"/>
                <a:gd name="connsiteY27" fmla="*/ 112888 h 168322"/>
                <a:gd name="connsiteX28" fmla="*/ 155060 w 175338"/>
                <a:gd name="connsiteY28" fmla="*/ 33758 h 16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338" h="168322">
                  <a:moveTo>
                    <a:pt x="4656" y="88008"/>
                  </a:moveTo>
                  <a:cubicBezTo>
                    <a:pt x="9211" y="119796"/>
                    <a:pt x="39362" y="131200"/>
                    <a:pt x="66010" y="128437"/>
                  </a:cubicBezTo>
                  <a:cubicBezTo>
                    <a:pt x="97914" y="124979"/>
                    <a:pt x="131221" y="104248"/>
                    <a:pt x="147349" y="75913"/>
                  </a:cubicBezTo>
                  <a:cubicBezTo>
                    <a:pt x="153307" y="65547"/>
                    <a:pt x="156463" y="49307"/>
                    <a:pt x="152956" y="34793"/>
                  </a:cubicBezTo>
                  <a:cubicBezTo>
                    <a:pt x="152956" y="34793"/>
                    <a:pt x="152956" y="34793"/>
                    <a:pt x="152956" y="34793"/>
                  </a:cubicBezTo>
                  <a:cubicBezTo>
                    <a:pt x="158917" y="73493"/>
                    <a:pt x="111587" y="116342"/>
                    <a:pt x="69166" y="118071"/>
                  </a:cubicBezTo>
                  <a:cubicBezTo>
                    <a:pt x="30599" y="119453"/>
                    <a:pt x="19732" y="102866"/>
                    <a:pt x="19381" y="84206"/>
                  </a:cubicBezTo>
                  <a:cubicBezTo>
                    <a:pt x="20784" y="84897"/>
                    <a:pt x="22186" y="85245"/>
                    <a:pt x="23585" y="85588"/>
                  </a:cubicBezTo>
                  <a:cubicBezTo>
                    <a:pt x="71266" y="100793"/>
                    <a:pt x="123156" y="63475"/>
                    <a:pt x="131572" y="32377"/>
                  </a:cubicBezTo>
                  <a:cubicBezTo>
                    <a:pt x="137530" y="10260"/>
                    <a:pt x="124558" y="585"/>
                    <a:pt x="104574" y="-450"/>
                  </a:cubicBezTo>
                  <a:cubicBezTo>
                    <a:pt x="84241" y="-1141"/>
                    <a:pt x="55490" y="6115"/>
                    <a:pt x="33755" y="32377"/>
                  </a:cubicBezTo>
                  <a:cubicBezTo>
                    <a:pt x="28846" y="38251"/>
                    <a:pt x="35158" y="43777"/>
                    <a:pt x="39713" y="37903"/>
                  </a:cubicBezTo>
                  <a:cubicBezTo>
                    <a:pt x="58295" y="15790"/>
                    <a:pt x="78981" y="12332"/>
                    <a:pt x="90550" y="12679"/>
                  </a:cubicBezTo>
                  <a:cubicBezTo>
                    <a:pt x="100369" y="13023"/>
                    <a:pt x="103872" y="23045"/>
                    <a:pt x="95109" y="35484"/>
                  </a:cubicBezTo>
                  <a:cubicBezTo>
                    <a:pt x="83891" y="50689"/>
                    <a:pt x="40765" y="66238"/>
                    <a:pt x="24287" y="52762"/>
                  </a:cubicBezTo>
                  <a:cubicBezTo>
                    <a:pt x="9211" y="40667"/>
                    <a:pt x="23936" y="19591"/>
                    <a:pt x="36911" y="7496"/>
                  </a:cubicBezTo>
                  <a:cubicBezTo>
                    <a:pt x="41116" y="3695"/>
                    <a:pt x="38664" y="2313"/>
                    <a:pt x="34807" y="4733"/>
                  </a:cubicBezTo>
                  <a:cubicBezTo>
                    <a:pt x="-3409" y="30301"/>
                    <a:pt x="-7618" y="60364"/>
                    <a:pt x="8861" y="76260"/>
                  </a:cubicBezTo>
                  <a:cubicBezTo>
                    <a:pt x="7111" y="80405"/>
                    <a:pt x="5708" y="84206"/>
                    <a:pt x="4656" y="88008"/>
                  </a:cubicBezTo>
                  <a:close/>
                  <a:moveTo>
                    <a:pt x="155060" y="33758"/>
                  </a:moveTo>
                  <a:cubicBezTo>
                    <a:pt x="155060" y="33758"/>
                    <a:pt x="155060" y="33758"/>
                    <a:pt x="155060" y="33758"/>
                  </a:cubicBezTo>
                  <a:cubicBezTo>
                    <a:pt x="160671" y="51036"/>
                    <a:pt x="156112" y="65894"/>
                    <a:pt x="150501" y="76951"/>
                  </a:cubicBezTo>
                  <a:cubicBezTo>
                    <a:pt x="135426" y="107705"/>
                    <a:pt x="98265" y="131200"/>
                    <a:pt x="64958" y="135002"/>
                  </a:cubicBezTo>
                  <a:cubicBezTo>
                    <a:pt x="37963" y="138112"/>
                    <a:pt x="7111" y="130166"/>
                    <a:pt x="2552" y="99065"/>
                  </a:cubicBezTo>
                  <a:cubicBezTo>
                    <a:pt x="-1656" y="130857"/>
                    <a:pt x="10263" y="167828"/>
                    <a:pt x="61451" y="167828"/>
                  </a:cubicBezTo>
                  <a:cubicBezTo>
                    <a:pt x="107028" y="167828"/>
                    <a:pt x="149449" y="138803"/>
                    <a:pt x="168031" y="102866"/>
                  </a:cubicBezTo>
                  <a:cubicBezTo>
                    <a:pt x="169083" y="104595"/>
                    <a:pt x="170837" y="108049"/>
                    <a:pt x="171889" y="112888"/>
                  </a:cubicBezTo>
                  <a:cubicBezTo>
                    <a:pt x="171889" y="113579"/>
                    <a:pt x="173291" y="113579"/>
                    <a:pt x="173642" y="112888"/>
                  </a:cubicBezTo>
                  <a:cubicBezTo>
                    <a:pt x="175746" y="98374"/>
                    <a:pt x="178902" y="59673"/>
                    <a:pt x="155060" y="33758"/>
                  </a:cubicBezTo>
                  <a:close/>
                </a:path>
              </a:pathLst>
            </a:custGeom>
            <a:solidFill>
              <a:schemeClr val="bg1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erga"/>
                <a:ea typeface="+mn-ea"/>
                <a:cs typeface="+mn-cs"/>
              </a:endParaRPr>
            </a:p>
          </p:txBody>
        </p:sp>
      </p:grpSp>
      <p:sp>
        <p:nvSpPr>
          <p:cNvPr id="7" name="Tytuł 1">
            <a:extLst>
              <a:ext uri="{FF2B5EF4-FFF2-40B4-BE49-F238E27FC236}">
                <a16:creationId xmlns:a16="http://schemas.microsoft.com/office/drawing/2014/main" id="{085C7D07-5B97-F88C-5333-D1FA449C7E9D}"/>
              </a:ext>
            </a:extLst>
          </p:cNvPr>
          <p:cNvSpPr txBox="1">
            <a:spLocks/>
          </p:cNvSpPr>
          <p:nvPr/>
        </p:nvSpPr>
        <p:spPr>
          <a:xfrm>
            <a:off x="1028699" y="3839482"/>
            <a:ext cx="10133013" cy="18755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64003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dirty="0"/>
              <a:t>Marcin Strzelczyk</a:t>
            </a:r>
          </a:p>
          <a:p>
            <a:pPr algn="ctr"/>
            <a:r>
              <a:rPr lang="pl-PL" sz="2800" dirty="0"/>
              <a:t>Pełnomocnik Zarządu Energa -Operator </a:t>
            </a:r>
          </a:p>
          <a:p>
            <a:pPr algn="ctr"/>
            <a:r>
              <a:rPr lang="pl-PL" sz="2800" dirty="0"/>
              <a:t>ds. współpracy z samorządami</a:t>
            </a:r>
          </a:p>
          <a:p>
            <a:pPr algn="ctr"/>
            <a:r>
              <a:rPr lang="pl-PL" sz="2800" dirty="0">
                <a:hlinkClick r:id="rId3"/>
              </a:rPr>
              <a:t>marcin.strzelczyk@energa-operator.pl</a:t>
            </a:r>
            <a:endParaRPr lang="pl-PL" sz="2800" dirty="0"/>
          </a:p>
          <a:p>
            <a:pPr algn="ctr"/>
            <a:r>
              <a:rPr lang="pl-PL" sz="2800" dirty="0"/>
              <a:t>Tel: +48 571 – 559 - 732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247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4818 0.002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D6712-5B90-9B70-B713-8ACADCD3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ADAC584-0425-51E5-173D-9F841A915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4730" y="3860800"/>
            <a:ext cx="8585189" cy="2124075"/>
          </a:xfrm>
        </p:spPr>
        <p:txBody>
          <a:bodyPr/>
          <a:lstStyle/>
          <a:p>
            <a:r>
              <a:rPr lang="pl-PL" kern="0" dirty="0">
                <a:ea typeface="+mn-lt"/>
                <a:cs typeface="+mn-lt"/>
              </a:rPr>
              <a:t>Podstawowe informacje o spółce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A9B3429A-FEB0-AC54-8AEE-2F3811084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Podtytuł 4">
            <a:extLst>
              <a:ext uri="{FF2B5EF4-FFF2-40B4-BE49-F238E27FC236}">
                <a16:creationId xmlns:a16="http://schemas.microsoft.com/office/drawing/2014/main" id="{D60D2BA8-56B8-9A72-D5C4-76579B3225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053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2B96A-469F-EBE1-F9A1-D85277EC3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F34AD5-FE77-6CB8-9EDD-21BDDD82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Podstawowe informacje o Energa-Operator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F272F1AA-3578-BCB1-9355-880E691E225D}"/>
              </a:ext>
            </a:extLst>
          </p:cNvPr>
          <p:cNvGrpSpPr/>
          <p:nvPr/>
        </p:nvGrpSpPr>
        <p:grpSpPr>
          <a:xfrm>
            <a:off x="1017208" y="1993392"/>
            <a:ext cx="3573080" cy="3255264"/>
            <a:chOff x="4572000" y="216394"/>
            <a:chExt cx="4256532" cy="3758184"/>
          </a:xfrm>
        </p:grpSpPr>
        <p:pic>
          <p:nvPicPr>
            <p:cNvPr id="8" name="Obraz 7" descr="Obraz zawierający tekst, mapa, Czcionka, atlas">
              <a:extLst>
                <a:ext uri="{FF2B5EF4-FFF2-40B4-BE49-F238E27FC236}">
                  <a16:creationId xmlns:a16="http://schemas.microsoft.com/office/drawing/2014/main" id="{4357DD9B-A844-AB4E-543E-2DA555659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216394"/>
              <a:ext cx="4256532" cy="3758184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56DAA2CF-2A55-6FAB-732F-83CDC0B6D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905" y="1445198"/>
              <a:ext cx="844019" cy="457835"/>
            </a:xfrm>
            <a:prstGeom prst="rect">
              <a:avLst/>
            </a:prstGeom>
          </p:spPr>
        </p:pic>
      </p:grpSp>
      <p:sp>
        <p:nvSpPr>
          <p:cNvPr id="10" name="Prostokąt 9">
            <a:extLst>
              <a:ext uri="{FF2B5EF4-FFF2-40B4-BE49-F238E27FC236}">
                <a16:creationId xmlns:a16="http://schemas.microsoft.com/office/drawing/2014/main" id="{D14EE0D9-130A-A73A-85EB-D45244ABFF18}"/>
              </a:ext>
            </a:extLst>
          </p:cNvPr>
          <p:cNvSpPr/>
          <p:nvPr/>
        </p:nvSpPr>
        <p:spPr>
          <a:xfrm>
            <a:off x="425656" y="5248656"/>
            <a:ext cx="5002832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pl-PL" sz="2800" b="1" baseline="30000" dirty="0">
              <a:solidFill>
                <a:schemeClr val="tx1">
                  <a:lumMod val="90000"/>
                  <a:lumOff val="10000"/>
                </a:schemeClr>
              </a:solidFill>
              <a:ea typeface="Verdana" panose="020B0604030504040204" pitchFamily="34" charset="0"/>
            </a:endParaRPr>
          </a:p>
          <a:p>
            <a:pPr lvl="0" algn="ctr"/>
            <a:r>
              <a:rPr lang="pl-PL" sz="2800" baseline="30000" dirty="0">
                <a:solidFill>
                  <a:schemeClr val="tx1">
                    <a:lumMod val="90000"/>
                    <a:lumOff val="10000"/>
                  </a:schemeClr>
                </a:solidFill>
                <a:ea typeface="Verdana" panose="020B0604030504040204" pitchFamily="34" charset="0"/>
                <a:cs typeface="72 Black" panose="020B0A04030603020204" pitchFamily="34" charset="0"/>
              </a:rPr>
              <a:t>Odpowiadamy za około 25% obszaru Polski </a:t>
            </a:r>
            <a:endParaRPr lang="pl-PL" sz="2800" dirty="0">
              <a:solidFill>
                <a:schemeClr val="tx1">
                  <a:lumMod val="90000"/>
                  <a:lumOff val="10000"/>
                </a:schemeClr>
              </a:solidFill>
              <a:ea typeface="Verdana" panose="020B0604030504040204" pitchFamily="34" charset="0"/>
              <a:cs typeface="72 Black" panose="020B0A04030603020204" pitchFamily="34" charset="0"/>
            </a:endParaRP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59C1CE0D-59D4-CC9E-12E1-1913E7A1883A}"/>
              </a:ext>
            </a:extLst>
          </p:cNvPr>
          <p:cNvGraphicFramePr>
            <a:graphicFrameLocks/>
          </p:cNvGraphicFramePr>
          <p:nvPr/>
        </p:nvGraphicFramePr>
        <p:xfrm>
          <a:off x="5428488" y="1755648"/>
          <a:ext cx="5511617" cy="4094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286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F0D64F3-74CB-25E2-C462-D929B70A5085}"/>
              </a:ext>
            </a:extLst>
          </p:cNvPr>
          <p:cNvSpPr txBox="1">
            <a:spLocks/>
          </p:cNvSpPr>
          <p:nvPr/>
        </p:nvSpPr>
        <p:spPr>
          <a:xfrm>
            <a:off x="410617" y="571259"/>
            <a:ext cx="6606642" cy="666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64003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691A3F"/>
                </a:solidFill>
              </a:rPr>
              <a:t>Energa-Operator S.A. w liczbach*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6D97C02-44CF-5381-4B9A-A1C7A36B3917}"/>
              </a:ext>
            </a:extLst>
          </p:cNvPr>
          <p:cNvGrpSpPr/>
          <p:nvPr/>
        </p:nvGrpSpPr>
        <p:grpSpPr>
          <a:xfrm>
            <a:off x="481825" y="1909637"/>
            <a:ext cx="7734854" cy="3825401"/>
            <a:chOff x="422634" y="975082"/>
            <a:chExt cx="5915252" cy="3384264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1B0C1475-04F6-79E8-C912-81219A6D5290}"/>
                </a:ext>
              </a:extLst>
            </p:cNvPr>
            <p:cNvGrpSpPr/>
            <p:nvPr/>
          </p:nvGrpSpPr>
          <p:grpSpPr>
            <a:xfrm>
              <a:off x="422634" y="975082"/>
              <a:ext cx="5915252" cy="3384264"/>
              <a:chOff x="1646457" y="1156069"/>
              <a:chExt cx="6449425" cy="2991446"/>
            </a:xfrm>
          </p:grpSpPr>
          <p:grpSp>
            <p:nvGrpSpPr>
              <p:cNvPr id="7" name="Grupa 6">
                <a:extLst>
                  <a:ext uri="{FF2B5EF4-FFF2-40B4-BE49-F238E27FC236}">
                    <a16:creationId xmlns:a16="http://schemas.microsoft.com/office/drawing/2014/main" id="{38537B83-C746-E952-9D37-C9314ED7E808}"/>
                  </a:ext>
                </a:extLst>
              </p:cNvPr>
              <p:cNvGrpSpPr/>
              <p:nvPr/>
            </p:nvGrpSpPr>
            <p:grpSpPr>
              <a:xfrm>
                <a:off x="1715561" y="1156069"/>
                <a:ext cx="2721180" cy="805276"/>
                <a:chOff x="504054" y="4"/>
                <a:chExt cx="3616924" cy="1070352"/>
              </a:xfrm>
            </p:grpSpPr>
            <p:sp>
              <p:nvSpPr>
                <p:cNvPr id="28" name="Prostokąt 27">
                  <a:extLst>
                    <a:ext uri="{FF2B5EF4-FFF2-40B4-BE49-F238E27FC236}">
                      <a16:creationId xmlns:a16="http://schemas.microsoft.com/office/drawing/2014/main" id="{D628CBE3-DA46-4053-0DD4-B06873D97C12}"/>
                    </a:ext>
                  </a:extLst>
                </p:cNvPr>
                <p:cNvSpPr/>
                <p:nvPr/>
              </p:nvSpPr>
              <p:spPr>
                <a:xfrm>
                  <a:off x="504054" y="4"/>
                  <a:ext cx="3425128" cy="107035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hemeClr val="accent4">
                    <a:alpha val="4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pl-PL" sz="1200"/>
                </a:p>
              </p:txBody>
            </p:sp>
            <p:sp>
              <p:nvSpPr>
                <p:cNvPr id="29" name="pole tekstowe 28">
                  <a:extLst>
                    <a:ext uri="{FF2B5EF4-FFF2-40B4-BE49-F238E27FC236}">
                      <a16:creationId xmlns:a16="http://schemas.microsoft.com/office/drawing/2014/main" id="{837F5D30-06D2-DD66-B5C1-2543526AB45B}"/>
                    </a:ext>
                  </a:extLst>
                </p:cNvPr>
                <p:cNvSpPr txBox="1"/>
                <p:nvPr/>
              </p:nvSpPr>
              <p:spPr>
                <a:xfrm>
                  <a:off x="695850" y="4"/>
                  <a:ext cx="3425128" cy="10703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545440" tIns="51596" rIns="51596" bIns="51596" numCol="1" spcCol="1270" anchor="ctr" anchorCtr="0">
                  <a:noAutofit/>
                </a:bodyPr>
                <a:lstStyle/>
                <a:p>
                  <a:pPr defTabSz="60192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pl-PL" sz="16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22,7 </a:t>
                  </a:r>
                  <a:r>
                    <a:rPr lang="pl-PL" sz="1600" b="1" dirty="0" err="1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TWh</a:t>
                  </a:r>
                  <a:br>
                    <a:rPr lang="pl-PL" sz="1100" b="1" dirty="0">
                      <a:ea typeface="Verdana" panose="020B0604030504040204" pitchFamily="34" charset="0"/>
                      <a:cs typeface="Calibri" panose="020F0502020204030204" pitchFamily="34" charset="0"/>
                    </a:rPr>
                  </a:br>
                  <a:r>
                    <a:rPr lang="pl-PL" sz="1100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dostarczanej energii elektrycznej</a:t>
                  </a:r>
                  <a:endParaRPr lang="pl-PL" sz="1100" dirty="0">
                    <a:solidFill>
                      <a:srgbClr val="FF0000"/>
                    </a:solidFill>
                    <a:ea typeface="Verdan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0F8A903B-5B3C-AE4C-BB4C-B05A09947F5D}"/>
                  </a:ext>
                </a:extLst>
              </p:cNvPr>
              <p:cNvSpPr/>
              <p:nvPr/>
            </p:nvSpPr>
            <p:spPr>
              <a:xfrm>
                <a:off x="1646457" y="1198415"/>
                <a:ext cx="563693" cy="845540"/>
              </a:xfrm>
              <a:prstGeom prst="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22" t="-1878" r="-67578" b="1878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l-PL" sz="1200"/>
              </a:p>
            </p:txBody>
          </p:sp>
          <p:grpSp>
            <p:nvGrpSpPr>
              <p:cNvPr id="9" name="Grupa 8">
                <a:extLst>
                  <a:ext uri="{FF2B5EF4-FFF2-40B4-BE49-F238E27FC236}">
                    <a16:creationId xmlns:a16="http://schemas.microsoft.com/office/drawing/2014/main" id="{072F1B6A-D0A7-DB7C-42F7-E66120E0DED6}"/>
                  </a:ext>
                </a:extLst>
              </p:cNvPr>
              <p:cNvGrpSpPr/>
              <p:nvPr/>
            </p:nvGrpSpPr>
            <p:grpSpPr>
              <a:xfrm>
                <a:off x="4695184" y="1192073"/>
                <a:ext cx="2638931" cy="809826"/>
                <a:chOff x="4464492" y="47859"/>
                <a:chExt cx="3507600" cy="1076400"/>
              </a:xfrm>
            </p:grpSpPr>
            <p:sp>
              <p:nvSpPr>
                <p:cNvPr id="26" name="Prostokąt 25">
                  <a:extLst>
                    <a:ext uri="{FF2B5EF4-FFF2-40B4-BE49-F238E27FC236}">
                      <a16:creationId xmlns:a16="http://schemas.microsoft.com/office/drawing/2014/main" id="{E313D447-79F9-4207-1DA9-2C565B931A9E}"/>
                    </a:ext>
                  </a:extLst>
                </p:cNvPr>
                <p:cNvSpPr/>
                <p:nvPr/>
              </p:nvSpPr>
              <p:spPr>
                <a:xfrm>
                  <a:off x="4464492" y="53907"/>
                  <a:ext cx="3425128" cy="107035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hemeClr val="accent4">
                    <a:alpha val="4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pl-PL" sz="1200"/>
                </a:p>
              </p:txBody>
            </p:sp>
            <p:sp>
              <p:nvSpPr>
                <p:cNvPr id="27" name="pole tekstowe 26">
                  <a:extLst>
                    <a:ext uri="{FF2B5EF4-FFF2-40B4-BE49-F238E27FC236}">
                      <a16:creationId xmlns:a16="http://schemas.microsoft.com/office/drawing/2014/main" id="{F79AA4E7-4092-5533-4FAC-3A7BAEBFFD09}"/>
                    </a:ext>
                  </a:extLst>
                </p:cNvPr>
                <p:cNvSpPr txBox="1"/>
                <p:nvPr/>
              </p:nvSpPr>
              <p:spPr>
                <a:xfrm>
                  <a:off x="4546964" y="47859"/>
                  <a:ext cx="3425128" cy="10703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545440" tIns="51596" rIns="51596" bIns="51596" numCol="1" spcCol="1270" anchor="ctr" anchorCtr="0">
                  <a:noAutofit/>
                </a:bodyPr>
                <a:lstStyle/>
                <a:p>
                  <a:pPr defTabSz="60192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pl-PL" sz="16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3,4 mln </a:t>
                  </a:r>
                  <a:br>
                    <a:rPr lang="pl-PL" sz="11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</a:br>
                  <a:r>
                    <a:rPr lang="pl-PL" sz="11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klientów</a:t>
                  </a:r>
                  <a:r>
                    <a:rPr lang="pl-PL" sz="1100" dirty="0">
                      <a:ea typeface="Verdana" panose="020B060403050404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792DC9D5-8A49-B4D6-C2FB-AA13A111BDB6}"/>
                  </a:ext>
                </a:extLst>
              </p:cNvPr>
              <p:cNvSpPr/>
              <p:nvPr/>
            </p:nvSpPr>
            <p:spPr>
              <a:xfrm>
                <a:off x="4463735" y="1198415"/>
                <a:ext cx="563693" cy="845540"/>
              </a:xfrm>
              <a:prstGeom prst="rect">
                <a:avLst/>
              </a:prstGeom>
              <a:blipFill>
                <a:blip r:embed="rId3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l-PL" sz="1200"/>
              </a:p>
            </p:txBody>
          </p:sp>
          <p:grpSp>
            <p:nvGrpSpPr>
              <p:cNvPr id="11" name="Grupa 10">
                <a:extLst>
                  <a:ext uri="{FF2B5EF4-FFF2-40B4-BE49-F238E27FC236}">
                    <a16:creationId xmlns:a16="http://schemas.microsoft.com/office/drawing/2014/main" id="{8813ADCC-BDBE-4175-28F2-8C62DE99E5E8}"/>
                  </a:ext>
                </a:extLst>
              </p:cNvPr>
              <p:cNvGrpSpPr/>
              <p:nvPr/>
            </p:nvGrpSpPr>
            <p:grpSpPr>
              <a:xfrm>
                <a:off x="1753827" y="2290459"/>
                <a:ext cx="2709908" cy="843303"/>
                <a:chOff x="554917" y="1507806"/>
                <a:chExt cx="3601941" cy="1120896"/>
              </a:xfrm>
            </p:grpSpPr>
            <p:sp>
              <p:nvSpPr>
                <p:cNvPr id="24" name="Prostokąt 23">
                  <a:extLst>
                    <a:ext uri="{FF2B5EF4-FFF2-40B4-BE49-F238E27FC236}">
                      <a16:creationId xmlns:a16="http://schemas.microsoft.com/office/drawing/2014/main" id="{18BD6BB3-9FC1-4F3B-75CD-251D2EE176E7}"/>
                    </a:ext>
                  </a:extLst>
                </p:cNvPr>
                <p:cNvSpPr/>
                <p:nvPr/>
              </p:nvSpPr>
              <p:spPr>
                <a:xfrm>
                  <a:off x="554917" y="1558350"/>
                  <a:ext cx="3425128" cy="107035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hemeClr val="accent4">
                    <a:alpha val="4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pl-PL" sz="1200"/>
                </a:p>
              </p:txBody>
            </p:sp>
            <p:sp>
              <p:nvSpPr>
                <p:cNvPr id="25" name="pole tekstowe 24">
                  <a:extLst>
                    <a:ext uri="{FF2B5EF4-FFF2-40B4-BE49-F238E27FC236}">
                      <a16:creationId xmlns:a16="http://schemas.microsoft.com/office/drawing/2014/main" id="{D76A37DD-2CDC-400F-0576-64A74DA0A64E}"/>
                    </a:ext>
                  </a:extLst>
                </p:cNvPr>
                <p:cNvSpPr txBox="1"/>
                <p:nvPr/>
              </p:nvSpPr>
              <p:spPr>
                <a:xfrm>
                  <a:off x="731730" y="1507806"/>
                  <a:ext cx="3425128" cy="10703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545440" tIns="51596" rIns="51596" bIns="51596" numCol="1" spcCol="1270" anchor="ctr" anchorCtr="0">
                  <a:noAutofit/>
                </a:bodyPr>
                <a:lstStyle/>
                <a:p>
                  <a:pPr defTabSz="60192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pl-PL" sz="16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5,5 tys. </a:t>
                  </a:r>
                  <a:r>
                    <a:rPr lang="pl-PL" sz="1100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pracowników </a:t>
                  </a:r>
                  <a:br>
                    <a:rPr lang="pl-PL" sz="1100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</a:br>
                  <a:r>
                    <a:rPr lang="pl-PL" sz="1100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w Linii Biznesowej Dystrybucja</a:t>
                  </a:r>
                </a:p>
              </p:txBody>
            </p:sp>
          </p:grpSp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3B86CF68-EE17-3D60-D8A0-5C18BC099091}"/>
                  </a:ext>
                </a:extLst>
              </p:cNvPr>
              <p:cNvSpPr/>
              <p:nvPr/>
            </p:nvSpPr>
            <p:spPr>
              <a:xfrm>
                <a:off x="1646457" y="2212168"/>
                <a:ext cx="563693" cy="845540"/>
              </a:xfrm>
              <a:prstGeom prst="rect">
                <a:avLst/>
              </a:prstGeom>
              <a:blipFill>
                <a:blip r:embed="rId4"/>
                <a:srcRect/>
                <a:stretch>
                  <a:fillRect l="-34000" r="-34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l-PL" sz="1200"/>
              </a:p>
            </p:txBody>
          </p:sp>
          <p:grpSp>
            <p:nvGrpSpPr>
              <p:cNvPr id="13" name="Grupa 12">
                <a:extLst>
                  <a:ext uri="{FF2B5EF4-FFF2-40B4-BE49-F238E27FC236}">
                    <a16:creationId xmlns:a16="http://schemas.microsoft.com/office/drawing/2014/main" id="{5994542F-6387-81A2-D04B-FFCB9A0D05E2}"/>
                  </a:ext>
                </a:extLst>
              </p:cNvPr>
              <p:cNvGrpSpPr/>
              <p:nvPr/>
            </p:nvGrpSpPr>
            <p:grpSpPr>
              <a:xfrm>
                <a:off x="4571107" y="2226045"/>
                <a:ext cx="3524775" cy="907715"/>
                <a:chOff x="4299572" y="1422190"/>
                <a:chExt cx="4685041" cy="1206512"/>
              </a:xfrm>
            </p:grpSpPr>
            <p:sp>
              <p:nvSpPr>
                <p:cNvPr id="22" name="Prostokąt 21">
                  <a:extLst>
                    <a:ext uri="{FF2B5EF4-FFF2-40B4-BE49-F238E27FC236}">
                      <a16:creationId xmlns:a16="http://schemas.microsoft.com/office/drawing/2014/main" id="{E9DF3879-9403-2410-01F3-B0F68EC56D0A}"/>
                    </a:ext>
                  </a:extLst>
                </p:cNvPr>
                <p:cNvSpPr/>
                <p:nvPr/>
              </p:nvSpPr>
              <p:spPr>
                <a:xfrm>
                  <a:off x="4299572" y="1558350"/>
                  <a:ext cx="3425128" cy="107035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hemeClr val="accent4">
                    <a:alpha val="4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pl-PL" sz="1200"/>
                </a:p>
              </p:txBody>
            </p:sp>
            <p:sp>
              <p:nvSpPr>
                <p:cNvPr id="23" name="pole tekstowe 22">
                  <a:extLst>
                    <a:ext uri="{FF2B5EF4-FFF2-40B4-BE49-F238E27FC236}">
                      <a16:creationId xmlns:a16="http://schemas.microsoft.com/office/drawing/2014/main" id="{9F8A6764-EACB-FE23-4592-CBAB46CAEDAA}"/>
                    </a:ext>
                  </a:extLst>
                </p:cNvPr>
                <p:cNvSpPr txBox="1"/>
                <p:nvPr/>
              </p:nvSpPr>
              <p:spPr>
                <a:xfrm>
                  <a:off x="4312771" y="1422190"/>
                  <a:ext cx="4671842" cy="10703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545440" tIns="51596" rIns="51596" bIns="51596" numCol="1" spcCol="1270" anchor="ctr" anchorCtr="0">
                  <a:noAutofit/>
                </a:bodyPr>
                <a:lstStyle/>
                <a:p>
                  <a:pPr defTabSz="60192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pl-PL" sz="14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199,7 tys. km </a:t>
                  </a:r>
                  <a:r>
                    <a:rPr lang="pl-PL" sz="1400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linii elektroenergetycznych</a:t>
                  </a:r>
                </a:p>
              </p:txBody>
            </p:sp>
          </p:grpSp>
          <p:grpSp>
            <p:nvGrpSpPr>
              <p:cNvPr id="14" name="Grupa 13">
                <a:extLst>
                  <a:ext uri="{FF2B5EF4-FFF2-40B4-BE49-F238E27FC236}">
                    <a16:creationId xmlns:a16="http://schemas.microsoft.com/office/drawing/2014/main" id="{635B27BA-202A-B6A3-898A-9D670B189800}"/>
                  </a:ext>
                </a:extLst>
              </p:cNvPr>
              <p:cNvGrpSpPr/>
              <p:nvPr/>
            </p:nvGrpSpPr>
            <p:grpSpPr>
              <a:xfrm>
                <a:off x="1753827" y="3283187"/>
                <a:ext cx="2682914" cy="864328"/>
                <a:chOff x="554917" y="2827314"/>
                <a:chExt cx="3566061" cy="1148843"/>
              </a:xfrm>
            </p:grpSpPr>
            <p:sp>
              <p:nvSpPr>
                <p:cNvPr id="20" name="Prostokąt 19">
                  <a:extLst>
                    <a:ext uri="{FF2B5EF4-FFF2-40B4-BE49-F238E27FC236}">
                      <a16:creationId xmlns:a16="http://schemas.microsoft.com/office/drawing/2014/main" id="{7F898B71-BBC3-06C9-8921-82A142AE3C06}"/>
                    </a:ext>
                  </a:extLst>
                </p:cNvPr>
                <p:cNvSpPr/>
                <p:nvPr/>
              </p:nvSpPr>
              <p:spPr>
                <a:xfrm>
                  <a:off x="554917" y="2905805"/>
                  <a:ext cx="3425128" cy="107035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hemeClr val="accent4">
                    <a:alpha val="4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pl-PL" sz="1200"/>
                </a:p>
              </p:txBody>
            </p:sp>
            <p:sp>
              <p:nvSpPr>
                <p:cNvPr id="21" name="pole tekstowe 20">
                  <a:extLst>
                    <a:ext uri="{FF2B5EF4-FFF2-40B4-BE49-F238E27FC236}">
                      <a16:creationId xmlns:a16="http://schemas.microsoft.com/office/drawing/2014/main" id="{DBE50287-950D-AAD1-0496-35BC09693202}"/>
                    </a:ext>
                  </a:extLst>
                </p:cNvPr>
                <p:cNvSpPr txBox="1"/>
                <p:nvPr/>
              </p:nvSpPr>
              <p:spPr>
                <a:xfrm>
                  <a:off x="695850" y="2827314"/>
                  <a:ext cx="3425128" cy="10703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545440" tIns="51596" rIns="51596" bIns="51596" numCol="1" spcCol="1270" anchor="ctr" anchorCtr="0">
                  <a:noAutofit/>
                </a:bodyPr>
                <a:lstStyle/>
                <a:p>
                  <a:pPr defTabSz="60192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pl-PL" sz="16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3 mln szt. **</a:t>
                  </a:r>
                  <a:br>
                    <a:rPr lang="pl-PL" sz="16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</a:br>
                  <a:r>
                    <a:rPr lang="pl-PL" sz="1100" dirty="0">
                      <a:ea typeface="Verdana" panose="020B0604030504040204" pitchFamily="34" charset="0"/>
                    </a:rPr>
                    <a:t>zainstalowanych liczników zdalnego odczytu</a:t>
                  </a:r>
                </a:p>
              </p:txBody>
            </p:sp>
          </p:grpSp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D3C452D4-4B7B-F8F8-29CE-FC00099BE991}"/>
                  </a:ext>
                </a:extLst>
              </p:cNvPr>
              <p:cNvSpPr/>
              <p:nvPr/>
            </p:nvSpPr>
            <p:spPr>
              <a:xfrm>
                <a:off x="1646457" y="3207133"/>
                <a:ext cx="563693" cy="845540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 l="-422" t="12602" r="-2966" b="1355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l-PL" sz="1200"/>
              </a:p>
            </p:txBody>
          </p:sp>
          <p:grpSp>
            <p:nvGrpSpPr>
              <p:cNvPr id="16" name="Grupa 15">
                <a:extLst>
                  <a:ext uri="{FF2B5EF4-FFF2-40B4-BE49-F238E27FC236}">
                    <a16:creationId xmlns:a16="http://schemas.microsoft.com/office/drawing/2014/main" id="{5415FD8E-AFF6-31F6-3756-91CFE2DCA350}"/>
                  </a:ext>
                </a:extLst>
              </p:cNvPr>
              <p:cNvGrpSpPr/>
              <p:nvPr/>
            </p:nvGrpSpPr>
            <p:grpSpPr>
              <a:xfrm>
                <a:off x="4571106" y="3283187"/>
                <a:ext cx="2682913" cy="864328"/>
                <a:chOff x="4299572" y="2827314"/>
                <a:chExt cx="3566060" cy="1148843"/>
              </a:xfrm>
            </p:grpSpPr>
            <p:sp>
              <p:nvSpPr>
                <p:cNvPr id="18" name="Prostokąt 17">
                  <a:extLst>
                    <a:ext uri="{FF2B5EF4-FFF2-40B4-BE49-F238E27FC236}">
                      <a16:creationId xmlns:a16="http://schemas.microsoft.com/office/drawing/2014/main" id="{1EA8AB7B-BB01-A6A6-C44B-A3DE8D3ABE9C}"/>
                    </a:ext>
                  </a:extLst>
                </p:cNvPr>
                <p:cNvSpPr/>
                <p:nvPr/>
              </p:nvSpPr>
              <p:spPr>
                <a:xfrm>
                  <a:off x="4299572" y="2905805"/>
                  <a:ext cx="3425128" cy="107035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hemeClr val="accent4">
                    <a:alpha val="4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pl-PL" sz="1200"/>
                </a:p>
              </p:txBody>
            </p:sp>
            <p:sp>
              <p:nvSpPr>
                <p:cNvPr id="19" name="pole tekstowe 18">
                  <a:extLst>
                    <a:ext uri="{FF2B5EF4-FFF2-40B4-BE49-F238E27FC236}">
                      <a16:creationId xmlns:a16="http://schemas.microsoft.com/office/drawing/2014/main" id="{A9E6AA5F-531A-D756-95C4-1B48EABC99E9}"/>
                    </a:ext>
                  </a:extLst>
                </p:cNvPr>
                <p:cNvSpPr txBox="1"/>
                <p:nvPr/>
              </p:nvSpPr>
              <p:spPr>
                <a:xfrm>
                  <a:off x="4440505" y="2827314"/>
                  <a:ext cx="3425127" cy="10703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545440" tIns="51596" rIns="51596" bIns="51596" numCol="1" spcCol="1270" anchor="ctr" anchorCtr="0">
                  <a:noAutofit/>
                </a:bodyPr>
                <a:lstStyle/>
                <a:p>
                  <a:pPr defTabSz="60192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pl-PL" sz="1600" b="1" dirty="0">
                      <a:solidFill>
                        <a:schemeClr val="tx1">
                          <a:lumMod val="50000"/>
                        </a:schemeClr>
                      </a:solidFill>
                      <a:ea typeface="Verdana" panose="020B0604030504040204" pitchFamily="34" charset="0"/>
                      <a:cs typeface="Calibri" panose="020F0502020204030204" pitchFamily="34" charset="0"/>
                    </a:rPr>
                    <a:t>10,33 GW </a:t>
                  </a:r>
                  <a:r>
                    <a:rPr lang="pl-PL" sz="1100" dirty="0">
                      <a:ea typeface="Verdana" panose="020B0604030504040204" pitchFamily="34" charset="0"/>
                      <a:cs typeface="Calibri" panose="020F0502020204030204" pitchFamily="34" charset="0"/>
                    </a:rPr>
                    <a:t>mocy </a:t>
                  </a:r>
                  <a:br>
                    <a:rPr lang="pl-PL" sz="1100" dirty="0">
                      <a:ea typeface="Verdana" panose="020B0604030504040204" pitchFamily="34" charset="0"/>
                      <a:cs typeface="Calibri" panose="020F0502020204030204" pitchFamily="34" charset="0"/>
                    </a:rPr>
                  </a:br>
                  <a:r>
                    <a:rPr lang="pl-PL" sz="1100" dirty="0">
                      <a:ea typeface="Verdana" panose="020B0604030504040204" pitchFamily="34" charset="0"/>
                      <a:cs typeface="Calibri" panose="020F0502020204030204" pitchFamily="34" charset="0"/>
                    </a:rPr>
                    <a:t>przyłączonych mikroinstalacji </a:t>
                  </a:r>
                  <a:br>
                    <a:rPr lang="pl-PL" sz="1100" dirty="0">
                      <a:ea typeface="Verdana" panose="020B0604030504040204" pitchFamily="34" charset="0"/>
                      <a:cs typeface="Calibri" panose="020F0502020204030204" pitchFamily="34" charset="0"/>
                    </a:rPr>
                  </a:br>
                  <a:r>
                    <a:rPr lang="pl-PL" sz="1100" dirty="0">
                      <a:ea typeface="Verdana" panose="020B0604030504040204" pitchFamily="34" charset="0"/>
                      <a:cs typeface="Calibri" panose="020F0502020204030204" pitchFamily="34" charset="0"/>
                    </a:rPr>
                    <a:t>i dużych źródeł OZE</a:t>
                  </a:r>
                </a:p>
              </p:txBody>
            </p:sp>
          </p:grpSp>
          <p:sp>
            <p:nvSpPr>
              <p:cNvPr id="17" name="Prostokąt 16">
                <a:extLst>
                  <a:ext uri="{FF2B5EF4-FFF2-40B4-BE49-F238E27FC236}">
                    <a16:creationId xmlns:a16="http://schemas.microsoft.com/office/drawing/2014/main" id="{76E02DFF-BD34-6B78-268A-78ADD5B13A36}"/>
                  </a:ext>
                </a:extLst>
              </p:cNvPr>
              <p:cNvSpPr/>
              <p:nvPr/>
            </p:nvSpPr>
            <p:spPr>
              <a:xfrm>
                <a:off x="4463735" y="3225922"/>
                <a:ext cx="563693" cy="845540"/>
              </a:xfrm>
              <a:prstGeom prst="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3603" t="16219" r="-9269" b="10643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pl-PL" sz="1200"/>
              </a:p>
            </p:txBody>
          </p:sp>
        </p:grpSp>
        <p:pic>
          <p:nvPicPr>
            <p:cNvPr id="6" name="Grafika 5" descr="Słup energetyczny z wypełnieniem pełnym">
              <a:extLst>
                <a:ext uri="{FF2B5EF4-FFF2-40B4-BE49-F238E27FC236}">
                  <a16:creationId xmlns:a16="http://schemas.microsoft.com/office/drawing/2014/main" id="{C89B3F44-AF69-95CD-F1B3-37052E1FE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06204" y="2282219"/>
              <a:ext cx="495636" cy="773450"/>
            </a:xfrm>
            <a:prstGeom prst="rect">
              <a:avLst/>
            </a:prstGeom>
          </p:spPr>
        </p:pic>
      </p:grpSp>
      <p:pic>
        <p:nvPicPr>
          <p:cNvPr id="30" name="Obraz 29" descr="Obraz zawierający mapa&#10;&#10;Opis wygenerowany automatycznie">
            <a:extLst>
              <a:ext uri="{FF2B5EF4-FFF2-40B4-BE49-F238E27FC236}">
                <a16:creationId xmlns:a16="http://schemas.microsoft.com/office/drawing/2014/main" id="{E4FB44C4-75F7-3E55-7660-3F57AED8A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374" y="451087"/>
            <a:ext cx="5673796" cy="5955825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3AEBC2D-1CAA-B8EC-EE52-7DDE90CD50C1}"/>
              </a:ext>
            </a:extLst>
          </p:cNvPr>
          <p:cNvSpPr txBox="1"/>
          <p:nvPr/>
        </p:nvSpPr>
        <p:spPr>
          <a:xfrm>
            <a:off x="1366410" y="6286741"/>
            <a:ext cx="19030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*   dane na koniec 2024 r.</a:t>
            </a:r>
          </a:p>
          <a:p>
            <a:r>
              <a:rPr lang="pl-PL" sz="1100" dirty="0"/>
              <a:t>** dane na koniec 05.2025 r.</a:t>
            </a:r>
          </a:p>
          <a:p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9957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14154-6D4A-8729-C3B9-0B1348D88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Farma wiatrowa na zachód słońca">
            <a:extLst>
              <a:ext uri="{FF2B5EF4-FFF2-40B4-BE49-F238E27FC236}">
                <a16:creationId xmlns:a16="http://schemas.microsoft.com/office/drawing/2014/main" id="{37D38194-AA0B-6E21-6BD7-A6B284CEE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4" b="19784"/>
          <a:stretch>
            <a:fillRect/>
          </a:stretch>
        </p:blipFill>
        <p:spPr>
          <a:xfrm>
            <a:off x="0" y="0"/>
            <a:ext cx="12192000" cy="3500438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D7554F9-D598-63DE-6F64-D42E6A4A5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4730" y="3860800"/>
            <a:ext cx="9755622" cy="2124075"/>
          </a:xfrm>
        </p:spPr>
        <p:txBody>
          <a:bodyPr/>
          <a:lstStyle/>
          <a:p>
            <a:r>
              <a:rPr lang="pl-PL" sz="4000" kern="0" dirty="0" err="1">
                <a:ea typeface="+mn-lt"/>
                <a:cs typeface="+mn-lt"/>
              </a:rPr>
              <a:t>Oze</a:t>
            </a:r>
            <a:r>
              <a:rPr lang="pl-PL" sz="4000" kern="0" dirty="0">
                <a:ea typeface="+mn-lt"/>
                <a:cs typeface="+mn-lt"/>
              </a:rPr>
              <a:t> w strukturze sieciowej </a:t>
            </a:r>
            <a:r>
              <a:rPr lang="pl-PL" sz="4000" kern="0" dirty="0" err="1">
                <a:ea typeface="+mn-lt"/>
                <a:cs typeface="+mn-lt"/>
              </a:rPr>
              <a:t>eop</a:t>
            </a:r>
            <a:endParaRPr lang="pl-PL" sz="4000" kern="0" dirty="0">
              <a:ea typeface="+mn-lt"/>
              <a:cs typeface="+mn-lt"/>
            </a:endParaRP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3C8D78F0-0132-3F89-6621-33B4A3384D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21350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90CB81-6F87-AD4E-847E-E7B03E67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60350"/>
            <a:ext cx="11090275" cy="1298105"/>
          </a:xfrm>
        </p:spPr>
        <p:txBody>
          <a:bodyPr/>
          <a:lstStyle/>
          <a:p>
            <a:r>
              <a:rPr lang="pl-PL" b="1" dirty="0"/>
              <a:t>Ile jest OZE w EOP?</a:t>
            </a:r>
            <a:br>
              <a:rPr lang="pl-PL" b="1" dirty="0">
                <a:solidFill>
                  <a:schemeClr val="accent1"/>
                </a:solidFill>
              </a:rPr>
            </a:b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7F58F4-7E8B-765F-9E75-593E02AC6E8D}"/>
              </a:ext>
            </a:extLst>
          </p:cNvPr>
          <p:cNvSpPr txBox="1"/>
          <p:nvPr/>
        </p:nvSpPr>
        <p:spPr>
          <a:xfrm>
            <a:off x="5514428" y="1792964"/>
            <a:ext cx="6337190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4014" indent="-334014" algn="just">
              <a:spcBef>
                <a:spcPts val="351"/>
              </a:spcBef>
              <a:spcAft>
                <a:spcPts val="351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a typeface="Verdana" panose="020B0604030504040204" pitchFamily="34" charset="0"/>
                <a:cs typeface="Calibri" panose="020F0502020204030204" pitchFamily="34" charset="0"/>
              </a:rPr>
              <a:t>Na koniec </a:t>
            </a:r>
            <a:r>
              <a:rPr lang="pl-PL" sz="1600" b="1" dirty="0">
                <a:solidFill>
                  <a:srgbClr val="640036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Q3 2025 </a:t>
            </a:r>
            <a:r>
              <a:rPr lang="pl-PL" sz="1600" dirty="0">
                <a:ea typeface="Verdana" panose="020B0604030504040204" pitchFamily="34" charset="0"/>
                <a:cs typeface="Calibri" panose="020F0502020204030204" pitchFamily="34" charset="0"/>
              </a:rPr>
              <a:t>roku działało około </a:t>
            </a:r>
            <a:r>
              <a:rPr lang="pl-PL" sz="1600" b="1" dirty="0">
                <a:solidFill>
                  <a:srgbClr val="640036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7,5 GW </a:t>
            </a:r>
            <a:r>
              <a:rPr lang="pl-PL" sz="1600" dirty="0">
                <a:ea typeface="Verdana" panose="020B0604030504040204" pitchFamily="34" charset="0"/>
                <a:cs typeface="Calibri" panose="020F0502020204030204" pitchFamily="34" charset="0"/>
              </a:rPr>
              <a:t>wielkoskalowych źródeł OZE oraz dodatkowo </a:t>
            </a:r>
            <a:r>
              <a:rPr lang="pl-PL" sz="1600" b="1" dirty="0">
                <a:solidFill>
                  <a:srgbClr val="640036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2,82 GW </a:t>
            </a:r>
            <a:r>
              <a:rPr lang="pl-PL" sz="1600" dirty="0">
                <a:ea typeface="Verdana" panose="020B0604030504040204" pitchFamily="34" charset="0"/>
                <a:cs typeface="Calibri" panose="020F0502020204030204" pitchFamily="34" charset="0"/>
              </a:rPr>
              <a:t>mikroinstalacji OZE, co daje łącznie około </a:t>
            </a:r>
            <a:r>
              <a:rPr lang="pl-PL" sz="1600" b="1" dirty="0">
                <a:solidFill>
                  <a:srgbClr val="640036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10,32 GW </a:t>
            </a:r>
            <a:r>
              <a:rPr lang="pl-PL" sz="1600" b="1" dirty="0">
                <a:ea typeface="Verdana" panose="020B0604030504040204" pitchFamily="34" charset="0"/>
                <a:cs typeface="Calibri" panose="020F0502020204030204" pitchFamily="34" charset="0"/>
              </a:rPr>
              <a:t>działających już </a:t>
            </a:r>
            <a:r>
              <a:rPr lang="pl-PL" sz="1600" dirty="0">
                <a:ea typeface="Verdana" panose="020B0604030504040204" pitchFamily="34" charset="0"/>
                <a:cs typeface="Calibri" panose="020F0502020204030204" pitchFamily="34" charset="0"/>
              </a:rPr>
              <a:t>źródeł OZE w sieci Energa-Operator S.A. </a:t>
            </a:r>
          </a:p>
          <a:p>
            <a:pPr marL="334014" indent="-334014" algn="just">
              <a:spcBef>
                <a:spcPts val="351"/>
              </a:spcBef>
              <a:spcAft>
                <a:spcPts val="351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ea typeface="Verdana" panose="020B0604030504040204" pitchFamily="34" charset="0"/>
                <a:cs typeface="Calibri" panose="020F0502020204030204" pitchFamily="34" charset="0"/>
              </a:rPr>
              <a:t>W krótkim okresie czasu, moc źródeł OZE przyłączonych do sieci Energa-Operatora S.A. może wynieść nawet około </a:t>
            </a:r>
            <a:r>
              <a:rPr lang="pl-PL" sz="1600" b="1" dirty="0">
                <a:solidFill>
                  <a:srgbClr val="640036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16,5 GW </a:t>
            </a:r>
            <a:r>
              <a:rPr lang="pl-PL" sz="1600" dirty="0">
                <a:ea typeface="Verdana" panose="020B0604030504040204" pitchFamily="34" charset="0"/>
                <a:cs typeface="Calibri" panose="020F0502020204030204" pitchFamily="34" charset="0"/>
              </a:rPr>
              <a:t>w sytuacji, w której prognozowana suma średniego zapotrzebowania wszystkich odbiorców przyłączonych do sieci Energa-Operatora S.A. będzie mogła wynosić około </a:t>
            </a:r>
            <a:r>
              <a:rPr lang="pl-PL" sz="1600" b="1" dirty="0">
                <a:solidFill>
                  <a:srgbClr val="640036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3,5 GW</a:t>
            </a:r>
            <a:r>
              <a:rPr lang="pl-PL" sz="1600" dirty="0"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9519528-9124-049D-425D-64FE4479A008}"/>
              </a:ext>
            </a:extLst>
          </p:cNvPr>
          <p:cNvSpPr txBox="1"/>
          <p:nvPr/>
        </p:nvSpPr>
        <p:spPr>
          <a:xfrm>
            <a:off x="5881975" y="4465178"/>
            <a:ext cx="604113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0" dirty="0">
                <a:solidFill>
                  <a:srgbClr val="640036"/>
                </a:solidFill>
                <a:effectLst/>
                <a:ea typeface="Times New Roman" panose="02020603050405020304" pitchFamily="18" charset="0"/>
                <a:cs typeface="72 Black" panose="020B0A04030603020204" pitchFamily="34" charset="0"/>
              </a:rPr>
              <a:t>W 2024 r.  Energa-Operator S.A. wydała dla OZE łącznie 1 </a:t>
            </a:r>
            <a:r>
              <a:rPr lang="pl-PL" sz="1600" dirty="0">
                <a:solidFill>
                  <a:srgbClr val="640036"/>
                </a:solidFill>
                <a:ea typeface="Times New Roman" panose="02020603050405020304" pitchFamily="18" charset="0"/>
                <a:cs typeface="72 Black" panose="020B0A04030603020204" pitchFamily="34" charset="0"/>
              </a:rPr>
              <a:t>229</a:t>
            </a:r>
            <a:r>
              <a:rPr lang="pl-PL" sz="1600" b="0" dirty="0">
                <a:solidFill>
                  <a:srgbClr val="640036"/>
                </a:solidFill>
                <a:effectLst/>
                <a:ea typeface="Times New Roman" panose="02020603050405020304" pitchFamily="18" charset="0"/>
                <a:cs typeface="72 Black" panose="020B0A04030603020204" pitchFamily="34" charset="0"/>
              </a:rPr>
              <a:t> szt. warunków przyłączenia na łączną moc przyłączeniową 1 </a:t>
            </a:r>
            <a:r>
              <a:rPr lang="pl-PL" sz="1600" dirty="0">
                <a:solidFill>
                  <a:srgbClr val="640036"/>
                </a:solidFill>
                <a:ea typeface="Times New Roman" panose="02020603050405020304" pitchFamily="18" charset="0"/>
                <a:cs typeface="72 Black" panose="020B0A04030603020204" pitchFamily="34" charset="0"/>
              </a:rPr>
              <a:t>730</a:t>
            </a:r>
            <a:r>
              <a:rPr lang="pl-PL" sz="1600" b="0" dirty="0">
                <a:solidFill>
                  <a:srgbClr val="640036"/>
                </a:solidFill>
                <a:effectLst/>
                <a:ea typeface="Times New Roman" panose="02020603050405020304" pitchFamily="18" charset="0"/>
                <a:cs typeface="72 Black" panose="020B0A04030603020204" pitchFamily="34" charset="0"/>
              </a:rPr>
              <a:t> MW co stanowi blisko 2 GW mocy OZE, które mają szansę się wybudować w najbliższej perspektywie czasowej. </a:t>
            </a:r>
          </a:p>
          <a:p>
            <a:pPr algn="ctr"/>
            <a:r>
              <a:rPr lang="pl-PL" sz="20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72 Black" panose="020B0A04030603020204" pitchFamily="34" charset="0"/>
              </a:rPr>
              <a:t>Co 13 Klient EOP jest prosumentem, tzn. jako odbiorca końcowy posiada zainstalowaną mikroinstalację OZE.</a:t>
            </a:r>
            <a:endParaRPr lang="pl-PL" sz="1600" b="1" dirty="0">
              <a:solidFill>
                <a:srgbClr val="00B050"/>
              </a:solidFill>
              <a:effectLst/>
              <a:ea typeface="Times New Roman" panose="02020603050405020304" pitchFamily="18" charset="0"/>
              <a:cs typeface="72 Black" panose="020B0A04030603020204" pitchFamily="34" charset="0"/>
            </a:endParaRPr>
          </a:p>
        </p:txBody>
      </p:sp>
      <p:graphicFrame>
        <p:nvGraphicFramePr>
          <p:cNvPr id="9" name="Symbol zastępczy zawartości 17">
            <a:extLst>
              <a:ext uri="{FF2B5EF4-FFF2-40B4-BE49-F238E27FC236}">
                <a16:creationId xmlns:a16="http://schemas.microsoft.com/office/drawing/2014/main" id="{E9B3520E-A4DD-C036-9C06-513567E71C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" y="1792964"/>
          <a:ext cx="5701085" cy="451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85870353-9348-2D66-272A-74B38273AA39}"/>
              </a:ext>
            </a:extLst>
          </p:cNvPr>
          <p:cNvSpPr txBox="1"/>
          <p:nvPr/>
        </p:nvSpPr>
        <p:spPr>
          <a:xfrm>
            <a:off x="3212324" y="6133294"/>
            <a:ext cx="53393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>
                <a:latin typeface="Verdana" panose="020B0604030504040204" pitchFamily="34" charset="0"/>
                <a:ea typeface="Verdana" panose="020B0604030504040204" pitchFamily="34" charset="0"/>
              </a:rPr>
              <a:t>Stan na dzień 30.09.2025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7C86E0D-904B-ACBE-C54D-A3DA201343A1}"/>
              </a:ext>
            </a:extLst>
          </p:cNvPr>
          <p:cNvSpPr/>
          <p:nvPr/>
        </p:nvSpPr>
        <p:spPr>
          <a:xfrm>
            <a:off x="3221849" y="2378513"/>
            <a:ext cx="1812258" cy="551500"/>
          </a:xfrm>
          <a:prstGeom prst="rect">
            <a:avLst/>
          </a:prstGeom>
          <a:noFill/>
          <a:ln w="38100">
            <a:solidFill>
              <a:srgbClr val="D81E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35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EB3CDA-C8C8-64AC-D6FD-16DC4808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Zmiany struktury generacji rozproszonej </a:t>
            </a:r>
            <a:r>
              <a:rPr lang="pl-PL" u="sng" dirty="0"/>
              <a:t>w sieci SN i </a:t>
            </a:r>
            <a:r>
              <a:rPr lang="pl-PL" u="sng" dirty="0" err="1"/>
              <a:t>nn</a:t>
            </a:r>
            <a:r>
              <a:rPr lang="pl-PL" u="sng" dirty="0"/>
              <a:t> </a:t>
            </a:r>
            <a:br>
              <a:rPr lang="pl-PL" dirty="0"/>
            </a:br>
            <a:r>
              <a:rPr lang="pl-PL" dirty="0"/>
              <a:t>w okresie 11 lat (2013 – 1Q2025)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4829F9-0B86-574C-F918-F22540D7E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06" y="1628800"/>
            <a:ext cx="5980694" cy="46455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34B4F5C-3878-6A0A-992E-ABE8A5F02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11" y="1628913"/>
            <a:ext cx="6352583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0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EB3CDA-C8C8-64AC-D6FD-16DC4808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Zmiany struktury generacji rozproszonej w okresie 11 lat</a:t>
            </a:r>
            <a:br>
              <a:rPr lang="pl-PL" dirty="0"/>
            </a:br>
            <a:r>
              <a:rPr lang="pl-PL" dirty="0"/>
              <a:t>(2013 – 1Q2025)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1138CAE-4BEB-6062-BCF5-9821C54D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700808"/>
            <a:ext cx="6084335" cy="44504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D842738-296C-0CE4-7E12-2EB3F2EF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0808"/>
            <a:ext cx="5761219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43937"/>
      </p:ext>
    </p:extLst>
  </p:cSld>
  <p:clrMapOvr>
    <a:masterClrMapping/>
  </p:clrMapOvr>
</p:sld>
</file>

<file path=ppt/theme/theme1.xml><?xml version="1.0" encoding="utf-8"?>
<a:theme xmlns:a="http://schemas.openxmlformats.org/drawingml/2006/main" name="Szablon Energa-Operator">
  <a:themeElements>
    <a:clrScheme name="Energa-Operator">
      <a:dk1>
        <a:srgbClr val="323131"/>
      </a:dk1>
      <a:lt1>
        <a:srgbClr val="FFFFFF"/>
      </a:lt1>
      <a:dk2>
        <a:srgbClr val="AEAEAE"/>
      </a:dk2>
      <a:lt2>
        <a:srgbClr val="FFFFFF"/>
      </a:lt2>
      <a:accent1>
        <a:srgbClr val="92D050"/>
      </a:accent1>
      <a:accent2>
        <a:srgbClr val="AEAEAE"/>
      </a:accent2>
      <a:accent3>
        <a:srgbClr val="BFD73B"/>
      </a:accent3>
      <a:accent4>
        <a:srgbClr val="E5E5E5"/>
      </a:accent4>
      <a:accent5>
        <a:srgbClr val="00A5DF"/>
      </a:accent5>
      <a:accent6>
        <a:srgbClr val="640036"/>
      </a:accent6>
      <a:hlink>
        <a:srgbClr val="640036"/>
      </a:hlink>
      <a:folHlink>
        <a:srgbClr val="BFD73B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elne kształt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3944</TotalTime>
  <Words>1313</Words>
  <Application>Microsoft Office PowerPoint</Application>
  <PresentationFormat>Panoramiczny</PresentationFormat>
  <Paragraphs>256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5" baseType="lpstr">
      <vt:lpstr>ＭＳ Ｐゴシック</vt:lpstr>
      <vt:lpstr>Aptos</vt:lpstr>
      <vt:lpstr>Aptos Display</vt:lpstr>
      <vt:lpstr>Arial</vt:lpstr>
      <vt:lpstr>Calibri</vt:lpstr>
      <vt:lpstr>Energa</vt:lpstr>
      <vt:lpstr>Roboto</vt:lpstr>
      <vt:lpstr>Times New Roman</vt:lpstr>
      <vt:lpstr>Verdana</vt:lpstr>
      <vt:lpstr>Wingdings</vt:lpstr>
      <vt:lpstr>Szablon Energa-Operator</vt:lpstr>
      <vt:lpstr>Sieć, która łączy -  współpraca na rzecz lokalnej społeczności energetycznej Ożarów Mazowiecki , 10.12.25 r.</vt:lpstr>
      <vt:lpstr>Wizja ENERGA  – Operator „Dostarczamy energię, która zmienia świat” – modus operandi </vt:lpstr>
      <vt:lpstr>Podstawowe informacje o spółce</vt:lpstr>
      <vt:lpstr>Podstawowe informacje o Energa-Operator</vt:lpstr>
      <vt:lpstr>Prezentacja programu PowerPoint</vt:lpstr>
      <vt:lpstr>Oze w strukturze sieciowej eop</vt:lpstr>
      <vt:lpstr>Ile jest OZE w EOP? </vt:lpstr>
      <vt:lpstr>Zmiany struktury generacji rozproszonej w sieci SN i nn  w okresie 11 lat (2013 – 1Q2025)</vt:lpstr>
      <vt:lpstr>Zmiany struktury generacji rozproszonej w okresie 11 lat (2013 – 1Q2025)</vt:lpstr>
      <vt:lpstr>Działania eOP  w relacjach z samorządami </vt:lpstr>
      <vt:lpstr>Działania Energa - Operator w zakresie współpracy z samorządami</vt:lpstr>
      <vt:lpstr>Działania Energa - Operator w zakresie współpracy z samorządami</vt:lpstr>
      <vt:lpstr>Prezentacja programu PowerPoint</vt:lpstr>
      <vt:lpstr>Prezentacja programu PowerPoint</vt:lpstr>
      <vt:lpstr>Elektrownie wodne – województwo pomorskie</vt:lpstr>
      <vt:lpstr>Elektrownie wodne - Województwo  Warmińsko - Mazurskie</vt:lpstr>
      <vt:lpstr>Prezentacja programu PowerPoint</vt:lpstr>
      <vt:lpstr>Motywacja gmin do tworzenia społeczności energetycznych</vt:lpstr>
      <vt:lpstr>Prezentacja programu PowerPoint</vt:lpstr>
      <vt:lpstr>Prezentacja programu PowerPoint</vt:lpstr>
      <vt:lpstr>Społeczności energetyczne w Energa-Operator – efekty działań</vt:lpstr>
      <vt:lpstr>WYZWANIA – NOWE MOŻLIWOŚCI </vt:lpstr>
      <vt:lpstr>WIZJA PRZYSZŁOŚCI </vt:lpstr>
      <vt:lpstr>Prezentacja programu PowerPoint</vt:lpstr>
    </vt:vector>
  </TitlesOfParts>
  <Company>Energa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Janiak Paweł (01000360)</dc:creator>
  <cp:lastModifiedBy>Paweł Kowalczyk</cp:lastModifiedBy>
  <cp:revision>423</cp:revision>
  <cp:lastPrinted>2025-08-27T05:10:17Z</cp:lastPrinted>
  <dcterms:created xsi:type="dcterms:W3CDTF">2025-04-07T06:53:44Z</dcterms:created>
  <dcterms:modified xsi:type="dcterms:W3CDTF">2025-12-05T12:21:58Z</dcterms:modified>
</cp:coreProperties>
</file>