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59" r:id="rId6"/>
    <p:sldId id="260" r:id="rId7"/>
    <p:sldId id="267" r:id="rId8"/>
    <p:sldId id="262" r:id="rId9"/>
    <p:sldId id="268" r:id="rId10"/>
    <p:sldId id="264" r:id="rId11"/>
    <p:sldId id="265" r:id="rId12"/>
  </p:sldIdLst>
  <p:sldSz cx="18288000" cy="10287000"/>
  <p:notesSz cx="6858000" cy="9144000"/>
  <p:embeddedFontLs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Open Sans" charset="0"/>
      <p:regular r:id="rId17"/>
    </p:embeddedFont>
    <p:embeddedFont>
      <p:font typeface="Arial Black" pitchFamily="34" charset="0"/>
      <p:bold r:id="rId18"/>
    </p:embeddedFont>
    <p:embeddedFont>
      <p:font typeface="Roboto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0" autoAdjust="0"/>
    <p:restoredTop sz="94595" autoAdjust="0"/>
  </p:normalViewPr>
  <p:slideViewPr>
    <p:cSldViewPr>
      <p:cViewPr>
        <p:scale>
          <a:sx n="33" d="100"/>
          <a:sy n="33" d="100"/>
        </p:scale>
        <p:origin x="-1256" y="-3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2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hyperlink" Target="mailto:piotr.zalewski@oxeron.pl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hyperlink" Target="mailto:biuro@oxeron.pl" TargetMode="External"/><Relationship Id="rId5" Type="http://schemas.openxmlformats.org/officeDocument/2006/relationships/image" Target="../media/image34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36.png"/><Relationship Id="rId1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4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svg"/><Relationship Id="rId18" Type="http://schemas.openxmlformats.org/officeDocument/2006/relationships/image" Target="../media/image28.png"/><Relationship Id="rId3" Type="http://schemas.openxmlformats.org/officeDocument/2006/relationships/image" Target="../media/image22.svg"/><Relationship Id="rId21" Type="http://schemas.openxmlformats.org/officeDocument/2006/relationships/image" Target="../media/image40.svg"/><Relationship Id="rId7" Type="http://schemas.openxmlformats.org/officeDocument/2006/relationships/image" Target="../media/image26.svg"/><Relationship Id="rId12" Type="http://schemas.openxmlformats.org/officeDocument/2006/relationships/image" Target="../media/image25.png"/><Relationship Id="rId17" Type="http://schemas.openxmlformats.org/officeDocument/2006/relationships/image" Target="../media/image36.svg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4.png"/><Relationship Id="rId19" Type="http://schemas.openxmlformats.org/officeDocument/2006/relationships/image" Target="../media/image38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26.png"/><Relationship Id="rId2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-16419" t="-9480" b="-248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08366" y="6061016"/>
            <a:ext cx="10286972" cy="1227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b="1" dirty="0">
                <a:solidFill>
                  <a:srgbClr val="77737B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UKŁADY KOGENERACYJNE </a:t>
            </a:r>
            <a:endParaRPr lang="pl-PL" sz="3599" b="1" dirty="0" smtClean="0">
              <a:solidFill>
                <a:srgbClr val="77737B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 algn="ctr">
              <a:lnSpc>
                <a:spcPts val="5039"/>
              </a:lnSpc>
            </a:pPr>
            <a:r>
              <a:rPr lang="en-US" sz="3599" b="1" dirty="0" smtClean="0">
                <a:solidFill>
                  <a:srgbClr val="77737B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I </a:t>
            </a:r>
            <a:r>
              <a:rPr lang="en-US" sz="3599" b="1" dirty="0">
                <a:solidFill>
                  <a:srgbClr val="77737B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TRIGENERACYJNE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802195" y="3698409"/>
            <a:ext cx="10683611" cy="1904518"/>
            <a:chOff x="0" y="0"/>
            <a:chExt cx="14244814" cy="2539358"/>
          </a:xfrm>
        </p:grpSpPr>
        <p:sp>
          <p:nvSpPr>
            <p:cNvPr id="5" name="TextBox 5"/>
            <p:cNvSpPr txBox="1"/>
            <p:nvPr/>
          </p:nvSpPr>
          <p:spPr>
            <a:xfrm>
              <a:off x="0" y="102630"/>
              <a:ext cx="11463564" cy="2181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014"/>
                </a:lnSpc>
              </a:pPr>
              <a:r>
                <a:rPr lang="en-US" sz="10013" spc="300" dirty="0">
                  <a:solidFill>
                    <a:srgbClr val="5F5F5F"/>
                  </a:solidFill>
                  <a:latin typeface="Heading Now 91-98"/>
                  <a:ea typeface="Heading Now 91-98"/>
                  <a:cs typeface="Heading Now 91-98"/>
                  <a:sym typeface="Heading Now 91-98"/>
                </a:rPr>
                <a:t>OXERON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11769907" y="0"/>
              <a:ext cx="2474907" cy="2539358"/>
            </a:xfrm>
            <a:prstGeom prst="rect">
              <a:avLst/>
            </a:prstGeom>
            <a:solidFill>
              <a:srgbClr val="5F5F5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874206" y="380152"/>
              <a:ext cx="2266310" cy="1779053"/>
            </a:xfrm>
            <a:custGeom>
              <a:avLst/>
              <a:gdLst/>
              <a:ahLst/>
              <a:cxnLst/>
              <a:rect l="l" t="t" r="r" b="b"/>
              <a:pathLst>
                <a:path w="2266310" h="1779053">
                  <a:moveTo>
                    <a:pt x="0" y="0"/>
                  </a:moveTo>
                  <a:lnTo>
                    <a:pt x="2266309" y="0"/>
                  </a:lnTo>
                  <a:lnTo>
                    <a:pt x="2266309" y="1779054"/>
                  </a:lnTo>
                  <a:lnTo>
                    <a:pt x="0" y="1779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52904" y="0"/>
            <a:ext cx="7335096" cy="10287000"/>
            <a:chOff x="0" y="0"/>
            <a:chExt cx="812800" cy="11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139900"/>
            </a:xfrm>
            <a:custGeom>
              <a:avLst/>
              <a:gdLst/>
              <a:ahLst/>
              <a:cxnLst/>
              <a:rect l="l" t="t" r="r" b="b"/>
              <a:pathLst>
                <a:path w="812800" h="1139900">
                  <a:moveTo>
                    <a:pt x="0" y="0"/>
                  </a:moveTo>
                  <a:lnTo>
                    <a:pt x="812800" y="0"/>
                  </a:lnTo>
                  <a:lnTo>
                    <a:pt x="812800" y="1139900"/>
                  </a:lnTo>
                  <a:lnTo>
                    <a:pt x="0" y="1139900"/>
                  </a:lnTo>
                  <a:close/>
                </a:path>
              </a:pathLst>
            </a:custGeom>
            <a:blipFill>
              <a:blip r:embed="rId2">
                <a:alphaModFix amt="31999"/>
              </a:blip>
              <a:stretch>
                <a:fillRect l="-69645" r="-4168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-5885920"/>
            <a:ext cx="13732956" cy="17263903"/>
            <a:chOff x="0" y="0"/>
            <a:chExt cx="18310608" cy="23018538"/>
          </a:xfrm>
        </p:grpSpPr>
        <p:sp>
          <p:nvSpPr>
            <p:cNvPr id="5" name="AutoShape 5"/>
            <p:cNvSpPr/>
            <p:nvPr/>
          </p:nvSpPr>
          <p:spPr>
            <a:xfrm>
              <a:off x="0" y="7847894"/>
              <a:ext cx="14250739" cy="13716000"/>
            </a:xfrm>
            <a:prstGeom prst="rect">
              <a:avLst/>
            </a:prstGeom>
            <a:solidFill>
              <a:srgbClr val="F3F0ED"/>
            </a:solidFill>
          </p:spPr>
        </p:sp>
        <p:sp>
          <p:nvSpPr>
            <p:cNvPr id="6" name="AutoShape 6"/>
            <p:cNvSpPr/>
            <p:nvPr/>
          </p:nvSpPr>
          <p:spPr>
            <a:xfrm rot="-782927">
              <a:off x="9329737" y="387414"/>
              <a:ext cx="5975721" cy="22243709"/>
            </a:xfrm>
            <a:prstGeom prst="rect">
              <a:avLst/>
            </a:prstGeom>
            <a:solidFill>
              <a:srgbClr val="F3F0ED"/>
            </a:solidFill>
          </p:spPr>
        </p:sp>
        <p:sp>
          <p:nvSpPr>
            <p:cNvPr id="7" name="AutoShape 7"/>
            <p:cNvSpPr/>
            <p:nvPr/>
          </p:nvSpPr>
          <p:spPr>
            <a:xfrm rot="-782927">
              <a:off x="15801997" y="6526202"/>
              <a:ext cx="732723" cy="15814892"/>
            </a:xfrm>
            <a:prstGeom prst="rect">
              <a:avLst/>
            </a:prstGeom>
            <a:solidFill>
              <a:srgbClr val="A6A6A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00002" y="4214806"/>
            <a:ext cx="12430212" cy="5143536"/>
            <a:chOff x="0" y="-75109"/>
            <a:chExt cx="12221424" cy="60309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63828" cy="863828"/>
            </a:xfrm>
            <a:custGeom>
              <a:avLst/>
              <a:gdLst/>
              <a:ahLst/>
              <a:cxnLst/>
              <a:rect l="l" t="t" r="r" b="b"/>
              <a:pathLst>
                <a:path w="863828" h="863828">
                  <a:moveTo>
                    <a:pt x="0" y="0"/>
                  </a:moveTo>
                  <a:lnTo>
                    <a:pt x="863828" y="0"/>
                  </a:lnTo>
                  <a:lnTo>
                    <a:pt x="863828" y="863828"/>
                  </a:lnTo>
                  <a:lnTo>
                    <a:pt x="0" y="863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1640389"/>
              <a:ext cx="893364" cy="893364"/>
            </a:xfrm>
            <a:custGeom>
              <a:avLst/>
              <a:gdLst/>
              <a:ahLst/>
              <a:cxnLst/>
              <a:rect l="l" t="t" r="r" b="b"/>
              <a:pathLst>
                <a:path w="893364" h="893364">
                  <a:moveTo>
                    <a:pt x="0" y="0"/>
                  </a:moveTo>
                  <a:lnTo>
                    <a:pt x="893364" y="0"/>
                  </a:lnTo>
                  <a:lnTo>
                    <a:pt x="893364" y="893364"/>
                  </a:lnTo>
                  <a:lnTo>
                    <a:pt x="0" y="8933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3310357"/>
              <a:ext cx="868994" cy="868994"/>
            </a:xfrm>
            <a:custGeom>
              <a:avLst/>
              <a:gdLst/>
              <a:ahLst/>
              <a:cxnLst/>
              <a:rect l="l" t="t" r="r" b="b"/>
              <a:pathLst>
                <a:path w="868994" h="868994">
                  <a:moveTo>
                    <a:pt x="0" y="0"/>
                  </a:moveTo>
                  <a:lnTo>
                    <a:pt x="868994" y="0"/>
                  </a:lnTo>
                  <a:lnTo>
                    <a:pt x="868994" y="868994"/>
                  </a:lnTo>
                  <a:lnTo>
                    <a:pt x="0" y="868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13622" y="4955954"/>
              <a:ext cx="636584" cy="869057"/>
            </a:xfrm>
            <a:custGeom>
              <a:avLst/>
              <a:gdLst/>
              <a:ahLst/>
              <a:cxnLst/>
              <a:rect l="l" t="t" r="r" b="b"/>
              <a:pathLst>
                <a:path w="636584" h="869057">
                  <a:moveTo>
                    <a:pt x="0" y="0"/>
                  </a:moveTo>
                  <a:lnTo>
                    <a:pt x="636584" y="0"/>
                  </a:lnTo>
                  <a:lnTo>
                    <a:pt x="636584" y="869057"/>
                  </a:lnTo>
                  <a:lnTo>
                    <a:pt x="0" y="869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022464" y="-75109"/>
              <a:ext cx="11028744" cy="9791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298"/>
                </a:lnSpc>
              </a:pPr>
              <a:r>
                <a:rPr lang="en-US" sz="3600" b="1" dirty="0">
                  <a:solidFill>
                    <a:srgbClr val="5F5F5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+ 48 505 979 </a:t>
              </a:r>
              <a:r>
                <a:rPr lang="en-US" sz="3600" b="1" dirty="0" smtClean="0">
                  <a:solidFill>
                    <a:srgbClr val="5F5F5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123</a:t>
              </a:r>
              <a:r>
                <a:rPr lang="pl-PL" sz="3600" b="1" dirty="0" smtClean="0">
                  <a:solidFill>
                    <a:srgbClr val="5F5F5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,        + 48 605 501 300</a:t>
              </a:r>
              <a:endParaRPr lang="en-US" sz="36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57424" y="1565316"/>
              <a:ext cx="11164000" cy="8643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298"/>
                </a:lnSpc>
              </a:pPr>
              <a:r>
                <a:rPr lang="en-US" sz="4498" b="1" dirty="0">
                  <a:solidFill>
                    <a:srgbClr val="5F5F5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 </a:t>
              </a:r>
              <a:r>
                <a:rPr lang="en-US" sz="3600" b="1" dirty="0" smtClean="0">
                  <a:solidFill>
                    <a:srgbClr val="5F5F5F"/>
                  </a:solidFill>
                  <a:latin typeface="Proxima Nova Bold"/>
                  <a:ea typeface="Proxima Nova Bold"/>
                  <a:cs typeface="Proxima Nova Bold"/>
                  <a:sym typeface="Proxima Nova Bold"/>
                  <a:hlinkClick r:id="rId11"/>
                </a:rPr>
                <a:t>biuro@oxeron.pl</a:t>
              </a:r>
              <a:r>
                <a:rPr lang="pl-PL" sz="3600" b="1" dirty="0" smtClean="0">
                  <a:solidFill>
                    <a:srgbClr val="5F5F5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       </a:t>
              </a:r>
              <a:r>
                <a:rPr lang="pl-PL" sz="3600" b="1" dirty="0" err="1" smtClean="0">
                  <a:solidFill>
                    <a:srgbClr val="5F5F5F"/>
                  </a:solidFill>
                  <a:latin typeface="Proxima Nova Bold"/>
                  <a:ea typeface="Proxima Nova Bold"/>
                  <a:cs typeface="Proxima Nova Bold"/>
                  <a:sym typeface="Proxima Nova Bold"/>
                  <a:hlinkClick r:id="rId12"/>
                </a:rPr>
                <a:t>piotr.zalewski@oxeron.pl</a:t>
              </a:r>
              <a:r>
                <a:rPr lang="pl-PL" sz="3600" b="1" dirty="0" smtClean="0">
                  <a:solidFill>
                    <a:srgbClr val="5F5F5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 </a:t>
              </a:r>
              <a:endParaRPr lang="en-US" sz="40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28578" y="3234157"/>
              <a:ext cx="6591743" cy="1077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298"/>
                </a:lnSpc>
              </a:pPr>
              <a:r>
                <a:rPr lang="en-US" sz="4498" b="1" dirty="0">
                  <a:solidFill>
                    <a:srgbClr val="5F5F5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 </a:t>
              </a:r>
              <a:r>
                <a:rPr lang="en-US" sz="3600" b="1" dirty="0">
                  <a:solidFill>
                    <a:srgbClr val="5F5F5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www.oxeron.pl</a:t>
              </a:r>
              <a:endParaRPr lang="en-US" sz="40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57424" y="4878659"/>
              <a:ext cx="10908677" cy="1077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98"/>
                </a:lnSpc>
              </a:pPr>
              <a:r>
                <a:rPr lang="en-US" sz="4498" b="1" dirty="0">
                  <a:solidFill>
                    <a:srgbClr val="5F5F5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 </a:t>
              </a:r>
              <a:r>
                <a:rPr lang="en-US" sz="3600" b="1" dirty="0">
                  <a:solidFill>
                    <a:srgbClr val="5F5F5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Hetmańska 26, 82 -300 Elbląg</a:t>
              </a:r>
              <a:endParaRPr lang="en-US" sz="4498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1028700"/>
            <a:ext cx="7442947" cy="1338018"/>
            <a:chOff x="0" y="0"/>
            <a:chExt cx="9923929" cy="1784024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14300"/>
              <a:ext cx="8053719" cy="1539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738"/>
                </a:lnSpc>
              </a:pPr>
              <a:r>
                <a:rPr lang="en-US" sz="7035" spc="211" dirty="0">
                  <a:solidFill>
                    <a:srgbClr val="5F5F5F"/>
                  </a:solidFill>
                  <a:latin typeface="Heading Now 91-98"/>
                  <a:ea typeface="Heading Now 91-98"/>
                  <a:cs typeface="Heading Now 91-98"/>
                  <a:sym typeface="Heading Now 91-98"/>
                </a:rPr>
                <a:t>OXERON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363252"/>
              <a:ext cx="8185185" cy="420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435"/>
                </a:lnSpc>
                <a:spcBef>
                  <a:spcPct val="0"/>
                </a:spcBef>
              </a:pPr>
              <a:r>
                <a:rPr lang="en-US" sz="1739" spc="52" dirty="0">
                  <a:solidFill>
                    <a:srgbClr val="5F5F5F"/>
                  </a:solidFill>
                  <a:latin typeface="Heading Now 91-98"/>
                  <a:ea typeface="Heading Now 91-98"/>
                  <a:cs typeface="Heading Now 91-98"/>
                  <a:sym typeface="Heading Now 91-98"/>
                </a:rPr>
                <a:t>WHERE ENRGY MEETS INGENUITY </a:t>
              </a:r>
            </a:p>
          </p:txBody>
        </p:sp>
        <p:sp>
          <p:nvSpPr>
            <p:cNvPr id="20" name="AutoShape 20"/>
            <p:cNvSpPr/>
            <p:nvPr/>
          </p:nvSpPr>
          <p:spPr>
            <a:xfrm>
              <a:off x="8185185" y="0"/>
              <a:ext cx="1738744" cy="1784024"/>
            </a:xfrm>
            <a:prstGeom prst="rect">
              <a:avLst/>
            </a:prstGeom>
            <a:solidFill>
              <a:srgbClr val="5F5F5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8258460" y="267076"/>
              <a:ext cx="1592194" cy="1249873"/>
            </a:xfrm>
            <a:custGeom>
              <a:avLst/>
              <a:gdLst/>
              <a:ahLst/>
              <a:cxnLst/>
              <a:rect l="l" t="t" r="r" b="b"/>
              <a:pathLst>
                <a:path w="1592194" h="1249873">
                  <a:moveTo>
                    <a:pt x="0" y="0"/>
                  </a:moveTo>
                  <a:lnTo>
                    <a:pt x="1592194" y="0"/>
                  </a:lnTo>
                  <a:lnTo>
                    <a:pt x="1592194" y="1249872"/>
                  </a:lnTo>
                  <a:lnTo>
                    <a:pt x="0" y="1249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4534406" y="9229725"/>
            <a:ext cx="2724894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dirty="0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rPr>
              <a:t>Copyright © Oxeron Sp. z o. o. </a:t>
            </a:r>
          </a:p>
          <a:p>
            <a:pPr algn="l">
              <a:lnSpc>
                <a:spcPts val="2100"/>
              </a:lnSpc>
            </a:pPr>
            <a:r>
              <a:rPr lang="en-US" sz="1500" dirty="0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rPr>
              <a:t>Wszystkie prawa zastrzeżone.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-16419" t="-9480" b="-248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08366" y="6061016"/>
            <a:ext cx="10286972" cy="613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b="1" dirty="0">
                <a:solidFill>
                  <a:srgbClr val="77737B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DZIĘKUJEMY ZA UWAGĘ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802195" y="3698409"/>
            <a:ext cx="10683611" cy="1904518"/>
            <a:chOff x="0" y="0"/>
            <a:chExt cx="14244814" cy="2539358"/>
          </a:xfrm>
        </p:grpSpPr>
        <p:sp>
          <p:nvSpPr>
            <p:cNvPr id="5" name="TextBox 5"/>
            <p:cNvSpPr txBox="1"/>
            <p:nvPr/>
          </p:nvSpPr>
          <p:spPr>
            <a:xfrm>
              <a:off x="0" y="102630"/>
              <a:ext cx="11463564" cy="2181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014"/>
                </a:lnSpc>
              </a:pPr>
              <a:r>
                <a:rPr lang="en-US" sz="10013" spc="300" dirty="0">
                  <a:solidFill>
                    <a:srgbClr val="5F5F5F"/>
                  </a:solidFill>
                  <a:latin typeface="Heading Now 91-98"/>
                  <a:ea typeface="Heading Now 91-98"/>
                  <a:cs typeface="Heading Now 91-98"/>
                  <a:sym typeface="Heading Now 91-98"/>
                </a:rPr>
                <a:t>OXERON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11769907" y="0"/>
              <a:ext cx="2474907" cy="2539358"/>
            </a:xfrm>
            <a:prstGeom prst="rect">
              <a:avLst/>
            </a:prstGeom>
            <a:solidFill>
              <a:srgbClr val="5F5F5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874206" y="380152"/>
              <a:ext cx="2266310" cy="1779053"/>
            </a:xfrm>
            <a:custGeom>
              <a:avLst/>
              <a:gdLst/>
              <a:ahLst/>
              <a:cxnLst/>
              <a:rect l="l" t="t" r="r" b="b"/>
              <a:pathLst>
                <a:path w="2266310" h="1779053">
                  <a:moveTo>
                    <a:pt x="0" y="0"/>
                  </a:moveTo>
                  <a:lnTo>
                    <a:pt x="2266309" y="0"/>
                  </a:lnTo>
                  <a:lnTo>
                    <a:pt x="2266309" y="1779054"/>
                  </a:lnTo>
                  <a:lnTo>
                    <a:pt x="0" y="1779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52904" y="0"/>
            <a:ext cx="7335096" cy="10287000"/>
            <a:chOff x="0" y="0"/>
            <a:chExt cx="812800" cy="11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139900"/>
            </a:xfrm>
            <a:custGeom>
              <a:avLst/>
              <a:gdLst/>
              <a:ahLst/>
              <a:cxnLst/>
              <a:rect l="l" t="t" r="r" b="b"/>
              <a:pathLst>
                <a:path w="812800" h="1139900">
                  <a:moveTo>
                    <a:pt x="0" y="0"/>
                  </a:moveTo>
                  <a:lnTo>
                    <a:pt x="812800" y="0"/>
                  </a:lnTo>
                  <a:lnTo>
                    <a:pt x="812800" y="1139900"/>
                  </a:lnTo>
                  <a:lnTo>
                    <a:pt x="0" y="1139900"/>
                  </a:lnTo>
                  <a:close/>
                </a:path>
              </a:pathLst>
            </a:custGeom>
            <a:blipFill>
              <a:blip r:embed="rId2">
                <a:alphaModFix amt="31999"/>
              </a:blip>
              <a:stretch>
                <a:fillRect l="-2527" r="-252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-5885920"/>
            <a:ext cx="13732956" cy="17263903"/>
            <a:chOff x="0" y="0"/>
            <a:chExt cx="18310608" cy="23018538"/>
          </a:xfrm>
        </p:grpSpPr>
        <p:sp>
          <p:nvSpPr>
            <p:cNvPr id="5" name="AutoShape 5"/>
            <p:cNvSpPr/>
            <p:nvPr/>
          </p:nvSpPr>
          <p:spPr>
            <a:xfrm>
              <a:off x="0" y="7847894"/>
              <a:ext cx="14250739" cy="13716000"/>
            </a:xfrm>
            <a:prstGeom prst="rect">
              <a:avLst/>
            </a:prstGeom>
            <a:solidFill>
              <a:srgbClr val="F3F0ED"/>
            </a:solidFill>
          </p:spPr>
        </p:sp>
        <p:sp>
          <p:nvSpPr>
            <p:cNvPr id="6" name="AutoShape 6"/>
            <p:cNvSpPr/>
            <p:nvPr/>
          </p:nvSpPr>
          <p:spPr>
            <a:xfrm rot="-782927">
              <a:off x="9329737" y="387414"/>
              <a:ext cx="5975721" cy="22243709"/>
            </a:xfrm>
            <a:prstGeom prst="rect">
              <a:avLst/>
            </a:prstGeom>
            <a:solidFill>
              <a:srgbClr val="F3F0ED"/>
            </a:solidFill>
          </p:spPr>
        </p:sp>
        <p:sp>
          <p:nvSpPr>
            <p:cNvPr id="7" name="AutoShape 7"/>
            <p:cNvSpPr/>
            <p:nvPr/>
          </p:nvSpPr>
          <p:spPr>
            <a:xfrm rot="-782927">
              <a:off x="15801997" y="6526202"/>
              <a:ext cx="732723" cy="15814892"/>
            </a:xfrm>
            <a:prstGeom prst="rect">
              <a:avLst/>
            </a:prstGeom>
            <a:solidFill>
              <a:srgbClr val="A6A6A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32424" y="1095375"/>
            <a:ext cx="9659354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80"/>
              </a:lnSpc>
            </a:pPr>
            <a:r>
              <a:rPr lang="en-US" sz="68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OXERON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2424" y="2707932"/>
            <a:ext cx="8111576" cy="6540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Specjalizujemy się w dostarczaniu </a:t>
            </a:r>
            <a:r>
              <a:rPr lang="en-US" sz="24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nowoczesnych systemów kogeneracyjnych oraz trigeneracyjnych.</a:t>
            </a:r>
            <a:r>
              <a:rPr lang="en-US" sz="2400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Jako integrator technologii energetycznych wspieramy </a:t>
            </a:r>
            <a:r>
              <a:rPr lang="en-US" sz="24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klientów przemysłowych, instytucje i samorządy</a:t>
            </a:r>
            <a:r>
              <a:rPr lang="en-US" sz="2400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lang="pl-PL" sz="2400" dirty="0" smtClean="0">
              <a:solidFill>
                <a:srgbClr val="5F5F5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pl-PL" sz="2400" dirty="0" smtClean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we wdrażaniu optymalnych rozwiązań techniczno-ekonomicznych.</a:t>
            </a:r>
            <a:endParaRPr lang="en-US" sz="2400" dirty="0">
              <a:solidFill>
                <a:srgbClr val="5F5F5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l">
              <a:lnSpc>
                <a:spcPts val="3360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Naszą przewagą konkurencyjną jest </a:t>
            </a:r>
            <a:r>
              <a:rPr lang="en-US" sz="24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holistyczne podejście do kogeneracji</a:t>
            </a:r>
            <a:r>
              <a:rPr lang="en-US" sz="2400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: łączymy szeroką gamę dostępnych jednostek z indywidualnym dopasowaniem systemów do potrzeb klienta. 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Działamy w modelu partnerskim, dbając o </a:t>
            </a:r>
            <a:r>
              <a:rPr lang="en-US" sz="24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transparentność i terminowość realizacji.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172673" y="9229725"/>
            <a:ext cx="3647182" cy="29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F3F0ED"/>
                </a:solidFill>
                <a:latin typeface="Open Sans"/>
                <a:ea typeface="Open Sans"/>
                <a:cs typeface="Open Sans"/>
                <a:sym typeface="Open Sans"/>
              </a:rPr>
              <a:t>biuro@oxeron.pl | www.oxeron.pl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52904" y="0"/>
            <a:ext cx="7335096" cy="10287000"/>
            <a:chOff x="0" y="0"/>
            <a:chExt cx="812800" cy="11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139900"/>
            </a:xfrm>
            <a:custGeom>
              <a:avLst/>
              <a:gdLst/>
              <a:ahLst/>
              <a:cxnLst/>
              <a:rect l="l" t="t" r="r" b="b"/>
              <a:pathLst>
                <a:path w="812800" h="1139900">
                  <a:moveTo>
                    <a:pt x="0" y="0"/>
                  </a:moveTo>
                  <a:lnTo>
                    <a:pt x="812800" y="0"/>
                  </a:lnTo>
                  <a:lnTo>
                    <a:pt x="812800" y="1139900"/>
                  </a:lnTo>
                  <a:lnTo>
                    <a:pt x="0" y="1139900"/>
                  </a:lnTo>
                  <a:close/>
                </a:path>
              </a:pathLst>
            </a:custGeom>
            <a:blipFill>
              <a:blip r:embed="rId2">
                <a:alphaModFix amt="31999"/>
              </a:blip>
              <a:stretch>
                <a:fillRect l="-55374" r="-5537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-5885920"/>
            <a:ext cx="13732956" cy="17263903"/>
            <a:chOff x="0" y="0"/>
            <a:chExt cx="18310608" cy="23018538"/>
          </a:xfrm>
        </p:grpSpPr>
        <p:sp>
          <p:nvSpPr>
            <p:cNvPr id="5" name="AutoShape 5"/>
            <p:cNvSpPr/>
            <p:nvPr/>
          </p:nvSpPr>
          <p:spPr>
            <a:xfrm>
              <a:off x="0" y="7847894"/>
              <a:ext cx="14250739" cy="13716000"/>
            </a:xfrm>
            <a:prstGeom prst="rect">
              <a:avLst/>
            </a:prstGeom>
            <a:solidFill>
              <a:srgbClr val="F3F0ED"/>
            </a:solidFill>
          </p:spPr>
        </p:sp>
        <p:sp>
          <p:nvSpPr>
            <p:cNvPr id="6" name="AutoShape 6"/>
            <p:cNvSpPr/>
            <p:nvPr/>
          </p:nvSpPr>
          <p:spPr>
            <a:xfrm rot="-782927">
              <a:off x="9329737" y="387414"/>
              <a:ext cx="5975721" cy="22243709"/>
            </a:xfrm>
            <a:prstGeom prst="rect">
              <a:avLst/>
            </a:prstGeom>
            <a:solidFill>
              <a:srgbClr val="F3F0ED"/>
            </a:solidFill>
          </p:spPr>
        </p:sp>
        <p:sp>
          <p:nvSpPr>
            <p:cNvPr id="7" name="AutoShape 7"/>
            <p:cNvSpPr/>
            <p:nvPr/>
          </p:nvSpPr>
          <p:spPr>
            <a:xfrm rot="-782927">
              <a:off x="15801997" y="6526202"/>
              <a:ext cx="732723" cy="15814892"/>
            </a:xfrm>
            <a:prstGeom prst="rect">
              <a:avLst/>
            </a:prstGeom>
            <a:solidFill>
              <a:srgbClr val="A6A6A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4917531"/>
            <a:ext cx="9659354" cy="1620519"/>
            <a:chOff x="0" y="0"/>
            <a:chExt cx="12879139" cy="2160691"/>
          </a:xfrm>
        </p:grpSpPr>
        <p:sp>
          <p:nvSpPr>
            <p:cNvPr id="9" name="TextBox 9"/>
            <p:cNvSpPr txBox="1"/>
            <p:nvPr/>
          </p:nvSpPr>
          <p:spPr>
            <a:xfrm>
              <a:off x="0" y="-28575"/>
              <a:ext cx="5965165" cy="731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8"/>
                </a:lnSpc>
              </a:pPr>
              <a:r>
                <a:rPr lang="en-US" sz="3498" b="1" dirty="0">
                  <a:solidFill>
                    <a:srgbClr val="5F5F5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3kW - 4500kW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60229"/>
              <a:ext cx="5965165" cy="1200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8"/>
                </a:lnSpc>
              </a:pPr>
              <a:r>
                <a:rPr lang="en-US" sz="2799" spc="-55" dirty="0">
                  <a:solidFill>
                    <a:srgbClr val="5F5F5F"/>
                  </a:solidFill>
                  <a:latin typeface="Proxima Nova Light"/>
                  <a:ea typeface="Proxima Nova Light"/>
                  <a:cs typeface="Proxima Nova Light"/>
                  <a:sym typeface="Proxima Nova Light"/>
                </a:rPr>
                <a:t>Moc elektryczna oferowanych urządzeń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899502" y="-28575"/>
              <a:ext cx="5979637" cy="731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9"/>
                </a:lnSpc>
              </a:pPr>
              <a:r>
                <a:rPr lang="en-US" sz="3499" b="1" dirty="0">
                  <a:solidFill>
                    <a:srgbClr val="5F5F5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200 tys. wariantów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899502" y="960330"/>
              <a:ext cx="5979637" cy="1200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800" spc="-56" dirty="0" smtClean="0">
                  <a:solidFill>
                    <a:srgbClr val="5F5F5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Iloś</a:t>
              </a:r>
              <a:r>
                <a:rPr lang="pl-PL" sz="2800" spc="-56" dirty="0" smtClean="0">
                  <a:solidFill>
                    <a:srgbClr val="5F5F5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ć</a:t>
              </a:r>
              <a:r>
                <a:rPr lang="en-US" sz="2800" spc="-56" dirty="0" smtClean="0">
                  <a:solidFill>
                    <a:srgbClr val="5F5F5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</a:t>
              </a:r>
              <a:r>
                <a:rPr lang="en-US" sz="2800" spc="-56" dirty="0">
                  <a:solidFill>
                    <a:srgbClr val="5F5F5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możliwych konfiguracji układów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1085850"/>
            <a:ext cx="9659354" cy="179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40"/>
              </a:lnSpc>
            </a:pPr>
            <a:r>
              <a:rPr lang="en-US" sz="64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UKŁADY KOGENERACYJNE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3177224"/>
            <a:ext cx="8115300" cy="815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4"/>
              </a:lnSpc>
            </a:pPr>
            <a:r>
              <a:rPr lang="en-US" sz="2395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Nasi specjaliści dobiorą układ kogeneracyjny dostosowany do Państwa rozbiorów energii.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7376161"/>
            <a:ext cx="10585900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Oferujemy jednostki kogeneracyjne takich producentów jak:</a:t>
            </a:r>
          </a:p>
          <a:p>
            <a:pPr>
              <a:lnSpc>
                <a:spcPts val="4200"/>
              </a:lnSpc>
            </a:pPr>
            <a:r>
              <a:rPr lang="en-US" sz="2400" b="1" dirty="0" smtClean="0">
                <a:latin typeface="Arial Black" pitchFamily="34" charset="0"/>
                <a:ea typeface="Proxima Nova Bold"/>
                <a:cs typeface="Proxima Nova Bold"/>
                <a:sym typeface="Proxima Nova Bold"/>
              </a:rPr>
              <a:t>2G, </a:t>
            </a:r>
            <a:r>
              <a:rPr lang="en-US" sz="2400" b="1" dirty="0">
                <a:latin typeface="Arial Black" pitchFamily="34" charset="0"/>
                <a:ea typeface="Proxima Nova Bold"/>
                <a:cs typeface="Proxima Nova Bold"/>
                <a:sym typeface="Proxima Nova Bold"/>
              </a:rPr>
              <a:t>Elco, Jenbacher, Liebherr, MAN, MTU, Rolls Royce, Senertec, Toyota, </a:t>
            </a:r>
            <a:r>
              <a:rPr lang="en-US" sz="2400" b="1" dirty="0" smtClean="0">
                <a:latin typeface="Arial Black" pitchFamily="34" charset="0"/>
                <a:ea typeface="Proxima Nova Bold"/>
                <a:cs typeface="Proxima Nova Bold"/>
                <a:sym typeface="Proxima Nova Bold"/>
              </a:rPr>
              <a:t>Yanmar</a:t>
            </a:r>
            <a:r>
              <a:rPr lang="pl-PL" sz="2400" b="1" dirty="0" smtClean="0">
                <a:latin typeface="Arial Black" pitchFamily="34" charset="0"/>
                <a:ea typeface="Proxima Nova Bold"/>
                <a:cs typeface="Proxima Nova Bold"/>
                <a:sym typeface="Proxima Nova Bold"/>
              </a:rPr>
              <a:t>, MWM, Caterpillar, W</a:t>
            </a:r>
            <a:r>
              <a:rPr lang="de-DE" sz="2400" dirty="0" smtClean="0">
                <a:latin typeface="Arial Black" pitchFamily="34" charset="0"/>
              </a:rPr>
              <a:t>ä</a:t>
            </a:r>
            <a:r>
              <a:rPr lang="pl-PL" sz="2400" dirty="0" smtClean="0">
                <a:latin typeface="Arial Black" pitchFamily="34" charset="0"/>
              </a:rPr>
              <a:t>rtsil</a:t>
            </a:r>
            <a:r>
              <a:rPr lang="de-DE" sz="2400" dirty="0" smtClean="0">
                <a:latin typeface="Arial Black" pitchFamily="34" charset="0"/>
              </a:rPr>
              <a:t>ä</a:t>
            </a:r>
            <a:endParaRPr lang="en-US" sz="2400" b="1" dirty="0">
              <a:latin typeface="Arial Black" pitchFamily="34" charset="0"/>
              <a:ea typeface="Proxima Nova Bold"/>
              <a:cs typeface="Proxima Nova Bold"/>
              <a:sym typeface="Proxima Nova Bold"/>
            </a:endParaRPr>
          </a:p>
          <a:p>
            <a:pPr algn="l">
              <a:lnSpc>
                <a:spcPts val="3360"/>
              </a:lnSpc>
            </a:pPr>
            <a:r>
              <a:rPr lang="en-US" sz="2400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oraz wielu innych</a:t>
            </a:r>
            <a:r>
              <a:rPr lang="en-US" sz="2400" dirty="0" smtClean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r>
              <a:rPr lang="pl-PL" sz="2400" dirty="0" smtClean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lang="en-US" sz="2400" dirty="0">
              <a:solidFill>
                <a:srgbClr val="5F5F5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172673" y="9229725"/>
            <a:ext cx="3647182" cy="29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F3F0ED"/>
                </a:solidFill>
                <a:latin typeface="Open Sans"/>
                <a:ea typeface="Open Sans"/>
                <a:cs typeface="Open Sans"/>
                <a:sym typeface="Open Sans"/>
              </a:rPr>
              <a:t>biuro@oxeron.pl | www.oxeron.pl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AutoShape 105"/>
          <p:cNvSpPr/>
          <p:nvPr/>
        </p:nvSpPr>
        <p:spPr>
          <a:xfrm rot="5400000">
            <a:off x="8869229" y="-160471"/>
            <a:ext cx="549542" cy="18288000"/>
          </a:xfrm>
          <a:prstGeom prst="rect">
            <a:avLst/>
          </a:prstGeom>
          <a:solidFill>
            <a:srgbClr val="A6A6A6"/>
          </a:solidFill>
        </p:spPr>
      </p:sp>
      <p:grpSp>
        <p:nvGrpSpPr>
          <p:cNvPr id="2" name="Group 106"/>
          <p:cNvGrpSpPr/>
          <p:nvPr/>
        </p:nvGrpSpPr>
        <p:grpSpPr>
          <a:xfrm>
            <a:off x="0" y="9258300"/>
            <a:ext cx="18288000" cy="1028700"/>
            <a:chOff x="0" y="0"/>
            <a:chExt cx="2833290" cy="159373"/>
          </a:xfrm>
        </p:grpSpPr>
        <p:sp>
          <p:nvSpPr>
            <p:cNvPr id="107" name="Freeform 107"/>
            <p:cNvSpPr/>
            <p:nvPr/>
          </p:nvSpPr>
          <p:spPr>
            <a:xfrm>
              <a:off x="0" y="0"/>
              <a:ext cx="2833290" cy="159373"/>
            </a:xfrm>
            <a:custGeom>
              <a:avLst/>
              <a:gdLst/>
              <a:ahLst/>
              <a:cxnLst/>
              <a:rect l="l" t="t" r="r" b="b"/>
              <a:pathLst>
                <a:path w="2833290" h="159373">
                  <a:moveTo>
                    <a:pt x="0" y="0"/>
                  </a:moveTo>
                  <a:lnTo>
                    <a:pt x="2833290" y="0"/>
                  </a:lnTo>
                  <a:lnTo>
                    <a:pt x="2833290" y="159373"/>
                  </a:lnTo>
                  <a:lnTo>
                    <a:pt x="0" y="159373"/>
                  </a:lnTo>
                  <a:close/>
                </a:path>
              </a:pathLst>
            </a:custGeom>
            <a:blipFill>
              <a:blip r:embed="rId2" cstate="print">
                <a:alphaModFix amt="31999"/>
              </a:blip>
              <a:stretch>
                <a:fillRect t="-386751" b="-6962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08" name="TextBox 108"/>
          <p:cNvSpPr txBox="1"/>
          <p:nvPr/>
        </p:nvSpPr>
        <p:spPr>
          <a:xfrm>
            <a:off x="1000068" y="857220"/>
            <a:ext cx="16144988" cy="7707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pl-PL" sz="6400" b="1" dirty="0" smtClean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ROZWIĄZANIA ZINTEGROWANE</a:t>
            </a:r>
            <a:endParaRPr lang="pl-PL" sz="400" dirty="0" smtClean="0">
              <a:solidFill>
                <a:srgbClr val="5F5F5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 lvl="0">
              <a:lnSpc>
                <a:spcPts val="7500"/>
              </a:lnSpc>
            </a:pPr>
            <a:r>
              <a:rPr lang="pl-PL" sz="2400" dirty="0" smtClean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Woda lodowa z ciepła odpadowego (trigeneracja)</a:t>
            </a:r>
          </a:p>
          <a:p>
            <a:pPr lvl="0">
              <a:lnSpc>
                <a:spcPts val="5700"/>
              </a:lnSpc>
            </a:pPr>
            <a:r>
              <a:rPr lang="pl-PL" sz="2400" dirty="0" smtClean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Kogeneracja (gaz ziemny, propan, wodór, syngaz, biogaz)</a:t>
            </a:r>
          </a:p>
          <a:p>
            <a:pPr>
              <a:lnSpc>
                <a:spcPts val="5700"/>
              </a:lnSpc>
            </a:pPr>
            <a:r>
              <a:rPr lang="pl-PL" sz="2400" dirty="0" smtClean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Przemysłowe pompy ciepła (amoniak, freon, propan, </a:t>
            </a:r>
            <a:r>
              <a:rPr lang="de-DE" sz="2400" dirty="0" smtClean="0"/>
              <a:t>CO</a:t>
            </a:r>
            <a:r>
              <a:rPr lang="de-DE" sz="2400" baseline="-25000" dirty="0" smtClean="0"/>
              <a:t>2</a:t>
            </a:r>
            <a:r>
              <a:rPr lang="pl-PL" sz="2400" dirty="0" smtClean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)</a:t>
            </a:r>
          </a:p>
          <a:p>
            <a:pPr lvl="0">
              <a:lnSpc>
                <a:spcPts val="5700"/>
              </a:lnSpc>
            </a:pPr>
            <a:r>
              <a:rPr lang="pl-PL" sz="2400" dirty="0" smtClean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Wytwornice pary i kotły parowe</a:t>
            </a:r>
          </a:p>
          <a:p>
            <a:pPr lvl="0">
              <a:lnSpc>
                <a:spcPts val="7040"/>
              </a:lnSpc>
            </a:pPr>
            <a:endParaRPr lang="pl-PL" sz="5400" b="1" dirty="0" smtClean="0">
              <a:solidFill>
                <a:srgbClr val="5F5F5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 lvl="0">
              <a:lnSpc>
                <a:spcPts val="7040"/>
              </a:lnSpc>
            </a:pPr>
            <a:endParaRPr lang="pl-PL" sz="5400" b="1" dirty="0" smtClean="0">
              <a:solidFill>
                <a:srgbClr val="5F5F5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 lvl="0">
              <a:lnSpc>
                <a:spcPts val="7040"/>
              </a:lnSpc>
            </a:pPr>
            <a:endParaRPr lang="pl-PL" sz="5400" b="1" dirty="0" smtClean="0">
              <a:solidFill>
                <a:srgbClr val="5F5F5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 lvl="0">
              <a:lnSpc>
                <a:spcPts val="7040"/>
              </a:lnSpc>
            </a:pPr>
            <a:endParaRPr lang="en-US" sz="6400" b="1" dirty="0">
              <a:solidFill>
                <a:srgbClr val="5F5F5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109" name="TextBox 109"/>
          <p:cNvSpPr txBox="1"/>
          <p:nvPr/>
        </p:nvSpPr>
        <p:spPr>
          <a:xfrm>
            <a:off x="7177478" y="9609773"/>
            <a:ext cx="3647182" cy="29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rPr>
              <a:t>biuro@oxeron.pl | www.oxeron.pl</a:t>
            </a:r>
          </a:p>
        </p:txBody>
      </p:sp>
      <p:pic>
        <p:nvPicPr>
          <p:cNvPr id="1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760" y="2428856"/>
            <a:ext cx="7500990" cy="605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688" y="5214938"/>
            <a:ext cx="9572692" cy="380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52904" y="0"/>
            <a:ext cx="7335096" cy="10287000"/>
            <a:chOff x="0" y="0"/>
            <a:chExt cx="812800" cy="11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139900"/>
            </a:xfrm>
            <a:custGeom>
              <a:avLst/>
              <a:gdLst/>
              <a:ahLst/>
              <a:cxnLst/>
              <a:rect l="l" t="t" r="r" b="b"/>
              <a:pathLst>
                <a:path w="812800" h="1139900">
                  <a:moveTo>
                    <a:pt x="0" y="0"/>
                  </a:moveTo>
                  <a:lnTo>
                    <a:pt x="812800" y="0"/>
                  </a:lnTo>
                  <a:lnTo>
                    <a:pt x="812800" y="1139900"/>
                  </a:lnTo>
                  <a:lnTo>
                    <a:pt x="0" y="1139900"/>
                  </a:lnTo>
                  <a:close/>
                </a:path>
              </a:pathLst>
            </a:custGeom>
            <a:blipFill>
              <a:blip r:embed="rId2">
                <a:alphaModFix amt="31999"/>
              </a:blip>
              <a:stretch>
                <a:fillRect l="-56303" r="-5379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-5929390"/>
            <a:ext cx="13732956" cy="17263903"/>
            <a:chOff x="0" y="0"/>
            <a:chExt cx="18310608" cy="23018538"/>
          </a:xfrm>
        </p:grpSpPr>
        <p:sp>
          <p:nvSpPr>
            <p:cNvPr id="5" name="AutoShape 5"/>
            <p:cNvSpPr/>
            <p:nvPr/>
          </p:nvSpPr>
          <p:spPr>
            <a:xfrm>
              <a:off x="0" y="7847894"/>
              <a:ext cx="14250739" cy="13716000"/>
            </a:xfrm>
            <a:prstGeom prst="rect">
              <a:avLst/>
            </a:prstGeom>
            <a:solidFill>
              <a:srgbClr val="F3F0ED"/>
            </a:solidFill>
          </p:spPr>
        </p:sp>
        <p:sp>
          <p:nvSpPr>
            <p:cNvPr id="6" name="AutoShape 6"/>
            <p:cNvSpPr/>
            <p:nvPr/>
          </p:nvSpPr>
          <p:spPr>
            <a:xfrm rot="-782927">
              <a:off x="9329737" y="387414"/>
              <a:ext cx="5975721" cy="22243709"/>
            </a:xfrm>
            <a:prstGeom prst="rect">
              <a:avLst/>
            </a:prstGeom>
            <a:solidFill>
              <a:srgbClr val="F3F0ED"/>
            </a:solidFill>
          </p:spPr>
        </p:sp>
        <p:sp>
          <p:nvSpPr>
            <p:cNvPr id="7" name="AutoShape 7"/>
            <p:cNvSpPr/>
            <p:nvPr/>
          </p:nvSpPr>
          <p:spPr>
            <a:xfrm rot="-782927">
              <a:off x="15801997" y="6526202"/>
              <a:ext cx="732723" cy="15814892"/>
            </a:xfrm>
            <a:prstGeom prst="rect">
              <a:avLst/>
            </a:prstGeom>
            <a:solidFill>
              <a:srgbClr val="A6A6A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4483107"/>
            <a:ext cx="8925433" cy="4775294"/>
            <a:chOff x="0" y="0"/>
            <a:chExt cx="11900577" cy="6367059"/>
          </a:xfrm>
        </p:grpSpPr>
        <p:sp>
          <p:nvSpPr>
            <p:cNvPr id="9" name="Freeform 9"/>
            <p:cNvSpPr/>
            <p:nvPr/>
          </p:nvSpPr>
          <p:spPr>
            <a:xfrm>
              <a:off x="0" y="205408"/>
              <a:ext cx="2251346" cy="897237"/>
            </a:xfrm>
            <a:custGeom>
              <a:avLst/>
              <a:gdLst/>
              <a:ahLst/>
              <a:cxnLst/>
              <a:rect l="l" t="t" r="r" b="b"/>
              <a:pathLst>
                <a:path w="2251346" h="897237">
                  <a:moveTo>
                    <a:pt x="0" y="0"/>
                  </a:moveTo>
                  <a:lnTo>
                    <a:pt x="2251346" y="0"/>
                  </a:lnTo>
                  <a:lnTo>
                    <a:pt x="2251346" y="897237"/>
                  </a:lnTo>
                  <a:lnTo>
                    <a:pt x="0" y="897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9" r="-41825" b="-1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3402331" y="205408"/>
              <a:ext cx="4283894" cy="897237"/>
            </a:xfrm>
            <a:custGeom>
              <a:avLst/>
              <a:gdLst/>
              <a:ahLst/>
              <a:cxnLst/>
              <a:rect l="l" t="t" r="r" b="b"/>
              <a:pathLst>
                <a:path w="4283894" h="897237">
                  <a:moveTo>
                    <a:pt x="0" y="0"/>
                  </a:moveTo>
                  <a:lnTo>
                    <a:pt x="4283894" y="0"/>
                  </a:lnTo>
                  <a:lnTo>
                    <a:pt x="4283894" y="897237"/>
                  </a:lnTo>
                  <a:lnTo>
                    <a:pt x="0" y="897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932" t="-202932" r="-1600" b="-19616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7963223" y="3452673"/>
              <a:ext cx="3937354" cy="1087259"/>
            </a:xfrm>
            <a:custGeom>
              <a:avLst/>
              <a:gdLst/>
              <a:ahLst/>
              <a:cxnLst/>
              <a:rect l="l" t="t" r="r" b="b"/>
              <a:pathLst>
                <a:path w="3937354" h="1087259">
                  <a:moveTo>
                    <a:pt x="0" y="0"/>
                  </a:moveTo>
                  <a:lnTo>
                    <a:pt x="3937354" y="0"/>
                  </a:lnTo>
                  <a:lnTo>
                    <a:pt x="3937354" y="1087258"/>
                  </a:lnTo>
                  <a:lnTo>
                    <a:pt x="0" y="1087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715928"/>
              <a:ext cx="2513248" cy="1153137"/>
            </a:xfrm>
            <a:custGeom>
              <a:avLst/>
              <a:gdLst/>
              <a:ahLst/>
              <a:cxnLst/>
              <a:rect l="l" t="t" r="r" b="b"/>
              <a:pathLst>
                <a:path w="2513248" h="1153137">
                  <a:moveTo>
                    <a:pt x="0" y="0"/>
                  </a:moveTo>
                  <a:lnTo>
                    <a:pt x="2513248" y="0"/>
                  </a:lnTo>
                  <a:lnTo>
                    <a:pt x="2513248" y="1153137"/>
                  </a:lnTo>
                  <a:lnTo>
                    <a:pt x="0" y="1153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5298196"/>
              <a:ext cx="2883380" cy="969250"/>
            </a:xfrm>
            <a:custGeom>
              <a:avLst/>
              <a:gdLst/>
              <a:ahLst/>
              <a:cxnLst/>
              <a:rect l="l" t="t" r="r" b="b"/>
              <a:pathLst>
                <a:path w="2883380" h="969250">
                  <a:moveTo>
                    <a:pt x="0" y="0"/>
                  </a:moveTo>
                  <a:lnTo>
                    <a:pt x="2883380" y="0"/>
                  </a:lnTo>
                  <a:lnTo>
                    <a:pt x="2883380" y="969250"/>
                  </a:lnTo>
                  <a:lnTo>
                    <a:pt x="0" y="969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47000"/>
              </a:blip>
              <a:stretch>
                <a:fillRect l="-33567" t="-203751" r="-38143" b="-207064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8292123" y="1780219"/>
              <a:ext cx="3279554" cy="1005730"/>
            </a:xfrm>
            <a:custGeom>
              <a:avLst/>
              <a:gdLst/>
              <a:ahLst/>
              <a:cxnLst/>
              <a:rect l="l" t="t" r="r" b="b"/>
              <a:pathLst>
                <a:path w="3279554" h="1005730">
                  <a:moveTo>
                    <a:pt x="0" y="0"/>
                  </a:moveTo>
                  <a:lnTo>
                    <a:pt x="3279554" y="0"/>
                  </a:lnTo>
                  <a:lnTo>
                    <a:pt x="3279554" y="1005730"/>
                  </a:lnTo>
                  <a:lnTo>
                    <a:pt x="0" y="1005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541132" y="3399808"/>
              <a:ext cx="1430984" cy="1342524"/>
            </a:xfrm>
            <a:custGeom>
              <a:avLst/>
              <a:gdLst/>
              <a:ahLst/>
              <a:cxnLst/>
              <a:rect l="l" t="t" r="r" b="b"/>
              <a:pathLst>
                <a:path w="1430984" h="1342524">
                  <a:moveTo>
                    <a:pt x="0" y="0"/>
                  </a:moveTo>
                  <a:lnTo>
                    <a:pt x="1430984" y="0"/>
                  </a:lnTo>
                  <a:lnTo>
                    <a:pt x="1430984" y="1342524"/>
                  </a:lnTo>
                  <a:lnTo>
                    <a:pt x="0" y="1342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488970" y="3250272"/>
              <a:ext cx="2110617" cy="1492060"/>
            </a:xfrm>
            <a:custGeom>
              <a:avLst/>
              <a:gdLst/>
              <a:ahLst/>
              <a:cxnLst/>
              <a:rect l="l" t="t" r="r" b="b"/>
              <a:pathLst>
                <a:path w="2110617" h="1492060">
                  <a:moveTo>
                    <a:pt x="0" y="0"/>
                  </a:moveTo>
                  <a:lnTo>
                    <a:pt x="2110616" y="0"/>
                  </a:lnTo>
                  <a:lnTo>
                    <a:pt x="2110616" y="1492060"/>
                  </a:lnTo>
                  <a:lnTo>
                    <a:pt x="0" y="14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921132" y="0"/>
              <a:ext cx="2021537" cy="1308053"/>
            </a:xfrm>
            <a:custGeom>
              <a:avLst/>
              <a:gdLst/>
              <a:ahLst/>
              <a:cxnLst/>
              <a:rect l="l" t="t" r="r" b="b"/>
              <a:pathLst>
                <a:path w="2021537" h="1308053">
                  <a:moveTo>
                    <a:pt x="0" y="0"/>
                  </a:moveTo>
                  <a:lnTo>
                    <a:pt x="2021537" y="0"/>
                  </a:lnTo>
                  <a:lnTo>
                    <a:pt x="2021537" y="1308053"/>
                  </a:lnTo>
                  <a:lnTo>
                    <a:pt x="0" y="13080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4094787" y="1778501"/>
              <a:ext cx="2898982" cy="1153137"/>
            </a:xfrm>
            <a:custGeom>
              <a:avLst/>
              <a:gdLst/>
              <a:ahLst/>
              <a:cxnLst/>
              <a:rect l="l" t="t" r="r" b="b"/>
              <a:pathLst>
                <a:path w="2898982" h="1153137">
                  <a:moveTo>
                    <a:pt x="0" y="0"/>
                  </a:moveTo>
                  <a:lnTo>
                    <a:pt x="2898982" y="0"/>
                  </a:lnTo>
                  <a:lnTo>
                    <a:pt x="2898982" y="1153137"/>
                  </a:lnTo>
                  <a:lnTo>
                    <a:pt x="0" y="1153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l="-23750" t="-65546" r="-29091" b="-51550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681142" y="5042319"/>
              <a:ext cx="1726272" cy="1324740"/>
            </a:xfrm>
            <a:custGeom>
              <a:avLst/>
              <a:gdLst/>
              <a:ahLst/>
              <a:cxnLst/>
              <a:rect l="l" t="t" r="r" b="b"/>
              <a:pathLst>
                <a:path w="1726272" h="1324740">
                  <a:moveTo>
                    <a:pt x="0" y="0"/>
                  </a:moveTo>
                  <a:lnTo>
                    <a:pt x="1726272" y="0"/>
                  </a:lnTo>
                  <a:lnTo>
                    <a:pt x="1726272" y="1324740"/>
                  </a:lnTo>
                  <a:lnTo>
                    <a:pt x="0" y="1324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t="-33247" b="-32016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9183688" y="5141931"/>
              <a:ext cx="1496424" cy="1125515"/>
            </a:xfrm>
            <a:custGeom>
              <a:avLst/>
              <a:gdLst/>
              <a:ahLst/>
              <a:cxnLst/>
              <a:rect l="l" t="t" r="r" b="b"/>
              <a:pathLst>
                <a:path w="1496424" h="1125515">
                  <a:moveTo>
                    <a:pt x="0" y="0"/>
                  </a:moveTo>
                  <a:lnTo>
                    <a:pt x="1496424" y="0"/>
                  </a:lnTo>
                  <a:lnTo>
                    <a:pt x="1496424" y="1125515"/>
                  </a:lnTo>
                  <a:lnTo>
                    <a:pt x="0" y="1125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028700" y="1000096"/>
            <a:ext cx="9659354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040"/>
              </a:lnSpc>
            </a:pPr>
            <a:r>
              <a:rPr lang="en-US" sz="64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BEZPOŚREDNIA WSPÓŁPRACA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3315233"/>
            <a:ext cx="8115300" cy="815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4"/>
              </a:lnSpc>
            </a:pPr>
            <a:r>
              <a:rPr lang="en-US" sz="2395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Współpracujemy  z producentami urządzeń oraz wieloma czołowymi wykonawcami.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172673" y="9229725"/>
            <a:ext cx="3647182" cy="29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rPr>
              <a:t>biuro@oxeron.pl | www.oxeron.pl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52904" y="0"/>
            <a:ext cx="7335096" cy="10287000"/>
            <a:chOff x="0" y="0"/>
            <a:chExt cx="812800" cy="11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139900"/>
            </a:xfrm>
            <a:custGeom>
              <a:avLst/>
              <a:gdLst/>
              <a:ahLst/>
              <a:cxnLst/>
              <a:rect l="l" t="t" r="r" b="b"/>
              <a:pathLst>
                <a:path w="812800" h="1139900">
                  <a:moveTo>
                    <a:pt x="0" y="0"/>
                  </a:moveTo>
                  <a:lnTo>
                    <a:pt x="812800" y="0"/>
                  </a:lnTo>
                  <a:lnTo>
                    <a:pt x="812800" y="1139900"/>
                  </a:lnTo>
                  <a:lnTo>
                    <a:pt x="0" y="1139900"/>
                  </a:lnTo>
                  <a:close/>
                </a:path>
              </a:pathLst>
            </a:custGeom>
            <a:blipFill>
              <a:blip r:embed="rId2" cstate="print">
                <a:alphaModFix amt="31999"/>
              </a:blip>
              <a:stretch>
                <a:fillRect l="-94163" t="-36974" r="-9416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-5885920"/>
            <a:ext cx="13732956" cy="17263903"/>
            <a:chOff x="0" y="0"/>
            <a:chExt cx="18310608" cy="23018538"/>
          </a:xfrm>
        </p:grpSpPr>
        <p:sp>
          <p:nvSpPr>
            <p:cNvPr id="5" name="AutoShape 5"/>
            <p:cNvSpPr/>
            <p:nvPr/>
          </p:nvSpPr>
          <p:spPr>
            <a:xfrm>
              <a:off x="0" y="7847894"/>
              <a:ext cx="14250739" cy="13716000"/>
            </a:xfrm>
            <a:prstGeom prst="rect">
              <a:avLst/>
            </a:prstGeom>
            <a:solidFill>
              <a:srgbClr val="F3F0ED"/>
            </a:solidFill>
          </p:spPr>
        </p:sp>
        <p:sp>
          <p:nvSpPr>
            <p:cNvPr id="6" name="AutoShape 6"/>
            <p:cNvSpPr/>
            <p:nvPr/>
          </p:nvSpPr>
          <p:spPr>
            <a:xfrm rot="-782927">
              <a:off x="9329737" y="387414"/>
              <a:ext cx="5975721" cy="22243709"/>
            </a:xfrm>
            <a:prstGeom prst="rect">
              <a:avLst/>
            </a:prstGeom>
            <a:solidFill>
              <a:srgbClr val="F3F0ED"/>
            </a:solidFill>
          </p:spPr>
        </p:sp>
        <p:sp>
          <p:nvSpPr>
            <p:cNvPr id="7" name="AutoShape 7"/>
            <p:cNvSpPr/>
            <p:nvPr/>
          </p:nvSpPr>
          <p:spPr>
            <a:xfrm rot="-782927">
              <a:off x="15801997" y="6526202"/>
              <a:ext cx="732723" cy="15814892"/>
            </a:xfrm>
            <a:prstGeom prst="rect">
              <a:avLst/>
            </a:prstGeom>
            <a:solidFill>
              <a:srgbClr val="A6A6A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1085850"/>
            <a:ext cx="9659354" cy="179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40"/>
              </a:lnSpc>
            </a:pPr>
            <a:r>
              <a:rPr lang="en-US" sz="64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KONCEPCJA WDRAŻANIE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394711"/>
            <a:ext cx="9179460" cy="576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Układ dostostowany do </a:t>
            </a:r>
            <a:r>
              <a:rPr lang="en-US" sz="28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wymagań energetycznych </a:t>
            </a:r>
            <a:r>
              <a:rPr lang="pl-PL" sz="2800" b="1" dirty="0" smtClean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                   </a:t>
            </a:r>
            <a:r>
              <a:rPr lang="en-US" sz="2800" b="1" dirty="0" smtClean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i </a:t>
            </a:r>
            <a:r>
              <a:rPr lang="en-US" sz="28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potrzeb operacyjnych.</a:t>
            </a:r>
          </a:p>
          <a:p>
            <a:pPr algn="l">
              <a:lnSpc>
                <a:spcPts val="3360"/>
              </a:lnSpc>
            </a:pPr>
            <a:endParaRPr/>
          </a:p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Współpraca</a:t>
            </a:r>
            <a:r>
              <a:rPr lang="en-US" sz="2800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 z istniejącą infrastrukturą lub </a:t>
            </a:r>
            <a:r>
              <a:rPr lang="en-US" sz="28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niezależnie </a:t>
            </a:r>
            <a:r>
              <a:rPr lang="en-US" sz="2800" b="1" dirty="0" smtClean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rozwiązanie</a:t>
            </a:r>
            <a:r>
              <a:rPr lang="pl-PL" sz="2800" b="1" dirty="0" smtClean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wyspowe.</a:t>
            </a:r>
            <a:endParaRPr lang="en-US" sz="2800" b="1" dirty="0">
              <a:solidFill>
                <a:srgbClr val="5F5F5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 algn="l">
              <a:lnSpc>
                <a:spcPts val="3360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Realizacja zgodnie z </a:t>
            </a:r>
            <a:r>
              <a:rPr lang="en-US" sz="28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najwyższymi standardami</a:t>
            </a:r>
            <a:r>
              <a:rPr lang="en-US" sz="2800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, zgodność z </a:t>
            </a:r>
            <a:r>
              <a:rPr lang="en-US" sz="28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normami bezpieczeństwa</a:t>
            </a:r>
            <a:r>
              <a:rPr lang="en-US" sz="2800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 i </a:t>
            </a:r>
            <a:r>
              <a:rPr lang="en-US" sz="28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efektywności energetyczne</a:t>
            </a:r>
            <a:r>
              <a:rPr lang="en-US" sz="2800" b="1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j</a:t>
            </a:r>
            <a:r>
              <a:rPr lang="en-US" sz="2800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Rygorystyczne procedury jakości, testy wydajności, kontrole bezpieczeństwa i walidacje.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172673" y="9229725"/>
            <a:ext cx="3647182" cy="29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F3F0ED"/>
                </a:solidFill>
                <a:latin typeface="Open Sans"/>
                <a:ea typeface="Open Sans"/>
                <a:cs typeface="Open Sans"/>
                <a:sym typeface="Open Sans"/>
              </a:rPr>
              <a:t>biuro@oxeron.pl | www.oxeron.pl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721981"/>
            <a:ext cx="16230600" cy="5420317"/>
            <a:chOff x="0" y="0"/>
            <a:chExt cx="21640800" cy="7227089"/>
          </a:xfrm>
        </p:grpSpPr>
        <p:grpSp>
          <p:nvGrpSpPr>
            <p:cNvPr id="3" name="Group 3"/>
            <p:cNvGrpSpPr/>
            <p:nvPr/>
          </p:nvGrpSpPr>
          <p:grpSpPr>
            <a:xfrm>
              <a:off x="2405961" y="673523"/>
              <a:ext cx="915390" cy="91539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77737B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146050"/>
                <a:ext cx="711200" cy="463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5400000">
              <a:off x="3493270" y="2125349"/>
              <a:ext cx="3427452" cy="141382"/>
            </a:xfrm>
            <a:custGeom>
              <a:avLst/>
              <a:gdLst/>
              <a:ahLst/>
              <a:cxnLst/>
              <a:rect l="l" t="t" r="r" b="b"/>
              <a:pathLst>
                <a:path w="3427452" h="141382">
                  <a:moveTo>
                    <a:pt x="0" y="0"/>
                  </a:moveTo>
                  <a:lnTo>
                    <a:pt x="3427452" y="0"/>
                  </a:lnTo>
                  <a:lnTo>
                    <a:pt x="3427452" y="141382"/>
                  </a:lnTo>
                  <a:lnTo>
                    <a:pt x="0" y="141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5400000">
              <a:off x="7157713" y="2125349"/>
              <a:ext cx="3427452" cy="141382"/>
            </a:xfrm>
            <a:custGeom>
              <a:avLst/>
              <a:gdLst/>
              <a:ahLst/>
              <a:cxnLst/>
              <a:rect l="l" t="t" r="r" b="b"/>
              <a:pathLst>
                <a:path w="3427452" h="141382">
                  <a:moveTo>
                    <a:pt x="0" y="0"/>
                  </a:moveTo>
                  <a:lnTo>
                    <a:pt x="3427451" y="0"/>
                  </a:lnTo>
                  <a:lnTo>
                    <a:pt x="3427451" y="141382"/>
                  </a:lnTo>
                  <a:lnTo>
                    <a:pt x="0" y="141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400000">
              <a:off x="10822156" y="2125349"/>
              <a:ext cx="3427452" cy="141382"/>
            </a:xfrm>
            <a:custGeom>
              <a:avLst/>
              <a:gdLst/>
              <a:ahLst/>
              <a:cxnLst/>
              <a:rect l="l" t="t" r="r" b="b"/>
              <a:pathLst>
                <a:path w="3427452" h="141382">
                  <a:moveTo>
                    <a:pt x="0" y="0"/>
                  </a:moveTo>
                  <a:lnTo>
                    <a:pt x="3427451" y="0"/>
                  </a:lnTo>
                  <a:lnTo>
                    <a:pt x="3427451" y="141382"/>
                  </a:lnTo>
                  <a:lnTo>
                    <a:pt x="0" y="141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5400000">
              <a:off x="14486598" y="2125349"/>
              <a:ext cx="3427452" cy="141382"/>
            </a:xfrm>
            <a:custGeom>
              <a:avLst/>
              <a:gdLst/>
              <a:ahLst/>
              <a:cxnLst/>
              <a:rect l="l" t="t" r="r" b="b"/>
              <a:pathLst>
                <a:path w="3427452" h="141382">
                  <a:moveTo>
                    <a:pt x="0" y="0"/>
                  </a:moveTo>
                  <a:lnTo>
                    <a:pt x="3427452" y="0"/>
                  </a:lnTo>
                  <a:lnTo>
                    <a:pt x="3427452" y="141382"/>
                  </a:lnTo>
                  <a:lnTo>
                    <a:pt x="0" y="141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5400000">
              <a:off x="18151041" y="2125349"/>
              <a:ext cx="3427452" cy="141382"/>
            </a:xfrm>
            <a:custGeom>
              <a:avLst/>
              <a:gdLst/>
              <a:ahLst/>
              <a:cxnLst/>
              <a:rect l="l" t="t" r="r" b="b"/>
              <a:pathLst>
                <a:path w="3427452" h="141382">
                  <a:moveTo>
                    <a:pt x="0" y="0"/>
                  </a:moveTo>
                  <a:lnTo>
                    <a:pt x="3427452" y="0"/>
                  </a:lnTo>
                  <a:lnTo>
                    <a:pt x="3427452" y="141382"/>
                  </a:lnTo>
                  <a:lnTo>
                    <a:pt x="0" y="141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6066363" y="673523"/>
              <a:ext cx="915390" cy="91539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77737B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146050"/>
                <a:ext cx="711200" cy="463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 rot="5400000">
              <a:off x="-171173" y="2125349"/>
              <a:ext cx="3427452" cy="141382"/>
            </a:xfrm>
            <a:custGeom>
              <a:avLst/>
              <a:gdLst/>
              <a:ahLst/>
              <a:cxnLst/>
              <a:rect l="l" t="t" r="r" b="b"/>
              <a:pathLst>
                <a:path w="3427452" h="141382">
                  <a:moveTo>
                    <a:pt x="0" y="0"/>
                  </a:moveTo>
                  <a:lnTo>
                    <a:pt x="3427452" y="0"/>
                  </a:lnTo>
                  <a:lnTo>
                    <a:pt x="3427452" y="141382"/>
                  </a:lnTo>
                  <a:lnTo>
                    <a:pt x="0" y="141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5" name="Group 15"/>
            <p:cNvGrpSpPr/>
            <p:nvPr/>
          </p:nvGrpSpPr>
          <p:grpSpPr>
            <a:xfrm>
              <a:off x="411334" y="0"/>
              <a:ext cx="2262437" cy="226243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737B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771511" y="3683513"/>
              <a:ext cx="870969" cy="870969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737B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75777" y="0"/>
              <a:ext cx="2262437" cy="2262437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737B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8435954" y="3683513"/>
              <a:ext cx="870969" cy="870969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737B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9758235" y="673523"/>
              <a:ext cx="915390" cy="915390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77737B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146050"/>
                <a:ext cx="711200" cy="463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3396524" y="673523"/>
              <a:ext cx="915390" cy="915390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77737B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146050"/>
                <a:ext cx="711200" cy="463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17060967" y="673523"/>
              <a:ext cx="915390" cy="915390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77737B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146050"/>
                <a:ext cx="711200" cy="463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0725410" y="673523"/>
              <a:ext cx="915390" cy="915390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77737B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146050"/>
                <a:ext cx="711200" cy="463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7740220" y="0"/>
              <a:ext cx="2262437" cy="2262437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737B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11404663" y="0"/>
              <a:ext cx="2262437" cy="2262437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737B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12100397" y="3683513"/>
              <a:ext cx="870969" cy="870969"/>
              <a:chOff x="0" y="0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737B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15069106" y="0"/>
              <a:ext cx="2262437" cy="2262437"/>
              <a:chOff x="0" y="0"/>
              <a:chExt cx="812800" cy="81280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737B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15764840" y="3683513"/>
              <a:ext cx="870969" cy="870969"/>
              <a:chOff x="0" y="0"/>
              <a:chExt cx="812800" cy="8128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737B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18733549" y="0"/>
              <a:ext cx="2262437" cy="2262437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737B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19429283" y="3683513"/>
              <a:ext cx="870969" cy="870969"/>
              <a:chOff x="0" y="0"/>
              <a:chExt cx="812800" cy="8128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737B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sp>
          <p:nvSpPr>
            <p:cNvPr id="60" name="Freeform 60"/>
            <p:cNvSpPr/>
            <p:nvPr/>
          </p:nvSpPr>
          <p:spPr>
            <a:xfrm>
              <a:off x="684677" y="267257"/>
              <a:ext cx="2105851" cy="2105851"/>
            </a:xfrm>
            <a:custGeom>
              <a:avLst/>
              <a:gdLst/>
              <a:ahLst/>
              <a:cxnLst/>
              <a:rect l="l" t="t" r="r" b="b"/>
              <a:pathLst>
                <a:path w="2105851" h="2105851">
                  <a:moveTo>
                    <a:pt x="0" y="0"/>
                  </a:moveTo>
                  <a:lnTo>
                    <a:pt x="2105850" y="0"/>
                  </a:lnTo>
                  <a:lnTo>
                    <a:pt x="2105850" y="2105851"/>
                  </a:lnTo>
                  <a:lnTo>
                    <a:pt x="0" y="2105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5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61" name="Group 61"/>
            <p:cNvGrpSpPr/>
            <p:nvPr/>
          </p:nvGrpSpPr>
          <p:grpSpPr>
            <a:xfrm>
              <a:off x="684677" y="267257"/>
              <a:ext cx="1721285" cy="1721285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3F0ED"/>
              </a:solidFill>
            </p:spPr>
          </p:sp>
          <p:sp>
            <p:nvSpPr>
              <p:cNvPr id="63" name="TextBox 6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sp>
          <p:nvSpPr>
            <p:cNvPr id="64" name="Freeform 64"/>
            <p:cNvSpPr/>
            <p:nvPr/>
          </p:nvSpPr>
          <p:spPr>
            <a:xfrm>
              <a:off x="4346353" y="267257"/>
              <a:ext cx="2105398" cy="2105398"/>
            </a:xfrm>
            <a:custGeom>
              <a:avLst/>
              <a:gdLst/>
              <a:ahLst/>
              <a:cxnLst/>
              <a:rect l="l" t="t" r="r" b="b"/>
              <a:pathLst>
                <a:path w="2105398" h="2105398">
                  <a:moveTo>
                    <a:pt x="0" y="0"/>
                  </a:moveTo>
                  <a:lnTo>
                    <a:pt x="2105398" y="0"/>
                  </a:lnTo>
                  <a:lnTo>
                    <a:pt x="2105398" y="2105398"/>
                  </a:lnTo>
                  <a:lnTo>
                    <a:pt x="0" y="210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5000"/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65" name="Group 65"/>
            <p:cNvGrpSpPr/>
            <p:nvPr/>
          </p:nvGrpSpPr>
          <p:grpSpPr>
            <a:xfrm>
              <a:off x="4346353" y="267257"/>
              <a:ext cx="1721285" cy="1721285"/>
              <a:chOff x="0" y="0"/>
              <a:chExt cx="812800" cy="81280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3F0ED"/>
              </a:solidFill>
            </p:spPr>
          </p:sp>
          <p:sp>
            <p:nvSpPr>
              <p:cNvPr id="67" name="TextBox 6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sp>
          <p:nvSpPr>
            <p:cNvPr id="68" name="Freeform 68"/>
            <p:cNvSpPr/>
            <p:nvPr/>
          </p:nvSpPr>
          <p:spPr>
            <a:xfrm>
              <a:off x="8010796" y="267257"/>
              <a:ext cx="2105398" cy="2105398"/>
            </a:xfrm>
            <a:custGeom>
              <a:avLst/>
              <a:gdLst/>
              <a:ahLst/>
              <a:cxnLst/>
              <a:rect l="l" t="t" r="r" b="b"/>
              <a:pathLst>
                <a:path w="2105398" h="2105398">
                  <a:moveTo>
                    <a:pt x="0" y="0"/>
                  </a:moveTo>
                  <a:lnTo>
                    <a:pt x="2105398" y="0"/>
                  </a:lnTo>
                  <a:lnTo>
                    <a:pt x="2105398" y="2105398"/>
                  </a:lnTo>
                  <a:lnTo>
                    <a:pt x="0" y="210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5000"/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69" name="Group 69"/>
            <p:cNvGrpSpPr/>
            <p:nvPr/>
          </p:nvGrpSpPr>
          <p:grpSpPr>
            <a:xfrm>
              <a:off x="8010796" y="267257"/>
              <a:ext cx="1721285" cy="1721285"/>
              <a:chOff x="0" y="0"/>
              <a:chExt cx="812800" cy="8128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3F0ED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sp>
          <p:nvSpPr>
            <p:cNvPr id="72" name="Freeform 72"/>
            <p:cNvSpPr/>
            <p:nvPr/>
          </p:nvSpPr>
          <p:spPr>
            <a:xfrm>
              <a:off x="11675239" y="267257"/>
              <a:ext cx="2105398" cy="2105398"/>
            </a:xfrm>
            <a:custGeom>
              <a:avLst/>
              <a:gdLst/>
              <a:ahLst/>
              <a:cxnLst/>
              <a:rect l="l" t="t" r="r" b="b"/>
              <a:pathLst>
                <a:path w="2105398" h="2105398">
                  <a:moveTo>
                    <a:pt x="0" y="0"/>
                  </a:moveTo>
                  <a:lnTo>
                    <a:pt x="2105398" y="0"/>
                  </a:lnTo>
                  <a:lnTo>
                    <a:pt x="2105398" y="2105398"/>
                  </a:lnTo>
                  <a:lnTo>
                    <a:pt x="0" y="210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5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73" name="Group 73"/>
            <p:cNvGrpSpPr/>
            <p:nvPr/>
          </p:nvGrpSpPr>
          <p:grpSpPr>
            <a:xfrm>
              <a:off x="11675239" y="267257"/>
              <a:ext cx="1721285" cy="1721285"/>
              <a:chOff x="0" y="0"/>
              <a:chExt cx="812800" cy="812800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3F0ED"/>
              </a:solidFill>
            </p:spPr>
          </p:sp>
          <p:sp>
            <p:nvSpPr>
              <p:cNvPr id="75" name="TextBox 7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sp>
          <p:nvSpPr>
            <p:cNvPr id="76" name="Freeform 76"/>
            <p:cNvSpPr/>
            <p:nvPr/>
          </p:nvSpPr>
          <p:spPr>
            <a:xfrm>
              <a:off x="15339682" y="267257"/>
              <a:ext cx="2105398" cy="2105398"/>
            </a:xfrm>
            <a:custGeom>
              <a:avLst/>
              <a:gdLst/>
              <a:ahLst/>
              <a:cxnLst/>
              <a:rect l="l" t="t" r="r" b="b"/>
              <a:pathLst>
                <a:path w="2105398" h="2105398">
                  <a:moveTo>
                    <a:pt x="0" y="0"/>
                  </a:moveTo>
                  <a:lnTo>
                    <a:pt x="2105398" y="0"/>
                  </a:lnTo>
                  <a:lnTo>
                    <a:pt x="2105398" y="2105398"/>
                  </a:lnTo>
                  <a:lnTo>
                    <a:pt x="0" y="210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5000"/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77" name="Group 77"/>
            <p:cNvGrpSpPr/>
            <p:nvPr/>
          </p:nvGrpSpPr>
          <p:grpSpPr>
            <a:xfrm>
              <a:off x="15339682" y="267257"/>
              <a:ext cx="1721285" cy="1721285"/>
              <a:chOff x="0" y="0"/>
              <a:chExt cx="812800" cy="812800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3F0ED"/>
              </a:solidFill>
            </p:spPr>
          </p:sp>
          <p:sp>
            <p:nvSpPr>
              <p:cNvPr id="79" name="TextBox 7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sp>
          <p:nvSpPr>
            <p:cNvPr id="80" name="Freeform 80"/>
            <p:cNvSpPr/>
            <p:nvPr/>
          </p:nvSpPr>
          <p:spPr>
            <a:xfrm>
              <a:off x="19004125" y="267257"/>
              <a:ext cx="2105398" cy="2105398"/>
            </a:xfrm>
            <a:custGeom>
              <a:avLst/>
              <a:gdLst/>
              <a:ahLst/>
              <a:cxnLst/>
              <a:rect l="l" t="t" r="r" b="b"/>
              <a:pathLst>
                <a:path w="2105398" h="2105398">
                  <a:moveTo>
                    <a:pt x="0" y="0"/>
                  </a:moveTo>
                  <a:lnTo>
                    <a:pt x="2105398" y="0"/>
                  </a:lnTo>
                  <a:lnTo>
                    <a:pt x="2105398" y="2105398"/>
                  </a:lnTo>
                  <a:lnTo>
                    <a:pt x="0" y="210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5000"/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81" name="Group 81"/>
            <p:cNvGrpSpPr/>
            <p:nvPr/>
          </p:nvGrpSpPr>
          <p:grpSpPr>
            <a:xfrm>
              <a:off x="19004125" y="267257"/>
              <a:ext cx="1721285" cy="1721285"/>
              <a:chOff x="0" y="0"/>
              <a:chExt cx="812800" cy="812800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3F0ED"/>
              </a:solidFill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sp>
          <p:nvSpPr>
            <p:cNvPr id="84" name="Freeform 84"/>
            <p:cNvSpPr/>
            <p:nvPr/>
          </p:nvSpPr>
          <p:spPr>
            <a:xfrm>
              <a:off x="4817955" y="681335"/>
              <a:ext cx="778082" cy="915390"/>
            </a:xfrm>
            <a:custGeom>
              <a:avLst/>
              <a:gdLst/>
              <a:ahLst/>
              <a:cxnLst/>
              <a:rect l="l" t="t" r="r" b="b"/>
              <a:pathLst>
                <a:path w="778082" h="915390">
                  <a:moveTo>
                    <a:pt x="0" y="0"/>
                  </a:moveTo>
                  <a:lnTo>
                    <a:pt x="778082" y="0"/>
                  </a:lnTo>
                  <a:lnTo>
                    <a:pt x="778082" y="915390"/>
                  </a:lnTo>
                  <a:lnTo>
                    <a:pt x="0" y="915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5" name="Freeform 85"/>
            <p:cNvSpPr/>
            <p:nvPr/>
          </p:nvSpPr>
          <p:spPr>
            <a:xfrm>
              <a:off x="15810046" y="681341"/>
              <a:ext cx="930511" cy="915390"/>
            </a:xfrm>
            <a:custGeom>
              <a:avLst/>
              <a:gdLst/>
              <a:ahLst/>
              <a:cxnLst/>
              <a:rect l="l" t="t" r="r" b="b"/>
              <a:pathLst>
                <a:path w="930511" h="915390">
                  <a:moveTo>
                    <a:pt x="0" y="0"/>
                  </a:moveTo>
                  <a:lnTo>
                    <a:pt x="930511" y="0"/>
                  </a:lnTo>
                  <a:lnTo>
                    <a:pt x="930511" y="915391"/>
                  </a:lnTo>
                  <a:lnTo>
                    <a:pt x="0" y="915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6" name="Group 86"/>
            <p:cNvGrpSpPr/>
            <p:nvPr/>
          </p:nvGrpSpPr>
          <p:grpSpPr>
            <a:xfrm>
              <a:off x="1107068" y="3683513"/>
              <a:ext cx="870969" cy="870969"/>
              <a:chOff x="0" y="0"/>
              <a:chExt cx="812800" cy="812800"/>
            </a:xfrm>
          </p:grpSpPr>
          <p:sp>
            <p:nvSpPr>
              <p:cNvPr id="87" name="Freeform 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737B"/>
              </a:solidFill>
            </p:spPr>
          </p:sp>
          <p:sp>
            <p:nvSpPr>
              <p:cNvPr id="88" name="TextBox 8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2308" tIns="52308" rIns="52308" bIns="52308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sp>
          <p:nvSpPr>
            <p:cNvPr id="89" name="Freeform 89"/>
            <p:cNvSpPr/>
            <p:nvPr/>
          </p:nvSpPr>
          <p:spPr>
            <a:xfrm>
              <a:off x="1152848" y="681341"/>
              <a:ext cx="784942" cy="915384"/>
            </a:xfrm>
            <a:custGeom>
              <a:avLst/>
              <a:gdLst/>
              <a:ahLst/>
              <a:cxnLst/>
              <a:rect l="l" t="t" r="r" b="b"/>
              <a:pathLst>
                <a:path w="784942" h="915384">
                  <a:moveTo>
                    <a:pt x="0" y="0"/>
                  </a:moveTo>
                  <a:lnTo>
                    <a:pt x="784942" y="0"/>
                  </a:lnTo>
                  <a:lnTo>
                    <a:pt x="784942" y="915384"/>
                  </a:lnTo>
                  <a:lnTo>
                    <a:pt x="0" y="91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print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0" name="Freeform 90"/>
            <p:cNvSpPr/>
            <p:nvPr/>
          </p:nvSpPr>
          <p:spPr>
            <a:xfrm>
              <a:off x="19537969" y="616801"/>
              <a:ext cx="821557" cy="915384"/>
            </a:xfrm>
            <a:custGeom>
              <a:avLst/>
              <a:gdLst/>
              <a:ahLst/>
              <a:cxnLst/>
              <a:rect l="l" t="t" r="r" b="b"/>
              <a:pathLst>
                <a:path w="821557" h="915384">
                  <a:moveTo>
                    <a:pt x="0" y="0"/>
                  </a:moveTo>
                  <a:lnTo>
                    <a:pt x="821557" y="0"/>
                  </a:lnTo>
                  <a:lnTo>
                    <a:pt x="821557" y="915384"/>
                  </a:lnTo>
                  <a:lnTo>
                    <a:pt x="0" y="91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print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1" name="Freeform 91"/>
            <p:cNvSpPr/>
            <p:nvPr/>
          </p:nvSpPr>
          <p:spPr>
            <a:xfrm>
              <a:off x="12119954" y="670207"/>
              <a:ext cx="831855" cy="915384"/>
            </a:xfrm>
            <a:custGeom>
              <a:avLst/>
              <a:gdLst/>
              <a:ahLst/>
              <a:cxnLst/>
              <a:rect l="l" t="t" r="r" b="b"/>
              <a:pathLst>
                <a:path w="831855" h="915384">
                  <a:moveTo>
                    <a:pt x="0" y="0"/>
                  </a:moveTo>
                  <a:lnTo>
                    <a:pt x="831855" y="0"/>
                  </a:lnTo>
                  <a:lnTo>
                    <a:pt x="831855" y="915384"/>
                  </a:lnTo>
                  <a:lnTo>
                    <a:pt x="0" y="91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2" name="Freeform 92"/>
            <p:cNvSpPr/>
            <p:nvPr/>
          </p:nvSpPr>
          <p:spPr>
            <a:xfrm>
              <a:off x="8457227" y="673530"/>
              <a:ext cx="828422" cy="915384"/>
            </a:xfrm>
            <a:custGeom>
              <a:avLst/>
              <a:gdLst/>
              <a:ahLst/>
              <a:cxnLst/>
              <a:rect l="l" t="t" r="r" b="b"/>
              <a:pathLst>
                <a:path w="828422" h="915384">
                  <a:moveTo>
                    <a:pt x="0" y="0"/>
                  </a:moveTo>
                  <a:lnTo>
                    <a:pt x="828423" y="0"/>
                  </a:lnTo>
                  <a:lnTo>
                    <a:pt x="828423" y="915384"/>
                  </a:lnTo>
                  <a:lnTo>
                    <a:pt x="0" y="91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 cstate="print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TextBox 93"/>
            <p:cNvSpPr txBox="1"/>
            <p:nvPr/>
          </p:nvSpPr>
          <p:spPr>
            <a:xfrm>
              <a:off x="1107068" y="3909766"/>
              <a:ext cx="870969" cy="418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1"/>
                </a:lnSpc>
              </a:pPr>
              <a:r>
                <a:rPr lang="en-US" sz="2059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01</a:t>
              </a:r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0" y="4932425"/>
              <a:ext cx="3295597" cy="21886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71"/>
                </a:lnSpc>
              </a:pPr>
              <a:r>
                <a:rPr lang="en-US" sz="2059" dirty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OCENA WARUNKÓW TECHNICZNO-EKONOMICZNYCH</a:t>
              </a:r>
            </a:p>
          </p:txBody>
        </p:sp>
        <p:sp>
          <p:nvSpPr>
            <p:cNvPr id="95" name="TextBox 95"/>
            <p:cNvSpPr txBox="1"/>
            <p:nvPr/>
          </p:nvSpPr>
          <p:spPr>
            <a:xfrm>
              <a:off x="4771511" y="3909766"/>
              <a:ext cx="870969" cy="418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1"/>
                </a:lnSpc>
              </a:pPr>
              <a:r>
                <a:rPr lang="en-US" sz="2059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02</a:t>
              </a:r>
            </a:p>
          </p:txBody>
        </p:sp>
        <p:sp>
          <p:nvSpPr>
            <p:cNvPr id="96" name="TextBox 96"/>
            <p:cNvSpPr txBox="1"/>
            <p:nvPr/>
          </p:nvSpPr>
          <p:spPr>
            <a:xfrm>
              <a:off x="3600515" y="4943204"/>
              <a:ext cx="3071579" cy="21886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71"/>
                </a:lnSpc>
              </a:pPr>
              <a:r>
                <a:rPr lang="en-US" sz="2059" dirty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OFERTA</a:t>
              </a:r>
            </a:p>
            <a:p>
              <a:pPr algn="ctr">
                <a:lnSpc>
                  <a:spcPts val="3171"/>
                </a:lnSpc>
              </a:pPr>
              <a:r>
                <a:rPr lang="pl-PL" sz="2059" dirty="0" smtClean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MONTAŻ FINANSOWY</a:t>
              </a:r>
              <a:endParaRPr lang="en-US" sz="2059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algn="ctr">
                <a:lnSpc>
                  <a:spcPts val="3171"/>
                </a:lnSpc>
              </a:pPr>
              <a:r>
                <a:rPr lang="en-US" sz="2059" dirty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ZAMÓWIENIE</a:t>
              </a:r>
            </a:p>
          </p:txBody>
        </p:sp>
        <p:sp>
          <p:nvSpPr>
            <p:cNvPr id="97" name="TextBox 97"/>
            <p:cNvSpPr txBox="1"/>
            <p:nvPr/>
          </p:nvSpPr>
          <p:spPr>
            <a:xfrm>
              <a:off x="6819872" y="4943204"/>
              <a:ext cx="3905277" cy="21886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71"/>
                </a:lnSpc>
              </a:pPr>
              <a:r>
                <a:rPr lang="en-US" sz="2059" dirty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DOPŁATY </a:t>
              </a:r>
            </a:p>
            <a:p>
              <a:pPr algn="ctr">
                <a:lnSpc>
                  <a:spcPts val="3171"/>
                </a:lnSpc>
              </a:pPr>
              <a:r>
                <a:rPr lang="en-US" sz="2059" dirty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ZE ŚRODKÓW </a:t>
              </a:r>
              <a:r>
                <a:rPr lang="en-US" sz="2059" dirty="0" smtClean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PUBLICZNYCH</a:t>
              </a:r>
              <a:endParaRPr lang="pl-PL" sz="2059" dirty="0" smtClean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algn="ctr">
                <a:lnSpc>
                  <a:spcPts val="3171"/>
                </a:lnSpc>
              </a:pPr>
              <a:r>
                <a:rPr lang="pl-PL" sz="2059" dirty="0" smtClean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PREMIA /CERTYFIKATY</a:t>
              </a:r>
              <a:endParaRPr lang="en-US" sz="2059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11000091" y="4943204"/>
              <a:ext cx="3249332" cy="21886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71"/>
                </a:lnSpc>
              </a:pPr>
              <a:r>
                <a:rPr lang="pl-PL" sz="2059" dirty="0" smtClean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WARUNKI PRZYŁĄCZENIA</a:t>
              </a:r>
            </a:p>
            <a:p>
              <a:pPr algn="ctr">
                <a:lnSpc>
                  <a:spcPts val="3171"/>
                </a:lnSpc>
              </a:pPr>
              <a:r>
                <a:rPr lang="en-US" sz="2059" dirty="0" smtClean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PRZYGOTOWANIE </a:t>
              </a:r>
              <a:r>
                <a:rPr lang="en-US" sz="2059" dirty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PUNKTÓW STYKU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>
              <a:off x="14664535" y="4943204"/>
              <a:ext cx="3071579" cy="21886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71"/>
                </a:lnSpc>
              </a:pPr>
              <a:r>
                <a:rPr lang="en-US" sz="2059" dirty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DOSTAWA</a:t>
              </a:r>
            </a:p>
            <a:p>
              <a:pPr algn="ctr">
                <a:lnSpc>
                  <a:spcPts val="3171"/>
                </a:lnSpc>
              </a:pPr>
              <a:r>
                <a:rPr lang="en-US" sz="2059" dirty="0" smtClean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MONTAŻ</a:t>
              </a:r>
              <a:endParaRPr lang="pl-PL" sz="2059" dirty="0" smtClean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algn="ctr">
                <a:lnSpc>
                  <a:spcPts val="3171"/>
                </a:lnSpc>
              </a:pPr>
              <a:r>
                <a:rPr lang="pl-PL" sz="2059" dirty="0" smtClean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UZGODNIENIA</a:t>
              </a:r>
              <a:endParaRPr lang="en-US" sz="2059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algn="ctr">
                <a:lnSpc>
                  <a:spcPts val="3171"/>
                </a:lnSpc>
              </a:pPr>
              <a:r>
                <a:rPr lang="en-US" sz="2059" dirty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URUCHOMIENIE</a:t>
              </a:r>
            </a:p>
          </p:txBody>
        </p:sp>
        <p:sp>
          <p:nvSpPr>
            <p:cNvPr id="100" name="TextBox 100"/>
            <p:cNvSpPr txBox="1"/>
            <p:nvPr/>
          </p:nvSpPr>
          <p:spPr>
            <a:xfrm>
              <a:off x="18328979" y="5038456"/>
              <a:ext cx="3071579" cy="21886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71"/>
                </a:lnSpc>
              </a:pPr>
              <a:r>
                <a:rPr lang="en-US" sz="2059" dirty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OPIEKA </a:t>
              </a:r>
              <a:r>
                <a:rPr lang="en-US" sz="2059" dirty="0" smtClean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SERWISOWA</a:t>
              </a:r>
              <a:endParaRPr lang="pl-PL" sz="2059" dirty="0" smtClean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algn="ctr">
                <a:lnSpc>
                  <a:spcPts val="3171"/>
                </a:lnSpc>
              </a:pPr>
              <a:r>
                <a:rPr lang="pl-PL" sz="2059" dirty="0" smtClean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UTRZYMANIE </a:t>
              </a:r>
            </a:p>
            <a:p>
              <a:pPr algn="ctr">
                <a:lnSpc>
                  <a:spcPts val="3171"/>
                </a:lnSpc>
              </a:pPr>
              <a:r>
                <a:rPr lang="pl-PL" sz="2059" dirty="0" smtClean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W RUCHU</a:t>
              </a:r>
              <a:r>
                <a:rPr lang="en-US" sz="2059" dirty="0" smtClean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</a:t>
              </a:r>
              <a:endParaRPr lang="en-US" sz="2059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8435954" y="3909766"/>
              <a:ext cx="870969" cy="418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1"/>
                </a:lnSpc>
              </a:pPr>
              <a:r>
                <a:rPr lang="en-US" sz="2059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03</a:t>
              </a:r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12100397" y="3909766"/>
              <a:ext cx="870969" cy="418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1"/>
                </a:lnSpc>
              </a:pPr>
              <a:r>
                <a:rPr lang="en-US" sz="2059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04</a:t>
              </a:r>
            </a:p>
          </p:txBody>
        </p:sp>
        <p:sp>
          <p:nvSpPr>
            <p:cNvPr id="103" name="TextBox 103"/>
            <p:cNvSpPr txBox="1"/>
            <p:nvPr/>
          </p:nvSpPr>
          <p:spPr>
            <a:xfrm>
              <a:off x="15764840" y="3909766"/>
              <a:ext cx="870969" cy="418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1"/>
                </a:lnSpc>
              </a:pPr>
              <a:r>
                <a:rPr lang="en-US" sz="2059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05</a:t>
              </a:r>
            </a:p>
          </p:txBody>
        </p:sp>
        <p:sp>
          <p:nvSpPr>
            <p:cNvPr id="104" name="TextBox 104"/>
            <p:cNvSpPr txBox="1"/>
            <p:nvPr/>
          </p:nvSpPr>
          <p:spPr>
            <a:xfrm>
              <a:off x="19429283" y="3909766"/>
              <a:ext cx="870969" cy="418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1"/>
                </a:lnSpc>
              </a:pPr>
              <a:r>
                <a:rPr lang="en-US" sz="2059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06</a:t>
              </a:r>
            </a:p>
          </p:txBody>
        </p:sp>
      </p:grpSp>
      <p:sp>
        <p:nvSpPr>
          <p:cNvPr id="105" name="AutoShape 105"/>
          <p:cNvSpPr/>
          <p:nvPr/>
        </p:nvSpPr>
        <p:spPr>
          <a:xfrm rot="5400000">
            <a:off x="8726298" y="-609565"/>
            <a:ext cx="549542" cy="19186188"/>
          </a:xfrm>
          <a:prstGeom prst="rect">
            <a:avLst/>
          </a:prstGeom>
          <a:solidFill>
            <a:srgbClr val="A6A6A6"/>
          </a:solidFill>
        </p:spPr>
      </p:sp>
      <p:grpSp>
        <p:nvGrpSpPr>
          <p:cNvPr id="106" name="Group 106"/>
          <p:cNvGrpSpPr/>
          <p:nvPr/>
        </p:nvGrpSpPr>
        <p:grpSpPr>
          <a:xfrm>
            <a:off x="0" y="9258300"/>
            <a:ext cx="18288000" cy="1028700"/>
            <a:chOff x="0" y="0"/>
            <a:chExt cx="2833290" cy="159373"/>
          </a:xfrm>
        </p:grpSpPr>
        <p:sp>
          <p:nvSpPr>
            <p:cNvPr id="107" name="Freeform 107"/>
            <p:cNvSpPr/>
            <p:nvPr/>
          </p:nvSpPr>
          <p:spPr>
            <a:xfrm>
              <a:off x="0" y="0"/>
              <a:ext cx="2833290" cy="159373"/>
            </a:xfrm>
            <a:custGeom>
              <a:avLst/>
              <a:gdLst/>
              <a:ahLst/>
              <a:cxnLst/>
              <a:rect l="l" t="t" r="r" b="b"/>
              <a:pathLst>
                <a:path w="2833290" h="159373">
                  <a:moveTo>
                    <a:pt x="0" y="0"/>
                  </a:moveTo>
                  <a:lnTo>
                    <a:pt x="2833290" y="0"/>
                  </a:lnTo>
                  <a:lnTo>
                    <a:pt x="2833290" y="159373"/>
                  </a:lnTo>
                  <a:lnTo>
                    <a:pt x="0" y="159373"/>
                  </a:lnTo>
                  <a:close/>
                </a:path>
              </a:pathLst>
            </a:custGeom>
            <a:blipFill>
              <a:blip r:embed="rId22" cstate="print">
                <a:alphaModFix amt="31999"/>
              </a:blip>
              <a:stretch>
                <a:fillRect t="-386751" b="-6962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08" name="TextBox 108"/>
          <p:cNvSpPr txBox="1"/>
          <p:nvPr/>
        </p:nvSpPr>
        <p:spPr>
          <a:xfrm>
            <a:off x="1428696" y="928658"/>
            <a:ext cx="1408399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040"/>
              </a:lnSpc>
            </a:pPr>
            <a:r>
              <a:rPr lang="en-US" sz="64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ETAPY REALIZACJI INWESTYCJI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7177478" y="9609773"/>
            <a:ext cx="3647182" cy="29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rPr>
              <a:t>biuro@oxeron.pl | www.oxeron.pl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52904" y="0"/>
            <a:ext cx="7335096" cy="10287000"/>
            <a:chOff x="0" y="0"/>
            <a:chExt cx="812800" cy="11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139900"/>
            </a:xfrm>
            <a:custGeom>
              <a:avLst/>
              <a:gdLst/>
              <a:ahLst/>
              <a:cxnLst/>
              <a:rect l="l" t="t" r="r" b="b"/>
              <a:pathLst>
                <a:path w="812800" h="1139900">
                  <a:moveTo>
                    <a:pt x="0" y="0"/>
                  </a:moveTo>
                  <a:lnTo>
                    <a:pt x="812800" y="0"/>
                  </a:lnTo>
                  <a:lnTo>
                    <a:pt x="812800" y="1139900"/>
                  </a:lnTo>
                  <a:lnTo>
                    <a:pt x="0" y="1139900"/>
                  </a:lnTo>
                  <a:close/>
                </a:path>
              </a:pathLst>
            </a:custGeom>
            <a:blipFill>
              <a:blip r:embed="rId2">
                <a:alphaModFix amt="31999"/>
              </a:blip>
              <a:stretch>
                <a:fillRect l="-43609" r="-4360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-5885920"/>
            <a:ext cx="13732956" cy="17263903"/>
            <a:chOff x="0" y="0"/>
            <a:chExt cx="18310608" cy="23018538"/>
          </a:xfrm>
        </p:grpSpPr>
        <p:sp>
          <p:nvSpPr>
            <p:cNvPr id="5" name="AutoShape 5"/>
            <p:cNvSpPr/>
            <p:nvPr/>
          </p:nvSpPr>
          <p:spPr>
            <a:xfrm>
              <a:off x="0" y="7847894"/>
              <a:ext cx="14250739" cy="13716000"/>
            </a:xfrm>
            <a:prstGeom prst="rect">
              <a:avLst/>
            </a:prstGeom>
            <a:solidFill>
              <a:srgbClr val="F3F0ED"/>
            </a:solidFill>
          </p:spPr>
        </p:sp>
        <p:sp>
          <p:nvSpPr>
            <p:cNvPr id="6" name="AutoShape 6"/>
            <p:cNvSpPr/>
            <p:nvPr/>
          </p:nvSpPr>
          <p:spPr>
            <a:xfrm rot="-782927">
              <a:off x="9329737" y="387414"/>
              <a:ext cx="5975721" cy="22243709"/>
            </a:xfrm>
            <a:prstGeom prst="rect">
              <a:avLst/>
            </a:prstGeom>
            <a:solidFill>
              <a:srgbClr val="F3F0ED"/>
            </a:solidFill>
          </p:spPr>
        </p:sp>
        <p:sp>
          <p:nvSpPr>
            <p:cNvPr id="7" name="AutoShape 7"/>
            <p:cNvSpPr/>
            <p:nvPr/>
          </p:nvSpPr>
          <p:spPr>
            <a:xfrm rot="-782927">
              <a:off x="15801997" y="6526202"/>
              <a:ext cx="732723" cy="15814892"/>
            </a:xfrm>
            <a:prstGeom prst="rect">
              <a:avLst/>
            </a:prstGeom>
            <a:solidFill>
              <a:srgbClr val="A6A6A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1085850"/>
            <a:ext cx="9659354" cy="909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040"/>
              </a:lnSpc>
            </a:pPr>
            <a:r>
              <a:rPr lang="en-US" sz="64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SERWIS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172673" y="9229725"/>
            <a:ext cx="3647182" cy="29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dirty="0">
                <a:solidFill>
                  <a:srgbClr val="5F5F5F"/>
                </a:solidFill>
                <a:latin typeface="Open Sans"/>
                <a:ea typeface="Open Sans"/>
                <a:cs typeface="Open Sans"/>
                <a:sym typeface="Open Sans"/>
              </a:rPr>
              <a:t>biuro@oxeron.pl | www.oxeron.pl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8700" y="3712512"/>
            <a:ext cx="10720228" cy="5276509"/>
            <a:chOff x="0" y="-428625"/>
            <a:chExt cx="14293638" cy="703534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28625"/>
              <a:ext cx="12879139" cy="1487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49"/>
                </a:lnSpc>
              </a:pPr>
              <a:r>
                <a:rPr lang="en-US" sz="3499" b="1" dirty="0">
                  <a:solidFill>
                    <a:srgbClr val="5F5F5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Gwarantowany czas reakcji serwisowej w 24h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321859"/>
              <a:ext cx="14293638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00"/>
                </a:lnSpc>
              </a:pPr>
              <a:r>
                <a:rPr lang="en-US" sz="3500" b="1" dirty="0">
                  <a:solidFill>
                    <a:srgbClr val="5F5F5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Elastyczne umowy i indywidualne podejście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931048"/>
              <a:ext cx="10820401" cy="1675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00"/>
                </a:lnSpc>
              </a:pPr>
              <a:r>
                <a:rPr lang="en-US" sz="3500" b="1" dirty="0">
                  <a:solidFill>
                    <a:srgbClr val="5F5F5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Wykwalifikowana kadra i nowoczesne zaplecze techniczne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714626"/>
              <a:ext cx="12879139" cy="1675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00"/>
                </a:lnSpc>
              </a:pPr>
              <a:r>
                <a:rPr lang="en-US" sz="3500" b="1" dirty="0">
                  <a:solidFill>
                    <a:srgbClr val="5F5F5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Obsługa całego cyklu życia systemów kogeneracyjnych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2378568"/>
            <a:ext cx="8467388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4"/>
              </a:lnSpc>
            </a:pPr>
            <a:r>
              <a:rPr lang="en-US" sz="2395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Nasz dział serwisowy zapewnia wsparcie gwarancyjne i pogwarancyjne dla silników kogeneracyjnych i związanych z nimi </a:t>
            </a:r>
            <a:r>
              <a:rPr lang="en-US" sz="2395" dirty="0" smtClean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instalacji</a:t>
            </a:r>
            <a:r>
              <a:rPr lang="pl-PL" sz="2395" dirty="0" smtClean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ami</a:t>
            </a:r>
            <a:r>
              <a:rPr lang="en-US" sz="2395" dirty="0" smtClean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395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na terenie całego kraju.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52904" y="0"/>
            <a:ext cx="7335096" cy="10287000"/>
            <a:chOff x="0" y="0"/>
            <a:chExt cx="812800" cy="11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139900"/>
            </a:xfrm>
            <a:custGeom>
              <a:avLst/>
              <a:gdLst/>
              <a:ahLst/>
              <a:cxnLst/>
              <a:rect l="l" t="t" r="r" b="b"/>
              <a:pathLst>
                <a:path w="812800" h="1139900">
                  <a:moveTo>
                    <a:pt x="0" y="0"/>
                  </a:moveTo>
                  <a:lnTo>
                    <a:pt x="812800" y="0"/>
                  </a:lnTo>
                  <a:lnTo>
                    <a:pt x="812800" y="1139900"/>
                  </a:lnTo>
                  <a:lnTo>
                    <a:pt x="0" y="1139900"/>
                  </a:lnTo>
                  <a:close/>
                </a:path>
              </a:pathLst>
            </a:custGeom>
            <a:blipFill>
              <a:blip r:embed="rId2">
                <a:alphaModFix amt="31999"/>
              </a:blip>
              <a:stretch>
                <a:fillRect l="-41694" r="-6840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-5885920"/>
            <a:ext cx="13732956" cy="17263903"/>
            <a:chOff x="0" y="0"/>
            <a:chExt cx="18310608" cy="23018538"/>
          </a:xfrm>
        </p:grpSpPr>
        <p:sp>
          <p:nvSpPr>
            <p:cNvPr id="5" name="AutoShape 5"/>
            <p:cNvSpPr/>
            <p:nvPr/>
          </p:nvSpPr>
          <p:spPr>
            <a:xfrm>
              <a:off x="0" y="7847894"/>
              <a:ext cx="14250739" cy="13716000"/>
            </a:xfrm>
            <a:prstGeom prst="rect">
              <a:avLst/>
            </a:prstGeom>
            <a:solidFill>
              <a:srgbClr val="F3F0ED"/>
            </a:solidFill>
          </p:spPr>
        </p:sp>
        <p:sp>
          <p:nvSpPr>
            <p:cNvPr id="6" name="AutoShape 6"/>
            <p:cNvSpPr/>
            <p:nvPr/>
          </p:nvSpPr>
          <p:spPr>
            <a:xfrm rot="-782927">
              <a:off x="9329737" y="387414"/>
              <a:ext cx="5975721" cy="22243709"/>
            </a:xfrm>
            <a:prstGeom prst="rect">
              <a:avLst/>
            </a:prstGeom>
            <a:solidFill>
              <a:srgbClr val="F3F0ED"/>
            </a:solidFill>
          </p:spPr>
        </p:sp>
        <p:sp>
          <p:nvSpPr>
            <p:cNvPr id="7" name="AutoShape 7"/>
            <p:cNvSpPr/>
            <p:nvPr/>
          </p:nvSpPr>
          <p:spPr>
            <a:xfrm rot="-782927">
              <a:off x="15801997" y="6526202"/>
              <a:ext cx="732723" cy="15814892"/>
            </a:xfrm>
            <a:prstGeom prst="rect">
              <a:avLst/>
            </a:prstGeom>
            <a:solidFill>
              <a:srgbClr val="A6A6A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1085850"/>
            <a:ext cx="9659354" cy="909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40"/>
              </a:lnSpc>
            </a:pPr>
            <a:r>
              <a:rPr lang="en-US" sz="6400" b="1" dirty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FINANSOWANIE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172673" y="9229725"/>
            <a:ext cx="3647182" cy="29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F3F0ED"/>
                </a:solidFill>
                <a:latin typeface="Open Sans"/>
                <a:ea typeface="Open Sans"/>
                <a:cs typeface="Open Sans"/>
                <a:sym typeface="Open Sans"/>
              </a:rPr>
              <a:t>biuro@oxeron.pl | www.oxeron.pl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321844"/>
            <a:ext cx="8115300" cy="1704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4"/>
              </a:lnSpc>
            </a:pPr>
            <a:endParaRPr lang="pl-PL" sz="2395" dirty="0" smtClean="0">
              <a:solidFill>
                <a:srgbClr val="5F5F5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>
              <a:lnSpc>
                <a:spcPts val="3354"/>
              </a:lnSpc>
            </a:pPr>
            <a:r>
              <a:rPr lang="en-US" sz="2395" dirty="0" smtClean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Oferujemy </a:t>
            </a:r>
            <a:r>
              <a:rPr lang="en-US" sz="2395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szeroki </a:t>
            </a:r>
            <a:r>
              <a:rPr lang="pl-PL" sz="2395" dirty="0" smtClean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zakres</a:t>
            </a:r>
            <a:r>
              <a:rPr lang="en-US" sz="2395" dirty="0" smtClean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395" dirty="0">
                <a:solidFill>
                  <a:srgbClr val="5F5F5F"/>
                </a:solidFill>
                <a:latin typeface="Proxima Nova"/>
                <a:ea typeface="Proxima Nova"/>
                <a:cs typeface="Proxima Nova"/>
                <a:sym typeface="Proxima Nova"/>
              </a:rPr>
              <a:t>elastycznych rozwiązań finansowych, które pozwalają na wygodne i dopasowane do potrzeb sfinansowanie naszych usług. </a:t>
            </a:r>
          </a:p>
        </p:txBody>
      </p:sp>
      <p:sp>
        <p:nvSpPr>
          <p:cNvPr id="16" name="TextBox 9"/>
          <p:cNvSpPr txBox="1"/>
          <p:nvPr/>
        </p:nvSpPr>
        <p:spPr>
          <a:xfrm>
            <a:off x="1071506" y="5072062"/>
            <a:ext cx="9179460" cy="650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 b="1" dirty="0" smtClean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Leasing </a:t>
            </a:r>
            <a:r>
              <a:rPr lang="pl-PL" sz="2800" b="1" dirty="0" smtClean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finansowy </a:t>
            </a:r>
            <a:r>
              <a:rPr lang="en-US" sz="2800" b="1" dirty="0" smtClean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z zerową wpłatą własną</a:t>
            </a:r>
            <a:endParaRPr lang="pl-PL" sz="2800" b="1" dirty="0" smtClean="0">
              <a:solidFill>
                <a:srgbClr val="5F5F5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>
              <a:lnSpc>
                <a:spcPts val="3920"/>
              </a:lnSpc>
            </a:pPr>
            <a:endParaRPr lang="pl-PL" sz="2800" b="1" dirty="0" smtClean="0">
              <a:solidFill>
                <a:srgbClr val="5F5F5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>
              <a:lnSpc>
                <a:spcPts val="3920"/>
              </a:lnSpc>
            </a:pPr>
            <a:r>
              <a:rPr lang="pl-PL" sz="2800" b="1" dirty="0" smtClean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Pożyczki z finansowaniem w EURO lub PLN</a:t>
            </a:r>
          </a:p>
          <a:p>
            <a:pPr>
              <a:lnSpc>
                <a:spcPts val="3920"/>
              </a:lnSpc>
            </a:pPr>
            <a:endParaRPr lang="pl-PL" sz="2800" b="1" dirty="0" smtClean="0">
              <a:solidFill>
                <a:srgbClr val="5F5F5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>
              <a:lnSpc>
                <a:spcPts val="3920"/>
              </a:lnSpc>
            </a:pPr>
            <a:r>
              <a:rPr lang="en-US" sz="2800" b="1" dirty="0" smtClean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Płatności rozłożone na kilka transz</a:t>
            </a:r>
            <a:endParaRPr lang="pl-PL" sz="2800" b="1" dirty="0" smtClean="0">
              <a:solidFill>
                <a:srgbClr val="5F5F5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>
              <a:lnSpc>
                <a:spcPts val="3920"/>
              </a:lnSpc>
            </a:pPr>
            <a:endParaRPr lang="pl-PL" sz="2800" b="1" dirty="0" smtClean="0">
              <a:solidFill>
                <a:srgbClr val="5F5F5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>
              <a:lnSpc>
                <a:spcPts val="3920"/>
              </a:lnSpc>
            </a:pPr>
            <a:r>
              <a:rPr lang="pl-PL" sz="2800" b="1" dirty="0" smtClean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Finansowanie bezpośrednie od producentów</a:t>
            </a:r>
          </a:p>
          <a:p>
            <a:pPr>
              <a:lnSpc>
                <a:spcPts val="3920"/>
              </a:lnSpc>
            </a:pPr>
            <a:endParaRPr lang="pl-PL" sz="2800" b="1" dirty="0" smtClean="0">
              <a:solidFill>
                <a:srgbClr val="5F5F5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>
              <a:lnSpc>
                <a:spcPts val="3920"/>
              </a:lnSpc>
            </a:pPr>
            <a:r>
              <a:rPr lang="en-US" sz="2800" b="1" dirty="0" smtClean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Dotacje</a:t>
            </a:r>
            <a:r>
              <a:rPr lang="pl-PL" sz="2800" b="1" dirty="0" smtClean="0">
                <a:solidFill>
                  <a:srgbClr val="5F5F5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i montaż finansowy</a:t>
            </a:r>
            <a:endParaRPr lang="en-US" sz="2800" b="1" dirty="0" smtClean="0">
              <a:solidFill>
                <a:srgbClr val="5F5F5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>
              <a:lnSpc>
                <a:spcPts val="3920"/>
              </a:lnSpc>
            </a:pPr>
            <a:endParaRPr lang="en-US" sz="2800" b="1" dirty="0" smtClean="0">
              <a:solidFill>
                <a:srgbClr val="5F5F5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>
              <a:lnSpc>
                <a:spcPts val="3920"/>
              </a:lnSpc>
            </a:pPr>
            <a:endParaRPr lang="en-US" sz="2800" b="1" dirty="0" smtClean="0">
              <a:solidFill>
                <a:srgbClr val="5F5F5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>
              <a:lnSpc>
                <a:spcPts val="3920"/>
              </a:lnSpc>
            </a:pPr>
            <a:endParaRPr lang="en-US" sz="2800" b="1" dirty="0" smtClean="0">
              <a:solidFill>
                <a:srgbClr val="5F5F5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 algn="l">
              <a:lnSpc>
                <a:spcPts val="3920"/>
              </a:lnSpc>
            </a:pPr>
            <a:endParaRPr lang="en-US" sz="2800" b="1" dirty="0" smtClean="0">
              <a:solidFill>
                <a:srgbClr val="5F5F5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434</Words>
  <Application>Microsoft Office PowerPoint</Application>
  <PresentationFormat>Niestandardowy</PresentationFormat>
  <Paragraphs>99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21" baseType="lpstr">
      <vt:lpstr>Arial</vt:lpstr>
      <vt:lpstr>Proxima Nova Bold</vt:lpstr>
      <vt:lpstr>Heading Now 91-98</vt:lpstr>
      <vt:lpstr>Proxima Nova</vt:lpstr>
      <vt:lpstr>Calibri</vt:lpstr>
      <vt:lpstr>Open Sans</vt:lpstr>
      <vt:lpstr>Proxima Nova Light</vt:lpstr>
      <vt:lpstr>Arial Black</vt:lpstr>
      <vt:lpstr>Roboto</vt:lpstr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OXERON WARSZAWA</dc:title>
  <cp:lastModifiedBy>Fujitsu</cp:lastModifiedBy>
  <cp:revision>13</cp:revision>
  <dcterms:created xsi:type="dcterms:W3CDTF">2006-08-16T00:00:00Z</dcterms:created>
  <dcterms:modified xsi:type="dcterms:W3CDTF">2025-06-01T22:21:30Z</dcterms:modified>
  <dc:identifier>DAGo5_JDXyc</dc:identifier>
</cp:coreProperties>
</file>