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4"/>
  </p:notesMasterIdLst>
  <p:handoutMasterIdLst>
    <p:handoutMasterId r:id="rId15"/>
  </p:handoutMasterIdLst>
  <p:sldIdLst>
    <p:sldId id="256" r:id="rId3"/>
    <p:sldId id="287" r:id="rId4"/>
    <p:sldId id="514" r:id="rId5"/>
    <p:sldId id="465" r:id="rId6"/>
    <p:sldId id="515" r:id="rId7"/>
    <p:sldId id="292" r:id="rId8"/>
    <p:sldId id="525" r:id="rId9"/>
    <p:sldId id="553" r:id="rId10"/>
    <p:sldId id="526" r:id="rId11"/>
    <p:sldId id="551" r:id="rId12"/>
    <p:sldId id="263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0CA"/>
    <a:srgbClr val="1D6295"/>
    <a:srgbClr val="A4DEF4"/>
    <a:srgbClr val="A3E5FF"/>
    <a:srgbClr val="114C9C"/>
    <a:srgbClr val="017D96"/>
    <a:srgbClr val="193530"/>
    <a:srgbClr val="EBEEF8"/>
    <a:srgbClr val="026937"/>
    <a:srgbClr val="F0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75613" autoAdjust="0"/>
  </p:normalViewPr>
  <p:slideViewPr>
    <p:cSldViewPr snapToGrid="0">
      <p:cViewPr>
        <p:scale>
          <a:sx n="60" d="100"/>
          <a:sy n="60" d="100"/>
        </p:scale>
        <p:origin x="1109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2025-06-05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2025-06-05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39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810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00D0C-4F1A-1F0B-54CC-4E3BD3CF6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C7D530F-9205-38EF-8A39-150E14ACA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0A5D7D0-6AE4-6D30-4C33-6E7CF3199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CE7D879-A8EB-9ADC-41CC-2D2CB4BD3A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861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dirty="0"/>
              <a:t>Pozostałe nabory (śledzimy harmonogram naborów </a:t>
            </a:r>
            <a:r>
              <a:rPr lang="pl-PL" dirty="0" err="1"/>
              <a:t>MFiPR</a:t>
            </a:r>
            <a:r>
              <a:rPr lang="pl-PL" dirty="0"/>
              <a:t> na stronie www.feniks.gov.pl), bo planowane są (może jeszcze w tym roku):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pl-PL" dirty="0"/>
              <a:t>W ramach 1.1. efektywność energetyczna i OZE dla przedsiębiorców – III/IV kwartał 2025 dla dużych i średnich przedsiębiorstw (IF: pożyczka 0% z premią </a:t>
            </a:r>
            <a:r>
              <a:rPr lang="pl-PL" dirty="0" err="1"/>
              <a:t>inwestycyjną+pożyczka</a:t>
            </a:r>
            <a:r>
              <a:rPr lang="pl-PL" dirty="0"/>
              <a:t> komercyjna NFOŚiGW);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pl-PL" dirty="0"/>
              <a:t>W ramach 2.1: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nieefektywne sieci (dotacja „po staremu”) – drugi nabór w trakcie oceny, będzie kolejny (pomoc na luce finansowej);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Efektywne sieci (IF: pożyczka 0%+</a:t>
            </a:r>
            <a:r>
              <a:rPr lang="pl-PL" dirty="0" err="1"/>
              <a:t>dotacja+pożyczka</a:t>
            </a:r>
            <a:r>
              <a:rPr lang="pl-PL" dirty="0"/>
              <a:t> komercyjna NF) – pierwszy nabór w trakcie oceny – jak zakończymy będzie decyzja </a:t>
            </a:r>
            <a:r>
              <a:rPr lang="pl-PL" dirty="0" err="1"/>
              <a:t>MFiPR</a:t>
            </a:r>
            <a:r>
              <a:rPr lang="pl-PL" dirty="0"/>
              <a:t> i </a:t>
            </a:r>
            <a:r>
              <a:rPr lang="pl-PL" dirty="0" err="1"/>
              <a:t>MKiŚ</a:t>
            </a:r>
            <a:r>
              <a:rPr lang="pl-PL" dirty="0"/>
              <a:t> o kolejnym;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Wysokosprawna Kogeneracja – pracujemy nad założeniami do </a:t>
            </a:r>
            <a:r>
              <a:rPr lang="pl-PL" dirty="0" err="1"/>
              <a:t>pp</a:t>
            </a:r>
            <a:r>
              <a:rPr lang="pl-PL" dirty="0"/>
              <a:t> (nabór planowany jeszcze w tym roku, koło września), ale ostatecznej decyzji jeszcze nie mamy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Pomoc publiczna: 45% duży, 55% średni i 65% mały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dirty="0"/>
              <a:t>Program na magazyny z FM – nabór zakończony, trwa ocena wniosków – umowy do końca roku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dirty="0"/>
              <a:t>Program na magazyny KPO – nabór zakończony, trwa ocena wniosków – są 4 wnioski, ale żaden nie rokuje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CA4A4-B721-4292-A674-4FDA46DB758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ource Sans Pro Semibold"/>
                <a:cs typeface="+mn-cs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ource Sans Pro Semibold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24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Miejscowość, dzień miesiąc rok</a:t>
            </a:r>
          </a:p>
        </p:txBody>
      </p:sp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1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8" y="391952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9" y="2056614"/>
            <a:ext cx="10491787" cy="4133850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CA797F1-846F-41CA-85B2-004A6DF3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0399" y="487046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6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8" y="391952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5" name="Symbol zastępczy tekstu 18">
            <a:extLst>
              <a:ext uri="{FF2B5EF4-FFF2-40B4-BE49-F238E27FC236}">
                <a16:creationId xmlns:a16="http://schemas.microsoft.com/office/drawing/2014/main" id="{20C0C28E-AE8E-4075-9533-31B707138A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70" y="2056614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400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1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400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8" y="391952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70" y="2056614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76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2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40" y="3815444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6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46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46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5" y="4253854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1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46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8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3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6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79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2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40" y="3815444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6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46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46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4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1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46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8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3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37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8" y="391952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400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1" y="4273914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6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6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4" y="2357726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6" y="4330968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7" y="4330968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7" y="235871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6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6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9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9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4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4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6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7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0" y="-5554"/>
            <a:ext cx="12191999" cy="5717296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9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8" y="6110361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>
                <a:solidFill>
                  <a:schemeClr val="tx2"/>
                </a:solidFill>
              </a:rPr>
              <a:t>ZAPRASZAMY NA: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8" y="6152639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7830" y="6140192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2453" y="6155777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3186" y="6140192"/>
            <a:ext cx="289359" cy="289359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E8E57204-B13E-47B9-B441-08579C0DDBF7}"/>
              </a:ext>
            </a:extLst>
          </p:cNvPr>
          <p:cNvGrpSpPr/>
          <p:nvPr userDrawn="1"/>
        </p:nvGrpSpPr>
        <p:grpSpPr>
          <a:xfrm>
            <a:off x="2058432" y="2665081"/>
            <a:ext cx="8578866" cy="1270471"/>
            <a:chOff x="6427107" y="770951"/>
            <a:chExt cx="8578866" cy="1270471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1104D7A-6150-439D-B280-03F87423CCDE}"/>
                </a:ext>
              </a:extLst>
            </p:cNvPr>
            <p:cNvSpPr txBox="1"/>
            <p:nvPr/>
          </p:nvSpPr>
          <p:spPr>
            <a:xfrm>
              <a:off x="6427107" y="770951"/>
              <a:ext cx="85788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600" b="1" dirty="0">
                  <a:solidFill>
                    <a:schemeClr val="bg1"/>
                  </a:solidFill>
                  <a:latin typeface="+mj-lt"/>
                </a:rPr>
                <a:t>Dziękuję za uwagę</a:t>
              </a:r>
              <a:endParaRPr lang="en-US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ight Triangle 5">
              <a:extLst>
                <a:ext uri="{FF2B5EF4-FFF2-40B4-BE49-F238E27FC236}">
                  <a16:creationId xmlns:a16="http://schemas.microsoft.com/office/drawing/2014/main" id="{E7398576-06DC-4D47-AFBC-B29EAC92DC31}"/>
                </a:ext>
              </a:extLst>
            </p:cNvPr>
            <p:cNvSpPr/>
            <p:nvPr/>
          </p:nvSpPr>
          <p:spPr>
            <a:xfrm rot="5400000">
              <a:off x="6577427" y="1789745"/>
              <a:ext cx="257609" cy="245745"/>
            </a:xfrm>
            <a:prstGeom prst="rtTriangle">
              <a:avLst/>
            </a:prstGeom>
            <a:solidFill>
              <a:srgbClr val="026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0984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 opcja n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4F283-C374-644F-B87D-EC41E3894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</a:t>
            </a:r>
            <a:endParaRPr lang="en-IE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888156D-0384-6441-AAD1-3BA56189CE9F}"/>
              </a:ext>
            </a:extLst>
          </p:cNvPr>
          <p:cNvSpPr/>
          <p:nvPr userDrawn="1"/>
        </p:nvSpPr>
        <p:spPr>
          <a:xfrm>
            <a:off x="863125" y="342266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A556842-5889-3B47-8930-B8DAAE2D6A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5" y="1979424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3707DB08-05B3-5C4F-B545-5C34436CF5A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66616" y="1979423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</p:spTree>
    <p:extLst>
      <p:ext uri="{BB962C8B-B14F-4D97-AF65-F5344CB8AC3E}">
        <p14:creationId xmlns:p14="http://schemas.microsoft.com/office/powerpoint/2010/main" val="3679210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304815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60963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914446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219261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9573" y="4266942"/>
            <a:ext cx="171627" cy="184666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67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6473601"/>
            <a:ext cx="12192001" cy="389467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30479" rIns="30479"/>
          <a:lstStyle/>
          <a:p>
            <a:pPr algn="ctr"/>
            <a:r>
              <a:rPr lang="pl-PL" sz="1333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5477" y="769105"/>
            <a:ext cx="3571359" cy="86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90280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/>
              <a:t>Tytuł slajdu</a:t>
            </a:r>
          </a:p>
        </p:txBody>
      </p:sp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1" y="3961187"/>
            <a:ext cx="9705975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Miejscowość, dzień miesiąc rok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254" y="606152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024" y="507701"/>
            <a:ext cx="3450923" cy="1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43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57" r:id="rId4"/>
    <p:sldLayoutId id="2147483651" r:id="rId5"/>
    <p:sldLayoutId id="2147483678" r:id="rId6"/>
    <p:sldLayoutId id="2147483679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9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3" r:id="rId1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26.png"/><Relationship Id="rId10" Type="http://schemas.openxmlformats.org/officeDocument/2006/relationships/image" Target="../media/image38.png"/><Relationship Id="rId4" Type="http://schemas.openxmlformats.org/officeDocument/2006/relationships/image" Target="../media/image24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09012CB-355C-34F7-72FE-998178F32A6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58817" y="2306738"/>
            <a:ext cx="6974831" cy="2022121"/>
          </a:xfrm>
        </p:spPr>
        <p:txBody>
          <a:bodyPr>
            <a:noAutofit/>
          </a:bodyPr>
          <a:lstStyle/>
          <a:p>
            <a:pPr algn="l"/>
            <a:r>
              <a:rPr lang="pl-PL" sz="3200" dirty="0"/>
              <a:t>Dofinansowanie projektów energetycznych – przedsiębiorcy </a:t>
            </a:r>
            <a:br>
              <a:rPr lang="pl-PL" sz="3200" dirty="0"/>
            </a:br>
            <a:r>
              <a:rPr lang="pl-PL" sz="3200" dirty="0"/>
              <a:t>i sektor rolniczy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206BAB5-5A40-F447-34CB-712FC9ED6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477" y="769105"/>
            <a:ext cx="3571359" cy="86067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EDC78BE-5623-AFAC-6BDC-C343CF5D23AA}"/>
              </a:ext>
            </a:extLst>
          </p:cNvPr>
          <p:cNvSpPr txBox="1"/>
          <p:nvPr/>
        </p:nvSpPr>
        <p:spPr>
          <a:xfrm>
            <a:off x="685377" y="5498742"/>
            <a:ext cx="6096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accent2"/>
                </a:solidFill>
              </a:rPr>
              <a:t>Agnieszka Karwat</a:t>
            </a:r>
          </a:p>
          <a:p>
            <a:r>
              <a:rPr lang="pl-PL" sz="1200" dirty="0">
                <a:solidFill>
                  <a:schemeClr val="accent2"/>
                </a:solidFill>
              </a:rPr>
              <a:t>Kierownik Wydziału Energetyki - Departament Energetyki i Przemysłu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2BCA00-8CB4-4517-84DF-60F6FCF6BDFB}"/>
              </a:ext>
            </a:extLst>
          </p:cNvPr>
          <p:cNvSpPr txBox="1">
            <a:spLocks/>
          </p:cNvSpPr>
          <p:nvPr/>
        </p:nvSpPr>
        <p:spPr>
          <a:xfrm>
            <a:off x="4696385" y="953041"/>
            <a:ext cx="2035496" cy="1673877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pl-PL" sz="1400" b="1" i="1" u="sng" dirty="0">
              <a:solidFill>
                <a:srgbClr val="99CB38">
                  <a:lumMod val="75000"/>
                </a:srgbClr>
              </a:solidFill>
              <a:latin typeface="Open Sans"/>
              <a:sym typeface="Calibri"/>
            </a:endParaRPr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D52BCA00-8CB4-4517-84DF-60F6FCF6BDFB}"/>
              </a:ext>
            </a:extLst>
          </p:cNvPr>
          <p:cNvSpPr txBox="1">
            <a:spLocks/>
          </p:cNvSpPr>
          <p:nvPr/>
        </p:nvSpPr>
        <p:spPr>
          <a:xfrm>
            <a:off x="7066396" y="4343293"/>
            <a:ext cx="1355855" cy="558199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pl-PL" sz="1800" dirty="0">
              <a:solidFill>
                <a:srgbClr val="99CB38"/>
              </a:solidFill>
              <a:latin typeface="Open Sans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D52BCA00-8CB4-4517-84DF-60F6FCF6BDFB}"/>
              </a:ext>
            </a:extLst>
          </p:cNvPr>
          <p:cNvSpPr txBox="1">
            <a:spLocks/>
          </p:cNvSpPr>
          <p:nvPr/>
        </p:nvSpPr>
        <p:spPr>
          <a:xfrm>
            <a:off x="1119854" y="4260273"/>
            <a:ext cx="1586873" cy="948945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46"/>
            <a:endParaRPr lang="pl-PL" sz="1800" dirty="0">
              <a:solidFill>
                <a:srgbClr val="99CB38"/>
              </a:solidFill>
              <a:latin typeface="Open Sans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3" name="Shape 192"/>
          <p:cNvSpPr/>
          <p:nvPr/>
        </p:nvSpPr>
        <p:spPr>
          <a:xfrm>
            <a:off x="1001786" y="1795611"/>
            <a:ext cx="2524014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</a:lstStyle>
          <a:p>
            <a:pPr algn="ctr" defTabSz="914446"/>
            <a:endParaRPr lang="pl-PL" sz="1600" dirty="0">
              <a:latin typeface="Open Sans"/>
              <a:ea typeface="Calibri"/>
              <a:cs typeface="Calibri"/>
              <a:sym typeface="Calibri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356884" y="1217021"/>
            <a:ext cx="1814853" cy="8370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pl-PL" sz="1400" b="1" dirty="0">
                <a:solidFill>
                  <a:prstClr val="black"/>
                </a:solidFill>
                <a:latin typeface="Open Sans"/>
                <a:sym typeface="Calibri"/>
              </a:rPr>
              <a:t>Ostateczni odbiorcy wsparcia</a:t>
            </a:r>
            <a:endParaRPr lang="pl-PL" sz="1500" b="1" dirty="0">
              <a:solidFill>
                <a:prstClr val="black"/>
              </a:solidFill>
              <a:latin typeface="Open Sans"/>
              <a:sym typeface="Calibri"/>
            </a:endParaRPr>
          </a:p>
        </p:txBody>
      </p:sp>
      <p:sp>
        <p:nvSpPr>
          <p:cNvPr id="32" name="Prostokąt zaokrąglony 31"/>
          <p:cNvSpPr/>
          <p:nvPr/>
        </p:nvSpPr>
        <p:spPr>
          <a:xfrm>
            <a:off x="2739949" y="2109544"/>
            <a:ext cx="9040511" cy="15384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46"/>
            <a:r>
              <a:rPr lang="pl-PL" sz="1400" b="1" dirty="0">
                <a:solidFill>
                  <a:prstClr val="black"/>
                </a:solidFill>
                <a:latin typeface="Open Sans"/>
                <a:sym typeface="Calibri"/>
              </a:rPr>
              <a:t>Instrument Finansowy </a:t>
            </a:r>
          </a:p>
          <a:p>
            <a:pPr marL="342917" indent="-342917" defTabSz="914446">
              <a:buFont typeface="+mj-lt"/>
              <a:buAutoNum type="arabicPeriod"/>
            </a:pPr>
            <a:r>
              <a:rPr lang="pl-PL" sz="1400" dirty="0">
                <a:solidFill>
                  <a:prstClr val="black"/>
                </a:solidFill>
                <a:latin typeface="Open Sans"/>
                <a:sym typeface="Calibri"/>
              </a:rPr>
              <a:t>Środki UE pożyczka preferencyjna w wysokości 79,71% kosztów kwalifikowanych oraz pożyczka rynkowa ze środków NFOŚiGW w wysokości 20,29% kosztów kwalifikowanych – w obszarze OZE energia wiatrowa i słoneczna</a:t>
            </a:r>
          </a:p>
          <a:p>
            <a:pPr marL="342917" indent="-342917" defTabSz="914446">
              <a:buFont typeface="+mj-lt"/>
              <a:buAutoNum type="arabicPeriod"/>
            </a:pPr>
            <a:r>
              <a:rPr lang="pl-PL" sz="1400" dirty="0">
                <a:solidFill>
                  <a:prstClr val="black"/>
                </a:solidFill>
                <a:latin typeface="Open Sans"/>
                <a:sym typeface="Calibri"/>
              </a:rPr>
              <a:t>Środki UE 79,71% kosztów kwalifikowanych, w tym dotacja do 49%  i pożyczka preferencyjna co najmniej 51% ze środków UE oraz pożyczka rynkowa ze środków NFOŚiGW w wysokości 20,29% kosztów kwalifikowanych – pozostałe OZE</a:t>
            </a:r>
            <a:endParaRPr lang="pl-PL" sz="1600" b="1" dirty="0">
              <a:solidFill>
                <a:srgbClr val="3C4043"/>
              </a:solidFill>
              <a:latin typeface="Roboto"/>
              <a:sym typeface="Calibri"/>
            </a:endParaRPr>
          </a:p>
        </p:txBody>
      </p:sp>
      <p:sp>
        <p:nvSpPr>
          <p:cNvPr id="23" name="Prostokąt zaokrąglony 22"/>
          <p:cNvSpPr/>
          <p:nvPr/>
        </p:nvSpPr>
        <p:spPr>
          <a:xfrm>
            <a:off x="2759836" y="1196658"/>
            <a:ext cx="9040512" cy="9128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46"/>
            <a:r>
              <a:rPr lang="pl-PL" dirty="0">
                <a:solidFill>
                  <a:prstClr val="black"/>
                </a:solidFill>
                <a:latin typeface="Open Sans"/>
                <a:sym typeface="Calibri"/>
              </a:rPr>
              <a:t>Przedsiębiorcy, administracja publiczna, jednostki samorządu terytorialnego</a:t>
            </a:r>
            <a:endParaRPr lang="pl-PL" sz="1400" b="1" dirty="0">
              <a:solidFill>
                <a:prstClr val="black"/>
              </a:solidFill>
              <a:latin typeface="Roboto"/>
              <a:sym typeface="Calibri"/>
            </a:endParaRPr>
          </a:p>
        </p:txBody>
      </p:sp>
      <p:sp>
        <p:nvSpPr>
          <p:cNvPr id="26" name="Prostokąt zaokrąglony 25"/>
          <p:cNvSpPr/>
          <p:nvPr/>
        </p:nvSpPr>
        <p:spPr>
          <a:xfrm>
            <a:off x="356884" y="2248960"/>
            <a:ext cx="1814853" cy="139908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pl-PL" sz="1400" b="1" dirty="0">
                <a:solidFill>
                  <a:srgbClr val="3C4043"/>
                </a:solidFill>
                <a:latin typeface="Roboto"/>
                <a:sym typeface="Calibri"/>
              </a:rPr>
              <a:t>FORMA FINANSOWANIA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8" y="5751020"/>
            <a:ext cx="1725050" cy="1058397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F4A3D923-579E-2E4B-9BD1-E529E1959B17}"/>
              </a:ext>
            </a:extLst>
          </p:cNvPr>
          <p:cNvSpPr txBox="1">
            <a:spLocks/>
          </p:cNvSpPr>
          <p:nvPr/>
        </p:nvSpPr>
        <p:spPr>
          <a:xfrm>
            <a:off x="674255" y="622864"/>
            <a:ext cx="11092873" cy="6163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914446"/>
            <a:r>
              <a:rPr lang="pl-PL" sz="3200" dirty="0">
                <a:solidFill>
                  <a:srgbClr val="4EB3CF">
                    <a:lumMod val="50000"/>
                  </a:srgbClr>
                </a:solidFill>
                <a:latin typeface="Open Sans"/>
                <a:sym typeface="Calibri"/>
              </a:rPr>
              <a:t>FEnIKS.02.02 Rozwój OZE </a:t>
            </a:r>
            <a:endParaRPr lang="en-IE" sz="2800" dirty="0">
              <a:solidFill>
                <a:srgbClr val="4EB3CF">
                  <a:lumMod val="50000"/>
                </a:srgbClr>
              </a:solidFill>
              <a:latin typeface="Open Sans"/>
              <a:sym typeface="Calibri"/>
            </a:endParaRPr>
          </a:p>
        </p:txBody>
      </p:sp>
      <p:sp>
        <p:nvSpPr>
          <p:cNvPr id="19" name="Prostokąt zaokrąglony 18"/>
          <p:cNvSpPr/>
          <p:nvPr/>
        </p:nvSpPr>
        <p:spPr>
          <a:xfrm>
            <a:off x="2759836" y="6225310"/>
            <a:ext cx="2017756" cy="4504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pl-PL" sz="1600" b="1" dirty="0">
                <a:solidFill>
                  <a:prstClr val="black"/>
                </a:solidFill>
                <a:latin typeface="Open Sans"/>
                <a:sym typeface="Calibri"/>
              </a:rPr>
              <a:t>NABÓR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4904510" y="6235137"/>
            <a:ext cx="6895839" cy="4406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pl-PL" sz="1600" b="1" dirty="0">
                <a:solidFill>
                  <a:prstClr val="black"/>
                </a:solidFill>
                <a:latin typeface="Open Sans"/>
                <a:sym typeface="Calibri"/>
              </a:rPr>
              <a:t>Budżet: 300 mln PLN środki UE i 76,365 mln PLN środki NFOŚiGW; do 12.12.2024 r.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356883" y="3738946"/>
            <a:ext cx="1814853" cy="10023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pl-PL" sz="1400" b="1" dirty="0">
                <a:solidFill>
                  <a:prstClr val="black"/>
                </a:solidFill>
                <a:latin typeface="Open Sans"/>
                <a:sym typeface="Calibri"/>
              </a:rPr>
              <a:t> </a:t>
            </a:r>
            <a:r>
              <a:rPr lang="pl-PL" sz="1600" b="1" dirty="0">
                <a:solidFill>
                  <a:prstClr val="black"/>
                </a:solidFill>
                <a:latin typeface="Open Sans"/>
                <a:sym typeface="Calibri"/>
              </a:rPr>
              <a:t>ZAKRES RZECZOWY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2706727" y="3854546"/>
            <a:ext cx="9056111" cy="1538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46"/>
            <a:r>
              <a:rPr lang="pl-PL" dirty="0">
                <a:solidFill>
                  <a:prstClr val="black"/>
                </a:solidFill>
                <a:latin typeface="Open Sans"/>
                <a:sym typeface="Calibri"/>
              </a:rPr>
              <a:t>Instalacje OZE o mocy większej niż: 5 </a:t>
            </a:r>
            <a:r>
              <a:rPr lang="pl-PL" dirty="0" err="1">
                <a:solidFill>
                  <a:prstClr val="black"/>
                </a:solidFill>
                <a:latin typeface="Open Sans"/>
                <a:sym typeface="Calibri"/>
              </a:rPr>
              <a:t>MWe</a:t>
            </a:r>
            <a:r>
              <a:rPr lang="pl-PL" dirty="0">
                <a:solidFill>
                  <a:prstClr val="black"/>
                </a:solidFill>
                <a:latin typeface="Open Sans"/>
                <a:sym typeface="Calibri"/>
              </a:rPr>
              <a:t> w przypadku energii z wiatru lub biomasy, oraz powyżej 0,5 </a:t>
            </a:r>
            <a:r>
              <a:rPr lang="pl-PL" dirty="0" err="1">
                <a:solidFill>
                  <a:prstClr val="black"/>
                </a:solidFill>
                <a:latin typeface="Open Sans"/>
                <a:sym typeface="Calibri"/>
              </a:rPr>
              <a:t>MWe</a:t>
            </a:r>
            <a:r>
              <a:rPr lang="pl-PL" dirty="0">
                <a:solidFill>
                  <a:prstClr val="black"/>
                </a:solidFill>
                <a:latin typeface="Open Sans"/>
                <a:sym typeface="Calibri"/>
              </a:rPr>
              <a:t>/</a:t>
            </a:r>
            <a:r>
              <a:rPr lang="pl-PL" dirty="0" err="1">
                <a:solidFill>
                  <a:prstClr val="black"/>
                </a:solidFill>
                <a:latin typeface="Open Sans"/>
                <a:sym typeface="Calibri"/>
              </a:rPr>
              <a:t>MWth</a:t>
            </a:r>
            <a:r>
              <a:rPr lang="pl-PL" dirty="0">
                <a:solidFill>
                  <a:prstClr val="black"/>
                </a:solidFill>
                <a:latin typeface="Open Sans"/>
                <a:sym typeface="Calibri"/>
              </a:rPr>
              <a:t> w przypadku energii z wody, promieniowania słonecznego, geotermii (w tym pompy ciepła), biogazu.</a:t>
            </a:r>
          </a:p>
          <a:p>
            <a:pPr algn="just" defTabSz="914446"/>
            <a:endParaRPr lang="pl-PL" dirty="0">
              <a:solidFill>
                <a:prstClr val="black"/>
              </a:solidFill>
              <a:latin typeface="Open Sans"/>
              <a:sym typeface="Calibri"/>
            </a:endParaRPr>
          </a:p>
          <a:p>
            <a:pPr algn="just" defTabSz="914446"/>
            <a:r>
              <a:rPr lang="pl-PL" dirty="0">
                <a:solidFill>
                  <a:prstClr val="black"/>
                </a:solidFill>
                <a:latin typeface="Open Sans"/>
                <a:sym typeface="Calibri"/>
              </a:rPr>
              <a:t>Obecny nabór: tylko zakres biogaz i </a:t>
            </a:r>
            <a:r>
              <a:rPr lang="pl-PL" dirty="0" err="1">
                <a:solidFill>
                  <a:prstClr val="black"/>
                </a:solidFill>
                <a:latin typeface="Open Sans"/>
                <a:sym typeface="Calibri"/>
              </a:rPr>
              <a:t>biometan</a:t>
            </a:r>
            <a:endParaRPr lang="pl-PL" sz="1400" b="1" dirty="0">
              <a:solidFill>
                <a:prstClr val="black"/>
              </a:solidFill>
              <a:latin typeface="Open Sans"/>
              <a:sym typeface="Calibri"/>
            </a:endParaRPr>
          </a:p>
        </p:txBody>
      </p:sp>
      <p:sp>
        <p:nvSpPr>
          <p:cNvPr id="24" name="Prostokąt zaokrąglony 23"/>
          <p:cNvSpPr/>
          <p:nvPr/>
        </p:nvSpPr>
        <p:spPr>
          <a:xfrm>
            <a:off x="2759836" y="5534588"/>
            <a:ext cx="1996238" cy="5402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pl-PL" sz="1600" b="1" dirty="0">
                <a:solidFill>
                  <a:prstClr val="black"/>
                </a:solidFill>
                <a:latin typeface="Open Sans"/>
                <a:sym typeface="Calibri"/>
              </a:rPr>
              <a:t>BUDŻET </a:t>
            </a:r>
          </a:p>
        </p:txBody>
      </p:sp>
      <p:sp>
        <p:nvSpPr>
          <p:cNvPr id="25" name="Prostokąt zaokrąglony 24"/>
          <p:cNvSpPr/>
          <p:nvPr/>
        </p:nvSpPr>
        <p:spPr>
          <a:xfrm>
            <a:off x="4904510" y="5534588"/>
            <a:ext cx="6858328" cy="5402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pl-PL" sz="1600" b="1" dirty="0">
                <a:solidFill>
                  <a:prstClr val="black"/>
                </a:solidFill>
                <a:latin typeface="Open Sans"/>
                <a:sym typeface="Calibri"/>
              </a:rPr>
              <a:t>Środki UE:  1,4 mld PLN</a:t>
            </a:r>
            <a:endParaRPr lang="pl-PL" sz="1600" dirty="0">
              <a:solidFill>
                <a:prstClr val="black"/>
              </a:solidFill>
              <a:latin typeface="Open Sans"/>
              <a:sym typeface="Calibri"/>
            </a:endParaRPr>
          </a:p>
          <a:p>
            <a:pPr algn="ctr" defTabSz="914446"/>
            <a:r>
              <a:rPr lang="pl-PL" sz="1600" b="1" dirty="0">
                <a:solidFill>
                  <a:prstClr val="black"/>
                </a:solidFill>
                <a:latin typeface="Open Sans"/>
                <a:sym typeface="Calibri"/>
              </a:rPr>
              <a:t>Środki NFOŚiGW: 385 mln PLN</a:t>
            </a:r>
          </a:p>
        </p:txBody>
      </p:sp>
    </p:spTree>
    <p:extLst>
      <p:ext uri="{BB962C8B-B14F-4D97-AF65-F5344CB8AC3E}">
        <p14:creationId xmlns:p14="http://schemas.microsoft.com/office/powerpoint/2010/main" val="2103171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7C397249-AD64-44D7-938D-B0AE302C065D}"/>
              </a:ext>
            </a:extLst>
          </p:cNvPr>
          <p:cNvSpPr txBox="1"/>
          <p:nvPr/>
        </p:nvSpPr>
        <p:spPr>
          <a:xfrm>
            <a:off x="424027" y="647807"/>
            <a:ext cx="1098191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Narodowy Fundusz Ochrony Środowiska i Gospodarki Wodnej</a:t>
            </a:r>
            <a:b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ul. Konstruktorska 3a</a:t>
            </a:r>
            <a:b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02-673 Warszawa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1D6295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Infolinia: 22 45 90 800 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(godziny pracy infolinii 7.30-15.00)</a:t>
            </a:r>
            <a:b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e-mail: fundusz@nfosigw.gov.pl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rgbClr val="1D6295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ytuł 6">
            <a:extLst>
              <a:ext uri="{FF2B5EF4-FFF2-40B4-BE49-F238E27FC236}">
                <a16:creationId xmlns:a16="http://schemas.microsoft.com/office/drawing/2014/main" id="{8BCD496C-A092-7442-AAF9-7DBF358BB910}"/>
              </a:ext>
            </a:extLst>
          </p:cNvPr>
          <p:cNvSpPr txBox="1">
            <a:spLocks/>
          </p:cNvSpPr>
          <p:nvPr/>
        </p:nvSpPr>
        <p:spPr>
          <a:xfrm>
            <a:off x="509814" y="4696075"/>
            <a:ext cx="11068505" cy="830997"/>
          </a:xfrm>
          <a:prstGeom prst="rect">
            <a:avLst/>
          </a:prstGeom>
          <a:effectLst>
            <a:outerShdw blurRad="50800" dist="38100" dir="5400000" algn="t" rotWithShape="0">
              <a:schemeClr val="accent2">
                <a:lumMod val="50000"/>
                <a:alpha val="54000"/>
              </a:schemeClr>
            </a:outerShdw>
          </a:effectLst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ZAINWESTUJMY RAZEM W ŚRODOWISKO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90B6AA-518B-6047-BD55-348AFF19B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5444" y="-204578"/>
            <a:ext cx="2289716" cy="2289716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BB3535A4-0EA3-D44E-B503-B1C76A8D727B}"/>
              </a:ext>
            </a:extLst>
          </p:cNvPr>
          <p:cNvSpPr txBox="1">
            <a:spLocks/>
          </p:cNvSpPr>
          <p:nvPr/>
        </p:nvSpPr>
        <p:spPr>
          <a:xfrm>
            <a:off x="744349" y="2118137"/>
            <a:ext cx="8410484" cy="1568492"/>
          </a:xfrm>
          <a:prstGeom prst="rect">
            <a:avLst/>
          </a:prstGeom>
          <a:effectLst/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NarodowyFunduszOchronySrodowiskaiGospodarkiWodnej</a:t>
            </a: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@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EBB3D6-07B2-F640-AFF3-10852C7D1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9814" y="2142138"/>
            <a:ext cx="234535" cy="23453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A5DBF08-133A-F645-9CD1-D321EF125E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731" y="2432740"/>
            <a:ext cx="270701" cy="2325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497F99E-A28D-B845-91B0-5B5D7212C2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7950" y="2728912"/>
            <a:ext cx="258263" cy="25826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D9EBD3B-558B-324A-A692-29126B5F4C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2329" y="3048000"/>
            <a:ext cx="281878" cy="2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7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6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1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4" y="346526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20" y="315637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208588" y="2706506"/>
            <a:ext cx="9995605" cy="6858000"/>
          </a:xfrm>
          <a:prstGeom prst="rect">
            <a:avLst/>
          </a:prstGeom>
          <a:effectLst/>
        </p:spPr>
      </p:pic>
      <p:pic>
        <p:nvPicPr>
          <p:cNvPr id="12" name="Picture 3" descr="A picture containing screen, monitor, person, electronics&#10;&#10;Description automatically generated">
            <a:extLst>
              <a:ext uri="{FF2B5EF4-FFF2-40B4-BE49-F238E27FC236}">
                <a16:creationId xmlns:a16="http://schemas.microsoft.com/office/drawing/2014/main" id="{4E5014F4-7232-4BBD-878D-9B804B971D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898" y="1919478"/>
            <a:ext cx="5810182" cy="5498100"/>
          </a:xfrm>
          <a:prstGeom prst="rect">
            <a:avLst/>
          </a:prstGeom>
        </p:spPr>
      </p:pic>
      <p:pic>
        <p:nvPicPr>
          <p:cNvPr id="13" name="Graphic 5">
            <a:extLst>
              <a:ext uri="{FF2B5EF4-FFF2-40B4-BE49-F238E27FC236}">
                <a16:creationId xmlns:a16="http://schemas.microsoft.com/office/drawing/2014/main" id="{0A444B30-2EB0-BF4A-9D25-1C2E52A3B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208588" y="2706506"/>
            <a:ext cx="9995605" cy="6858000"/>
          </a:xfrm>
          <a:prstGeom prst="rect">
            <a:avLst/>
          </a:prstGeom>
          <a:effectLst/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819ABC23-C766-1441-8E0C-EB27AB830358}"/>
              </a:ext>
            </a:extLst>
          </p:cNvPr>
          <p:cNvSpPr/>
          <p:nvPr/>
        </p:nvSpPr>
        <p:spPr>
          <a:xfrm>
            <a:off x="1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1">
            <a:extLst>
              <a:ext uri="{FF2B5EF4-FFF2-40B4-BE49-F238E27FC236}">
                <a16:creationId xmlns:a16="http://schemas.microsoft.com/office/drawing/2014/main" id="{C27B62F7-0EBA-4B1A-8418-FA3A3159F9A3}"/>
              </a:ext>
            </a:extLst>
          </p:cNvPr>
          <p:cNvSpPr txBox="1">
            <a:spLocks/>
          </p:cNvSpPr>
          <p:nvPr/>
        </p:nvSpPr>
        <p:spPr>
          <a:xfrm>
            <a:off x="311326" y="-45609"/>
            <a:ext cx="88554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Kogeneracja dla Energetyki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 Przemysłu – część 1)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201054" y="1366311"/>
            <a:ext cx="1558724" cy="67282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Beneficjent</a:t>
            </a:r>
            <a:r>
              <a:rPr lang="pl-PL" dirty="0"/>
              <a:t>   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201054" y="2183069"/>
            <a:ext cx="1558724" cy="672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Budżet</a:t>
            </a:r>
            <a:r>
              <a:rPr lang="pl-PL" dirty="0"/>
              <a:t>   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201054" y="3211589"/>
            <a:ext cx="1558724" cy="672823"/>
          </a:xfrm>
          <a:prstGeom prst="roundRect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Formy wsparcia</a:t>
            </a:r>
            <a:r>
              <a:rPr lang="pl-PL" dirty="0"/>
              <a:t>   </a:t>
            </a:r>
          </a:p>
        </p:txBody>
      </p:sp>
      <p:sp>
        <p:nvSpPr>
          <p:cNvPr id="21" name="Prostokąt zaokrąglony 20"/>
          <p:cNvSpPr/>
          <p:nvPr/>
        </p:nvSpPr>
        <p:spPr>
          <a:xfrm>
            <a:off x="2380865" y="1340012"/>
            <a:ext cx="4337911" cy="71843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Przedsiębiorca wytwarzający energię ze źródła o mocy min. 50 MW</a:t>
            </a:r>
            <a:endParaRPr lang="pl-PL" dirty="0"/>
          </a:p>
        </p:txBody>
      </p:sp>
      <p:sp>
        <p:nvSpPr>
          <p:cNvPr id="22" name="Prostokąt zaokrąglony 21"/>
          <p:cNvSpPr/>
          <p:nvPr/>
        </p:nvSpPr>
        <p:spPr>
          <a:xfrm>
            <a:off x="2380868" y="2160262"/>
            <a:ext cx="3697715" cy="718436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2 mld zł </a:t>
            </a:r>
            <a:endParaRPr lang="pl-PL" dirty="0"/>
          </a:p>
        </p:txBody>
      </p:sp>
      <p:sp>
        <p:nvSpPr>
          <p:cNvPr id="23" name="Prostokąt zaokrąglony 22"/>
          <p:cNvSpPr/>
          <p:nvPr/>
        </p:nvSpPr>
        <p:spPr>
          <a:xfrm>
            <a:off x="2380866" y="2964518"/>
            <a:ext cx="3697715" cy="1403562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Pożyczki preferencyjne </a:t>
            </a:r>
          </a:p>
          <a:p>
            <a:pPr algn="ctr"/>
            <a:r>
              <a:rPr lang="pl-PL" b="1" dirty="0"/>
              <a:t>WIBOR 3M+50pb min. 1,5%</a:t>
            </a:r>
          </a:p>
          <a:p>
            <a:pPr algn="ctr"/>
            <a:r>
              <a:rPr lang="pl-PL" b="1" dirty="0"/>
              <a:t>(do 300 mln zł/ 15 lat; </a:t>
            </a:r>
          </a:p>
          <a:p>
            <a:pPr algn="ctr"/>
            <a:r>
              <a:rPr lang="pl-PL" b="1" dirty="0"/>
              <a:t>do 100 % kosztów kwalifikowanych)</a:t>
            </a:r>
            <a:endParaRPr lang="pl-PL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2380865" y="4450831"/>
            <a:ext cx="3697715" cy="946361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Pożyczki komercyjne</a:t>
            </a:r>
          </a:p>
          <a:p>
            <a:pPr algn="ctr"/>
            <a:r>
              <a:rPr lang="pl-PL" b="1" dirty="0"/>
              <a:t>(dofinansowanie nie stanowi pomocy publicznej)</a:t>
            </a:r>
            <a:endParaRPr lang="pl-PL" dirty="0"/>
          </a:p>
        </p:txBody>
      </p:sp>
      <p:sp>
        <p:nvSpPr>
          <p:cNvPr id="32" name="Prostokąt zaokrąglony 31"/>
          <p:cNvSpPr/>
          <p:nvPr/>
        </p:nvSpPr>
        <p:spPr>
          <a:xfrm>
            <a:off x="201054" y="5607389"/>
            <a:ext cx="1558724" cy="672823"/>
          </a:xfrm>
          <a:prstGeom prst="roundRect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Obszary wsparcia  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34" y="1429072"/>
            <a:ext cx="3221769" cy="493248"/>
          </a:xfrm>
          <a:prstGeom prst="rect">
            <a:avLst/>
          </a:prstGeom>
        </p:spPr>
      </p:pic>
      <p:sp>
        <p:nvSpPr>
          <p:cNvPr id="40" name="Prostokąt zaokrąglony 39"/>
          <p:cNvSpPr/>
          <p:nvPr/>
        </p:nvSpPr>
        <p:spPr>
          <a:xfrm>
            <a:off x="6189738" y="2992283"/>
            <a:ext cx="2540290" cy="1222859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Dotacja do 50 % kosztów kwalifikowanych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81" y="5646831"/>
            <a:ext cx="1133633" cy="895475"/>
          </a:xfrm>
          <a:prstGeom prst="rect">
            <a:avLst/>
          </a:prstGeom>
        </p:spPr>
      </p:pic>
      <p:sp>
        <p:nvSpPr>
          <p:cNvPr id="51" name="Wygięta strzałka 50"/>
          <p:cNvSpPr/>
          <p:nvPr/>
        </p:nvSpPr>
        <p:spPr>
          <a:xfrm rot="16200000" flipH="1">
            <a:off x="3259348" y="5395528"/>
            <a:ext cx="316781" cy="926848"/>
          </a:xfrm>
          <a:prstGeom prst="ben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1601293" y="6452180"/>
            <a:ext cx="2031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min. 10 MW / max 30% </a:t>
            </a:r>
            <a:r>
              <a:rPr lang="pl-PL" sz="1200" dirty="0" err="1"/>
              <a:t>psc</a:t>
            </a:r>
            <a:endParaRPr lang="pl-PL" sz="1200" dirty="0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A1375684-440E-167D-9AD2-F61F1D90EE61}"/>
              </a:ext>
            </a:extLst>
          </p:cNvPr>
          <p:cNvSpPr/>
          <p:nvPr/>
        </p:nvSpPr>
        <p:spPr>
          <a:xfrm>
            <a:off x="10023664" y="257449"/>
            <a:ext cx="1595639" cy="5535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52400">
              <a:schemeClr val="bg1"/>
            </a:glow>
            <a:outerShdw blurRad="50800" dir="540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945A4C36-DBB0-1E23-9169-1D24B351C0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5730" y="332946"/>
            <a:ext cx="1451505" cy="390299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1A6976A8-BF6B-BEF8-B0B2-05E09F38B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75" y="5540140"/>
            <a:ext cx="781541" cy="776861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46E0F32C-36D2-4321-CE03-5F9DE48B2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1" y="5511720"/>
            <a:ext cx="985217" cy="771753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53FE145E-1A1C-0AFD-A967-5031DFE9D4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92" y="5524599"/>
            <a:ext cx="504256" cy="792402"/>
          </a:xfrm>
          <a:prstGeom prst="rect">
            <a:avLst/>
          </a:prstGeom>
        </p:spPr>
      </p:pic>
      <p:sp>
        <p:nvSpPr>
          <p:cNvPr id="30" name="Prostokąt zaokrąglony 43">
            <a:extLst>
              <a:ext uri="{FF2B5EF4-FFF2-40B4-BE49-F238E27FC236}">
                <a16:creationId xmlns:a16="http://schemas.microsoft.com/office/drawing/2014/main" id="{6C8D4F33-7C82-2F65-0460-2CDF722F150E}"/>
              </a:ext>
            </a:extLst>
          </p:cNvPr>
          <p:cNvSpPr/>
          <p:nvPr/>
        </p:nvSpPr>
        <p:spPr>
          <a:xfrm>
            <a:off x="3881163" y="5457203"/>
            <a:ext cx="4174266" cy="1181075"/>
          </a:xfrm>
          <a:prstGeom prst="roundRect">
            <a:avLst/>
          </a:prstGeom>
          <a:noFill/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pl-PL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14DB6BA5-B6F5-B1AF-507A-BEC6A21B23D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201" y="5607389"/>
            <a:ext cx="739701" cy="767390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95024AD-3681-F24D-CCFB-48CC90BF0A46}"/>
              </a:ext>
            </a:extLst>
          </p:cNvPr>
          <p:cNvSpPr txBox="1"/>
          <p:nvPr/>
        </p:nvSpPr>
        <p:spPr>
          <a:xfrm>
            <a:off x="6790979" y="6374779"/>
            <a:ext cx="14955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Ciepło odpadowe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71E83337-76CA-361E-76C8-12152B8FEAD9}"/>
              </a:ext>
            </a:extLst>
          </p:cNvPr>
          <p:cNvSpPr txBox="1"/>
          <p:nvPr/>
        </p:nvSpPr>
        <p:spPr>
          <a:xfrm>
            <a:off x="6051061" y="6378011"/>
            <a:ext cx="6007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Wodór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55819780-C608-CB18-2813-6E6DB225373F}"/>
              </a:ext>
            </a:extLst>
          </p:cNvPr>
          <p:cNvSpPr txBox="1"/>
          <p:nvPr/>
        </p:nvSpPr>
        <p:spPr>
          <a:xfrm>
            <a:off x="5087065" y="6378011"/>
            <a:ext cx="459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OZE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E2132EE5-A755-C283-B59A-7F63F471866A}"/>
              </a:ext>
            </a:extLst>
          </p:cNvPr>
          <p:cNvSpPr txBox="1"/>
          <p:nvPr/>
        </p:nvSpPr>
        <p:spPr>
          <a:xfrm>
            <a:off x="4208755" y="6383957"/>
            <a:ext cx="460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Gaz</a:t>
            </a:r>
          </a:p>
        </p:txBody>
      </p:sp>
      <p:sp>
        <p:nvSpPr>
          <p:cNvPr id="37" name="Prostokąt zaokrąglony 38">
            <a:extLst>
              <a:ext uri="{FF2B5EF4-FFF2-40B4-BE49-F238E27FC236}">
                <a16:creationId xmlns:a16="http://schemas.microsoft.com/office/drawing/2014/main" id="{ACE9C7FB-1AF2-A871-4984-D8A5DBEAF7C6}"/>
              </a:ext>
            </a:extLst>
          </p:cNvPr>
          <p:cNvSpPr/>
          <p:nvPr/>
        </p:nvSpPr>
        <p:spPr>
          <a:xfrm>
            <a:off x="9166788" y="2039134"/>
            <a:ext cx="2681037" cy="6008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Program realizowany do </a:t>
            </a:r>
            <a:r>
              <a:rPr lang="pl-PL" sz="1200" b="1" dirty="0">
                <a:solidFill>
                  <a:schemeClr val="tx1"/>
                </a:solidFill>
              </a:rPr>
              <a:t>2030 r.</a:t>
            </a:r>
            <a:r>
              <a:rPr lang="pl-PL" sz="1200" dirty="0">
                <a:solidFill>
                  <a:schemeClr val="tx1"/>
                </a:solidFill>
              </a:rPr>
              <a:t>, podpisywanie umów do </a:t>
            </a:r>
            <a:r>
              <a:rPr lang="pl-PL" sz="1200" b="1" dirty="0">
                <a:solidFill>
                  <a:schemeClr val="tx1"/>
                </a:solidFill>
              </a:rPr>
              <a:t>2025 r.</a:t>
            </a:r>
          </a:p>
        </p:txBody>
      </p:sp>
      <p:sp>
        <p:nvSpPr>
          <p:cNvPr id="39" name="Slide Number">
            <a:extLst>
              <a:ext uri="{FF2B5EF4-FFF2-40B4-BE49-F238E27FC236}">
                <a16:creationId xmlns:a16="http://schemas.microsoft.com/office/drawing/2014/main" id="{95AEDDB9-28B3-FF9A-BD8E-19B9958515ED}"/>
              </a:ext>
            </a:extLst>
          </p:cNvPr>
          <p:cNvSpPr txBox="1">
            <a:spLocks/>
          </p:cNvSpPr>
          <p:nvPr/>
        </p:nvSpPr>
        <p:spPr>
          <a:xfrm>
            <a:off x="11993415" y="6597392"/>
            <a:ext cx="113919" cy="1846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sz="1400">
                <a:latin typeface="+mn-lt"/>
              </a:rPr>
              <a:pPr/>
              <a:t>2</a:t>
            </a:fld>
            <a:endParaRPr lang="pl-PL"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647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C281E-2512-99EA-F4DB-088EF933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3C2D31-4B9A-6D13-9804-011F4B157488}"/>
              </a:ext>
            </a:extLst>
          </p:cNvPr>
          <p:cNvSpPr/>
          <p:nvPr/>
        </p:nvSpPr>
        <p:spPr>
          <a:xfrm>
            <a:off x="1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6D9D6BD4-0F80-2908-86E4-76EF297EF8C7}"/>
              </a:ext>
            </a:extLst>
          </p:cNvPr>
          <p:cNvSpPr txBox="1">
            <a:spLocks/>
          </p:cNvSpPr>
          <p:nvPr/>
        </p:nvSpPr>
        <p:spPr>
          <a:xfrm>
            <a:off x="465614" y="346526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27BC8373-C1B1-6490-0A32-A05181FE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20" y="315637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C18872BC-736B-28B7-E6B2-4F72F1263EF0}"/>
              </a:ext>
            </a:extLst>
          </p:cNvPr>
          <p:cNvSpPr/>
          <p:nvPr/>
        </p:nvSpPr>
        <p:spPr>
          <a:xfrm>
            <a:off x="1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1">
            <a:extLst>
              <a:ext uri="{FF2B5EF4-FFF2-40B4-BE49-F238E27FC236}">
                <a16:creationId xmlns:a16="http://schemas.microsoft.com/office/drawing/2014/main" id="{462E601A-884F-8DD1-D3FD-77DC4569E7F6}"/>
              </a:ext>
            </a:extLst>
          </p:cNvPr>
          <p:cNvSpPr txBox="1">
            <a:spLocks/>
          </p:cNvSpPr>
          <p:nvPr/>
        </p:nvSpPr>
        <p:spPr>
          <a:xfrm>
            <a:off x="311326" y="-45609"/>
            <a:ext cx="88554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Kogeneracja dla Energetyki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 Przemysłu – część 1)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CEE97A6-3B3B-90FC-0224-2530072BF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34" y="1429072"/>
            <a:ext cx="3221769" cy="493248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13E49EE-0DD5-CA67-D7DA-D8A57BB7EC5C}"/>
              </a:ext>
            </a:extLst>
          </p:cNvPr>
          <p:cNvSpPr txBox="1"/>
          <p:nvPr/>
        </p:nvSpPr>
        <p:spPr>
          <a:xfrm>
            <a:off x="717177" y="1922320"/>
            <a:ext cx="8127357" cy="4556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sz="18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część programu </a:t>
            </a: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dedykowana przedsiębiorcom prowadzącym działalność gospodarczą w zakresie wytwarzania energii, o zainstalowanej mocy cieplnej i/lub elektrycznej nie mniejszej, niż 50 MW.</a:t>
            </a:r>
          </a:p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endParaRPr lang="pl-PL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Możliwe jest finansowanie inwestycji dotyczących budowy i/lub przebudowy jednostek wytwórczych o łącznej mocy zainstalowanej nie mniejszej, niż </a:t>
            </a:r>
            <a:r>
              <a:rPr lang="pl-PL" sz="18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MW</a:t>
            </a: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pracujących w warunkach wysokosprawnej kogeneracji wraz z podłączeniem ich do sieci przesyłowej, w której do produkcji energii wykorzystuje się ciepło odpadowe, energię ze źródeł odnawialnych (w tym biogaz i </a:t>
            </a:r>
            <a:r>
              <a:rPr lang="pl-PL" sz="1867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biometan</a:t>
            </a: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oraz paliwa gazowe, mieszanki gazów, gaz syntetyczny lub wodór.</a:t>
            </a:r>
          </a:p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endParaRPr lang="pl-PL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dofinansowania kwalifikują się instalacje, z których nie więcej niż </a:t>
            </a:r>
            <a:r>
              <a:rPr lang="pl-PL" sz="18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 ciepła użytkowego wytworzonego w jednostce kogeneracji</a:t>
            </a: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zostanie wprowadzone do publicznej sieci ciepłowniczej.</a:t>
            </a:r>
          </a:p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endParaRPr lang="pl-PL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 hangingPunct="0"/>
            <a:endParaRPr lang="pl-PL"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Prostokąt zaokrąglony 39">
            <a:extLst>
              <a:ext uri="{FF2B5EF4-FFF2-40B4-BE49-F238E27FC236}">
                <a16:creationId xmlns:a16="http://schemas.microsoft.com/office/drawing/2014/main" id="{CB29D5E5-F444-12FA-BEA6-D1DBE65CD07F}"/>
              </a:ext>
            </a:extLst>
          </p:cNvPr>
          <p:cNvSpPr/>
          <p:nvPr/>
        </p:nvSpPr>
        <p:spPr>
          <a:xfrm>
            <a:off x="9269658" y="3361406"/>
            <a:ext cx="2540290" cy="1677881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Nabór wniosków realizowany do 19.12.2025r. lub do wyczerpania alokacji środków. </a:t>
            </a:r>
            <a:endParaRPr lang="pl-PL" dirty="0"/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CE0D3505-F98F-D88E-3B6F-8DB1CF8AA3F7}"/>
              </a:ext>
            </a:extLst>
          </p:cNvPr>
          <p:cNvSpPr/>
          <p:nvPr/>
        </p:nvSpPr>
        <p:spPr>
          <a:xfrm>
            <a:off x="10023664" y="257449"/>
            <a:ext cx="1595639" cy="5535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52400">
              <a:schemeClr val="bg1"/>
            </a:glow>
            <a:outerShdw blurRad="50800" dir="540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896BA95-AD03-75C3-7F13-7EAB9E1EA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730" y="332946"/>
            <a:ext cx="1451505" cy="3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5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6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1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4" y="346526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20" y="315637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208588" y="2706506"/>
            <a:ext cx="9995605" cy="6858000"/>
          </a:xfrm>
          <a:prstGeom prst="rect">
            <a:avLst/>
          </a:prstGeom>
          <a:effectLst/>
        </p:spPr>
      </p:pic>
      <p:pic>
        <p:nvPicPr>
          <p:cNvPr id="12" name="Picture 3" descr="A picture containing screen, monitor, person, electronics&#10;&#10;Description automatically generated">
            <a:extLst>
              <a:ext uri="{FF2B5EF4-FFF2-40B4-BE49-F238E27FC236}">
                <a16:creationId xmlns:a16="http://schemas.microsoft.com/office/drawing/2014/main" id="{4E5014F4-7232-4BBD-878D-9B804B971D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898" y="1919478"/>
            <a:ext cx="5810182" cy="5498100"/>
          </a:xfrm>
          <a:prstGeom prst="rect">
            <a:avLst/>
          </a:prstGeom>
        </p:spPr>
      </p:pic>
      <p:pic>
        <p:nvPicPr>
          <p:cNvPr id="13" name="Graphic 5">
            <a:extLst>
              <a:ext uri="{FF2B5EF4-FFF2-40B4-BE49-F238E27FC236}">
                <a16:creationId xmlns:a16="http://schemas.microsoft.com/office/drawing/2014/main" id="{0A444B30-2EB0-BF4A-9D25-1C2E52A3B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208588" y="2706506"/>
            <a:ext cx="9995605" cy="6858000"/>
          </a:xfrm>
          <a:prstGeom prst="rect">
            <a:avLst/>
          </a:prstGeom>
          <a:effectLst/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819ABC23-C766-1441-8E0C-EB27AB830358}"/>
              </a:ext>
            </a:extLst>
          </p:cNvPr>
          <p:cNvSpPr/>
          <p:nvPr/>
        </p:nvSpPr>
        <p:spPr>
          <a:xfrm>
            <a:off x="1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1">
            <a:extLst>
              <a:ext uri="{FF2B5EF4-FFF2-40B4-BE49-F238E27FC236}">
                <a16:creationId xmlns:a16="http://schemas.microsoft.com/office/drawing/2014/main" id="{C27B62F7-0EBA-4B1A-8418-FA3A3159F9A3}"/>
              </a:ext>
            </a:extLst>
          </p:cNvPr>
          <p:cNvSpPr txBox="1">
            <a:spLocks/>
          </p:cNvSpPr>
          <p:nvPr/>
        </p:nvSpPr>
        <p:spPr>
          <a:xfrm>
            <a:off x="311326" y="-45609"/>
            <a:ext cx="88554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Kogeneracja dla Energetyki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 Przemysłu – część 2)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201054" y="1366311"/>
            <a:ext cx="1558724" cy="67282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Beneficjent</a:t>
            </a:r>
            <a:r>
              <a:rPr lang="pl-PL" dirty="0"/>
              <a:t>   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201054" y="2183069"/>
            <a:ext cx="1558724" cy="672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Budżet</a:t>
            </a:r>
            <a:r>
              <a:rPr lang="pl-PL" dirty="0"/>
              <a:t>   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201054" y="3211589"/>
            <a:ext cx="1558724" cy="672823"/>
          </a:xfrm>
          <a:prstGeom prst="roundRect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Formy wsparcia</a:t>
            </a:r>
            <a:r>
              <a:rPr lang="pl-PL" dirty="0"/>
              <a:t>   </a:t>
            </a:r>
          </a:p>
        </p:txBody>
      </p:sp>
      <p:sp>
        <p:nvSpPr>
          <p:cNvPr id="21" name="Prostokąt zaokrąglony 20"/>
          <p:cNvSpPr/>
          <p:nvPr/>
        </p:nvSpPr>
        <p:spPr>
          <a:xfrm>
            <a:off x="2380866" y="1340012"/>
            <a:ext cx="3684674" cy="71843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Przedsiębiorca</a:t>
            </a:r>
            <a:endParaRPr lang="pl-PL" dirty="0"/>
          </a:p>
        </p:txBody>
      </p:sp>
      <p:sp>
        <p:nvSpPr>
          <p:cNvPr id="22" name="Prostokąt zaokrąglony 21"/>
          <p:cNvSpPr/>
          <p:nvPr/>
        </p:nvSpPr>
        <p:spPr>
          <a:xfrm>
            <a:off x="2380868" y="2160262"/>
            <a:ext cx="3697715" cy="718436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1,5 mld zł </a:t>
            </a:r>
            <a:endParaRPr lang="pl-PL" dirty="0"/>
          </a:p>
        </p:txBody>
      </p:sp>
      <p:sp>
        <p:nvSpPr>
          <p:cNvPr id="23" name="Prostokąt zaokrąglony 22"/>
          <p:cNvSpPr/>
          <p:nvPr/>
        </p:nvSpPr>
        <p:spPr>
          <a:xfrm>
            <a:off x="2380866" y="2964518"/>
            <a:ext cx="3697715" cy="1403562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Pożyczki preferencyjne </a:t>
            </a:r>
          </a:p>
          <a:p>
            <a:pPr algn="ctr"/>
            <a:r>
              <a:rPr lang="pl-PL" b="1" dirty="0"/>
              <a:t>WIBOR 3M, min. 1,5%</a:t>
            </a:r>
          </a:p>
          <a:p>
            <a:pPr algn="ctr"/>
            <a:r>
              <a:rPr lang="pl-PL" b="1" dirty="0"/>
              <a:t>(do 300 mln zł/ 15 lat; </a:t>
            </a:r>
          </a:p>
          <a:p>
            <a:pPr algn="ctr"/>
            <a:r>
              <a:rPr lang="pl-PL" b="1" dirty="0"/>
              <a:t>do 100 % kosztów kwalifikowanych)</a:t>
            </a:r>
            <a:endParaRPr lang="pl-PL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2380865" y="4450831"/>
            <a:ext cx="3697715" cy="946361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Pożyczki komercyjne</a:t>
            </a:r>
          </a:p>
          <a:p>
            <a:pPr algn="ctr"/>
            <a:r>
              <a:rPr lang="pl-PL" b="1" dirty="0"/>
              <a:t>(dofinansowanie nie stanowi pomocy publicznej)</a:t>
            </a:r>
            <a:endParaRPr lang="pl-PL" dirty="0"/>
          </a:p>
        </p:txBody>
      </p:sp>
      <p:sp>
        <p:nvSpPr>
          <p:cNvPr id="32" name="Prostokąt zaokrąglony 31"/>
          <p:cNvSpPr/>
          <p:nvPr/>
        </p:nvSpPr>
        <p:spPr>
          <a:xfrm>
            <a:off x="201054" y="5607389"/>
            <a:ext cx="1558724" cy="672823"/>
          </a:xfrm>
          <a:prstGeom prst="roundRect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Obszary wsparcia  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34" y="1429072"/>
            <a:ext cx="3221769" cy="493248"/>
          </a:xfrm>
          <a:prstGeom prst="rect">
            <a:avLst/>
          </a:prstGeom>
        </p:spPr>
      </p:pic>
      <p:sp>
        <p:nvSpPr>
          <p:cNvPr id="40" name="Prostokąt zaokrąglony 39"/>
          <p:cNvSpPr/>
          <p:nvPr/>
        </p:nvSpPr>
        <p:spPr>
          <a:xfrm>
            <a:off x="6189738" y="2992283"/>
            <a:ext cx="2540290" cy="1222859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Dotacja do maksymalnej intensywności pomocy publicznej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75" y="5540140"/>
            <a:ext cx="781541" cy="7768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1" y="5511720"/>
            <a:ext cx="985217" cy="77175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81" y="5646831"/>
            <a:ext cx="1133633" cy="895475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92" y="5524599"/>
            <a:ext cx="504256" cy="792402"/>
          </a:xfrm>
          <a:prstGeom prst="rect">
            <a:avLst/>
          </a:prstGeom>
        </p:spPr>
      </p:pic>
      <p:sp>
        <p:nvSpPr>
          <p:cNvPr id="44" name="Prostokąt zaokrąglony 43"/>
          <p:cNvSpPr/>
          <p:nvPr/>
        </p:nvSpPr>
        <p:spPr>
          <a:xfrm>
            <a:off x="3881163" y="5457203"/>
            <a:ext cx="4174266" cy="1181075"/>
          </a:xfrm>
          <a:prstGeom prst="roundRect">
            <a:avLst/>
          </a:prstGeom>
          <a:noFill/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pl-PL" dirty="0"/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08745BC6-3EB7-4D29-B775-AF33D8C71AD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201" y="5607389"/>
            <a:ext cx="739701" cy="767390"/>
          </a:xfrm>
          <a:prstGeom prst="rect">
            <a:avLst/>
          </a:prstGeom>
        </p:spPr>
      </p:pic>
      <p:sp>
        <p:nvSpPr>
          <p:cNvPr id="46" name="pole tekstowe 45"/>
          <p:cNvSpPr txBox="1"/>
          <p:nvPr/>
        </p:nvSpPr>
        <p:spPr>
          <a:xfrm>
            <a:off x="6790979" y="6374779"/>
            <a:ext cx="14955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Ciepło odpadowe</a:t>
            </a:r>
          </a:p>
        </p:txBody>
      </p:sp>
      <p:sp>
        <p:nvSpPr>
          <p:cNvPr id="48" name="pole tekstowe 47"/>
          <p:cNvSpPr txBox="1"/>
          <p:nvPr/>
        </p:nvSpPr>
        <p:spPr>
          <a:xfrm>
            <a:off x="6051061" y="6378011"/>
            <a:ext cx="6007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Wodór</a:t>
            </a:r>
          </a:p>
        </p:txBody>
      </p:sp>
      <p:sp>
        <p:nvSpPr>
          <p:cNvPr id="49" name="pole tekstowe 48"/>
          <p:cNvSpPr txBox="1"/>
          <p:nvPr/>
        </p:nvSpPr>
        <p:spPr>
          <a:xfrm>
            <a:off x="5087065" y="6378011"/>
            <a:ext cx="459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OZE</a:t>
            </a:r>
          </a:p>
        </p:txBody>
      </p:sp>
      <p:sp>
        <p:nvSpPr>
          <p:cNvPr id="50" name="pole tekstowe 49"/>
          <p:cNvSpPr txBox="1"/>
          <p:nvPr/>
        </p:nvSpPr>
        <p:spPr>
          <a:xfrm>
            <a:off x="4208755" y="6383957"/>
            <a:ext cx="460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Gaz</a:t>
            </a:r>
          </a:p>
        </p:txBody>
      </p:sp>
      <p:sp>
        <p:nvSpPr>
          <p:cNvPr id="51" name="Wygięta strzałka 50"/>
          <p:cNvSpPr/>
          <p:nvPr/>
        </p:nvSpPr>
        <p:spPr>
          <a:xfrm rot="16200000" flipH="1">
            <a:off x="3259348" y="5395528"/>
            <a:ext cx="316781" cy="926848"/>
          </a:xfrm>
          <a:prstGeom prst="bentArrow">
            <a:avLst>
              <a:gd name="adj1" fmla="val 28608"/>
              <a:gd name="adj2" fmla="val 25000"/>
              <a:gd name="adj3" fmla="val 25000"/>
              <a:gd name="adj4" fmla="val 4375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1584001" y="6450838"/>
            <a:ext cx="2019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min. 0,5 MW /max 50% </a:t>
            </a:r>
            <a:r>
              <a:rPr lang="pl-PL" sz="1200" dirty="0" err="1"/>
              <a:t>psc</a:t>
            </a:r>
            <a:endParaRPr lang="pl-PL" sz="1200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8C54B333-1238-8949-8A6F-E19068FF8A8C}"/>
              </a:ext>
            </a:extLst>
          </p:cNvPr>
          <p:cNvSpPr txBox="1">
            <a:spLocks/>
          </p:cNvSpPr>
          <p:nvPr/>
        </p:nvSpPr>
        <p:spPr>
          <a:xfrm>
            <a:off x="11993415" y="6597392"/>
            <a:ext cx="113919" cy="1846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sz="1400">
                <a:latin typeface="+mn-lt"/>
              </a:rPr>
              <a:pPr/>
              <a:t>4</a:t>
            </a:fld>
            <a:endParaRPr lang="pl-PL" sz="900" dirty="0">
              <a:latin typeface="+mn-lt"/>
            </a:endParaRP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CF199409-3892-1A45-FD5A-A02C6525CA77}"/>
              </a:ext>
            </a:extLst>
          </p:cNvPr>
          <p:cNvSpPr/>
          <p:nvPr/>
        </p:nvSpPr>
        <p:spPr>
          <a:xfrm>
            <a:off x="10023664" y="257449"/>
            <a:ext cx="1595639" cy="5535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52400">
              <a:schemeClr val="bg1"/>
            </a:glow>
            <a:outerShdw blurRad="50800" dir="540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C8DA0B86-EE00-BAA5-20AB-1BA940EB53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5730" y="332946"/>
            <a:ext cx="1451505" cy="390299"/>
          </a:xfrm>
          <a:prstGeom prst="rect">
            <a:avLst/>
          </a:prstGeom>
        </p:spPr>
      </p:pic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EE09AAF6-09C9-5BBB-7165-D4F77266E82F}"/>
              </a:ext>
            </a:extLst>
          </p:cNvPr>
          <p:cNvSpPr/>
          <p:nvPr/>
        </p:nvSpPr>
        <p:spPr>
          <a:xfrm rot="10800000">
            <a:off x="5672561" y="3435292"/>
            <a:ext cx="737831" cy="3905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9" name="Grafika 28" descr="Uścisk dłoni z wypełnieniem pełnym">
            <a:extLst>
              <a:ext uri="{FF2B5EF4-FFF2-40B4-BE49-F238E27FC236}">
                <a16:creationId xmlns:a16="http://schemas.microsoft.com/office/drawing/2014/main" id="{9D75849B-7789-15DE-D4D5-4F0EBF1362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54140" y="3026265"/>
            <a:ext cx="560040" cy="560040"/>
          </a:xfrm>
          <a:prstGeom prst="rect">
            <a:avLst/>
          </a:prstGeom>
        </p:spPr>
      </p:pic>
      <p:sp>
        <p:nvSpPr>
          <p:cNvPr id="34" name="Prostokąt zaokrąglony 38">
            <a:extLst>
              <a:ext uri="{FF2B5EF4-FFF2-40B4-BE49-F238E27FC236}">
                <a16:creationId xmlns:a16="http://schemas.microsoft.com/office/drawing/2014/main" id="{7A192625-9E29-48DF-DA42-EDD3228D7B1E}"/>
              </a:ext>
            </a:extLst>
          </p:cNvPr>
          <p:cNvSpPr/>
          <p:nvPr/>
        </p:nvSpPr>
        <p:spPr>
          <a:xfrm>
            <a:off x="9166788" y="2039134"/>
            <a:ext cx="2681037" cy="6008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Program realizowany do </a:t>
            </a:r>
            <a:r>
              <a:rPr lang="pl-PL" sz="1200" b="1" dirty="0">
                <a:solidFill>
                  <a:schemeClr val="tx1"/>
                </a:solidFill>
              </a:rPr>
              <a:t>2030 r.</a:t>
            </a:r>
            <a:r>
              <a:rPr lang="pl-PL" sz="1200" dirty="0">
                <a:solidFill>
                  <a:schemeClr val="tx1"/>
                </a:solidFill>
              </a:rPr>
              <a:t>, podpisywanie umów do </a:t>
            </a:r>
            <a:r>
              <a:rPr lang="pl-PL" sz="1200" b="1" dirty="0">
                <a:solidFill>
                  <a:schemeClr val="tx1"/>
                </a:solidFill>
              </a:rPr>
              <a:t>2026 r.</a:t>
            </a:r>
          </a:p>
        </p:txBody>
      </p:sp>
    </p:spTree>
    <p:extLst>
      <p:ext uri="{BB962C8B-B14F-4D97-AF65-F5344CB8AC3E}">
        <p14:creationId xmlns:p14="http://schemas.microsoft.com/office/powerpoint/2010/main" val="2735859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0B14F-0300-8F35-BFC2-6C83FE45E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D8F8B5-F4A5-529D-957D-4EE948BE4960}"/>
              </a:ext>
            </a:extLst>
          </p:cNvPr>
          <p:cNvSpPr/>
          <p:nvPr/>
        </p:nvSpPr>
        <p:spPr>
          <a:xfrm>
            <a:off x="1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F2F2E084-EF36-0109-ACC2-5863BD476C0F}"/>
              </a:ext>
            </a:extLst>
          </p:cNvPr>
          <p:cNvSpPr txBox="1">
            <a:spLocks/>
          </p:cNvSpPr>
          <p:nvPr/>
        </p:nvSpPr>
        <p:spPr>
          <a:xfrm>
            <a:off x="465614" y="346526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7943CE63-E8C7-DC98-6403-4E8FB836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20" y="315637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CA9D81FB-3DC2-E846-2A7E-B6353D084D63}"/>
              </a:ext>
            </a:extLst>
          </p:cNvPr>
          <p:cNvSpPr/>
          <p:nvPr/>
        </p:nvSpPr>
        <p:spPr>
          <a:xfrm>
            <a:off x="1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1">
            <a:extLst>
              <a:ext uri="{FF2B5EF4-FFF2-40B4-BE49-F238E27FC236}">
                <a16:creationId xmlns:a16="http://schemas.microsoft.com/office/drawing/2014/main" id="{C429D9B4-FCBD-CFEB-53E9-D5A39EC17D09}"/>
              </a:ext>
            </a:extLst>
          </p:cNvPr>
          <p:cNvSpPr txBox="1">
            <a:spLocks/>
          </p:cNvSpPr>
          <p:nvPr/>
        </p:nvSpPr>
        <p:spPr>
          <a:xfrm>
            <a:off x="311326" y="-45609"/>
            <a:ext cx="88554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Kogeneracja dla Energetyki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 Przemysłu – część 2)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723DC7-C8E7-D61C-2FAA-371D36EDF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34" y="1429072"/>
            <a:ext cx="3221769" cy="493248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C031E92-3ED7-94BA-4376-184FAE208432}"/>
              </a:ext>
            </a:extLst>
          </p:cNvPr>
          <p:cNvSpPr txBox="1"/>
          <p:nvPr/>
        </p:nvSpPr>
        <p:spPr>
          <a:xfrm>
            <a:off x="675378" y="1901917"/>
            <a:ext cx="8127357" cy="42687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sz="18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część programu </a:t>
            </a: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dedykowana przedsiębiorcom prowadzącym działalność gospodarczą (bez ograniczeń w zakresie posiadanych mocy zainstalowanych).</a:t>
            </a:r>
          </a:p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endParaRPr lang="pl-PL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Możliwe jest finansowanie inwestycji dotyczących budowy i/lub przebudowy jednostek wytwórczych o łącznej mocy zainstalowanej nie mniejszej, niż </a:t>
            </a:r>
            <a:r>
              <a:rPr lang="pl-PL" sz="18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0,5 MW</a:t>
            </a: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pracujących w warunkach wysokosprawnej kogeneracji wraz z podłączeniem ich do sieci przesyłowej, w której do produkcji energii wykorzystuje się ciepło odpadowe, energię ze źródeł odnawialnych (w tym biogaz i </a:t>
            </a:r>
            <a:r>
              <a:rPr lang="pl-PL" sz="1867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biometan</a:t>
            </a: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oraz paliwa gazowe, mieszanki gazów, gaz syntetyczny lub wodór.</a:t>
            </a:r>
          </a:p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endParaRPr lang="pl-PL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6" indent="-114306" algn="just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dofinansowania kwalifikują się instalacje, z których nie więcej niż </a:t>
            </a:r>
            <a:r>
              <a:rPr lang="pl-PL" sz="1867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 ciepła użytkowego wytworzonego w jednostce kogeneracji </a:t>
            </a:r>
            <a:r>
              <a:rPr lang="pl-PL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zostanie wprowadzone do publicznej sieci ciepłowniczej.</a:t>
            </a:r>
          </a:p>
          <a:p>
            <a:pPr algn="just">
              <a:buClr>
                <a:srgbClr val="026937"/>
              </a:buClr>
            </a:pPr>
            <a:endParaRPr lang="pl-PL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 hangingPunct="0"/>
            <a:endParaRPr lang="pl-PL"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EDE1CB0E-A1DA-0E60-3E07-DE2057D5AD26}"/>
              </a:ext>
            </a:extLst>
          </p:cNvPr>
          <p:cNvSpPr/>
          <p:nvPr/>
        </p:nvSpPr>
        <p:spPr>
          <a:xfrm>
            <a:off x="10023664" y="257449"/>
            <a:ext cx="1595639" cy="5535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52400">
              <a:schemeClr val="bg1"/>
            </a:glow>
            <a:outerShdw blurRad="50800" dir="540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9F57E22-1A10-ECB6-97D4-4991AB06B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730" y="332946"/>
            <a:ext cx="1451505" cy="390299"/>
          </a:xfrm>
          <a:prstGeom prst="rect">
            <a:avLst/>
          </a:prstGeom>
        </p:spPr>
      </p:pic>
      <p:sp>
        <p:nvSpPr>
          <p:cNvPr id="11" name="Prostokąt zaokrąglony 39">
            <a:extLst>
              <a:ext uri="{FF2B5EF4-FFF2-40B4-BE49-F238E27FC236}">
                <a16:creationId xmlns:a16="http://schemas.microsoft.com/office/drawing/2014/main" id="{9FB8EDE8-0B43-C820-EDA8-48F5FB0EAFCA}"/>
              </a:ext>
            </a:extLst>
          </p:cNvPr>
          <p:cNvSpPr/>
          <p:nvPr/>
        </p:nvSpPr>
        <p:spPr>
          <a:xfrm>
            <a:off x="9269658" y="3361406"/>
            <a:ext cx="2540290" cy="1677881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Nabór wniosków realizowany do 19.12.2025r. lub do wyczerpania alokacji środków.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8843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3" y="346525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208587" y="2706506"/>
            <a:ext cx="9995605" cy="6858000"/>
          </a:xfrm>
          <a:prstGeom prst="rect">
            <a:avLst/>
          </a:prstGeom>
          <a:effectLst/>
        </p:spPr>
      </p:pic>
      <p:pic>
        <p:nvPicPr>
          <p:cNvPr id="13" name="Graphic 5">
            <a:extLst>
              <a:ext uri="{FF2B5EF4-FFF2-40B4-BE49-F238E27FC236}">
                <a16:creationId xmlns:a16="http://schemas.microsoft.com/office/drawing/2014/main" id="{0A444B30-2EB0-BF4A-9D25-1C2E52A3B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208587" y="2706506"/>
            <a:ext cx="9995605" cy="6858000"/>
          </a:xfrm>
          <a:prstGeom prst="rect">
            <a:avLst/>
          </a:prstGeom>
          <a:effectLst/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819ABC23-C766-1441-8E0C-EB27AB830358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1">
            <a:extLst>
              <a:ext uri="{FF2B5EF4-FFF2-40B4-BE49-F238E27FC236}">
                <a16:creationId xmlns:a16="http://schemas.microsoft.com/office/drawing/2014/main" id="{C27B62F7-0EBA-4B1A-8418-FA3A3159F9A3}"/>
              </a:ext>
            </a:extLst>
          </p:cNvPr>
          <p:cNvSpPr txBox="1">
            <a:spLocks/>
          </p:cNvSpPr>
          <p:nvPr/>
        </p:nvSpPr>
        <p:spPr>
          <a:xfrm>
            <a:off x="279779" y="117857"/>
            <a:ext cx="88554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Przemysł energochłonny 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- OZE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201054" y="1366310"/>
            <a:ext cx="1558724" cy="67282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Beneficjent</a:t>
            </a:r>
            <a:r>
              <a:rPr lang="pl-PL" dirty="0"/>
              <a:t>   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201054" y="2183068"/>
            <a:ext cx="1558724" cy="672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Budżet</a:t>
            </a:r>
            <a:r>
              <a:rPr lang="pl-PL" dirty="0"/>
              <a:t>   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201054" y="3211588"/>
            <a:ext cx="1558724" cy="672823"/>
          </a:xfrm>
          <a:prstGeom prst="roundRect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Formy wsparcia</a:t>
            </a:r>
            <a:r>
              <a:rPr lang="pl-PL" dirty="0"/>
              <a:t>   </a:t>
            </a:r>
          </a:p>
        </p:txBody>
      </p:sp>
      <p:sp>
        <p:nvSpPr>
          <p:cNvPr id="21" name="Prostokąt zaokrąglony 20"/>
          <p:cNvSpPr/>
          <p:nvPr/>
        </p:nvSpPr>
        <p:spPr>
          <a:xfrm>
            <a:off x="2380864" y="1340012"/>
            <a:ext cx="4337911" cy="71843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Przedsiębiorca posiadający tytuł prawny do instalacji ETS</a:t>
            </a:r>
            <a:endParaRPr lang="pl-PL" dirty="0"/>
          </a:p>
        </p:txBody>
      </p:sp>
      <p:sp>
        <p:nvSpPr>
          <p:cNvPr id="22" name="Prostokąt zaokrąglony 21"/>
          <p:cNvSpPr/>
          <p:nvPr/>
        </p:nvSpPr>
        <p:spPr>
          <a:xfrm>
            <a:off x="2380867" y="2160262"/>
            <a:ext cx="3697715" cy="718436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650 mln zł </a:t>
            </a:r>
            <a:endParaRPr lang="pl-PL" dirty="0"/>
          </a:p>
        </p:txBody>
      </p:sp>
      <p:sp>
        <p:nvSpPr>
          <p:cNvPr id="23" name="Prostokąt zaokrąglony 22"/>
          <p:cNvSpPr/>
          <p:nvPr/>
        </p:nvSpPr>
        <p:spPr>
          <a:xfrm>
            <a:off x="2380865" y="2964517"/>
            <a:ext cx="3697715" cy="1403562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Pożyczki preferencyjne </a:t>
            </a:r>
          </a:p>
          <a:p>
            <a:pPr algn="ctr"/>
            <a:r>
              <a:rPr lang="pl-PL" b="1" dirty="0"/>
              <a:t>WIBOR 3M min. 1,5%</a:t>
            </a:r>
          </a:p>
          <a:p>
            <a:pPr algn="ctr"/>
            <a:r>
              <a:rPr lang="pl-PL" b="1" dirty="0"/>
              <a:t>(od 5 mln do 300 mln zł/20 lat; </a:t>
            </a:r>
          </a:p>
          <a:p>
            <a:pPr algn="ctr"/>
            <a:r>
              <a:rPr lang="pl-PL" b="1" dirty="0"/>
              <a:t>do 100 % kosztów kwalifikowanych)</a:t>
            </a:r>
            <a:endParaRPr lang="pl-PL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2380864" y="4450830"/>
            <a:ext cx="3697715" cy="946361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Pożyczki komercyjne</a:t>
            </a:r>
          </a:p>
          <a:p>
            <a:pPr algn="ctr"/>
            <a:r>
              <a:rPr lang="pl-PL" b="1" dirty="0"/>
              <a:t>(dofinansowanie nie stanowi pomocy publicznej)</a:t>
            </a:r>
            <a:endParaRPr lang="pl-PL" dirty="0"/>
          </a:p>
        </p:txBody>
      </p:sp>
      <p:sp>
        <p:nvSpPr>
          <p:cNvPr id="32" name="Prostokąt zaokrąglony 31"/>
          <p:cNvSpPr/>
          <p:nvPr/>
        </p:nvSpPr>
        <p:spPr>
          <a:xfrm>
            <a:off x="201054" y="5607388"/>
            <a:ext cx="1558724" cy="672823"/>
          </a:xfrm>
          <a:prstGeom prst="roundRect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Obszary wsparcia  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33" y="1429072"/>
            <a:ext cx="3221769" cy="493248"/>
          </a:xfrm>
          <a:prstGeom prst="rect">
            <a:avLst/>
          </a:prstGeom>
        </p:spPr>
      </p:pic>
      <p:sp>
        <p:nvSpPr>
          <p:cNvPr id="40" name="Prostokąt zaokrąglony 39"/>
          <p:cNvSpPr/>
          <p:nvPr/>
        </p:nvSpPr>
        <p:spPr>
          <a:xfrm>
            <a:off x="6988697" y="3054867"/>
            <a:ext cx="1804229" cy="1222859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Premia </a:t>
            </a:r>
          </a:p>
          <a:p>
            <a:pPr algn="ctr"/>
            <a:r>
              <a:rPr lang="pl-PL" b="1" dirty="0"/>
              <a:t>(umorzenie) </a:t>
            </a:r>
          </a:p>
          <a:p>
            <a:pPr algn="ctr"/>
            <a:r>
              <a:rPr lang="pl-PL" b="1" dirty="0"/>
              <a:t>do 30% pożyczki</a:t>
            </a:r>
            <a:endParaRPr lang="pl-PL" dirty="0"/>
          </a:p>
        </p:txBody>
      </p:sp>
      <p:sp>
        <p:nvSpPr>
          <p:cNvPr id="52" name="pole tekstowe 51"/>
          <p:cNvSpPr txBox="1"/>
          <p:nvPr/>
        </p:nvSpPr>
        <p:spPr>
          <a:xfrm>
            <a:off x="3985017" y="5757149"/>
            <a:ext cx="1340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min. 80 % wytworzonej energii na cele własne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B876615-38A5-DACB-53BB-CD82C33FD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640" y="5681699"/>
            <a:ext cx="1698594" cy="94636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C3258D4-2737-A934-BA17-F6BDC745B8B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27135" y="5731550"/>
            <a:ext cx="466875" cy="882193"/>
          </a:xfrm>
          <a:prstGeom prst="rect">
            <a:avLst/>
          </a:prstGeom>
        </p:spPr>
      </p:pic>
      <p:sp>
        <p:nvSpPr>
          <p:cNvPr id="15" name="pole tekstowe 34">
            <a:extLst>
              <a:ext uri="{FF2B5EF4-FFF2-40B4-BE49-F238E27FC236}">
                <a16:creationId xmlns:a16="http://schemas.microsoft.com/office/drawing/2014/main" id="{76EEEE11-06BA-436B-0F29-51D548A7C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3222" y="5920327"/>
            <a:ext cx="11161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just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just">
              <a:spcBef>
                <a:spcPct val="20000"/>
              </a:spcBef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just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+mn-lt"/>
              </a:rPr>
              <a:t>Magazyny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+mn-lt"/>
              </a:rPr>
              <a:t>energii elektrycznej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073F385-E436-62E2-60E0-4331AD81C9EF}"/>
              </a:ext>
            </a:extLst>
          </p:cNvPr>
          <p:cNvSpPr txBox="1"/>
          <p:nvPr/>
        </p:nvSpPr>
        <p:spPr>
          <a:xfrm>
            <a:off x="2963417" y="6531615"/>
            <a:ext cx="459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OZE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FD032C07-C8D7-FCA6-654A-A658525889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918" y="2032186"/>
            <a:ext cx="5294692" cy="4997260"/>
          </a:xfrm>
          <a:prstGeom prst="rect">
            <a:avLst/>
          </a:prstGeom>
        </p:spPr>
      </p:pic>
      <p:sp>
        <p:nvSpPr>
          <p:cNvPr id="29" name="Znak plus 28">
            <a:extLst>
              <a:ext uri="{FF2B5EF4-FFF2-40B4-BE49-F238E27FC236}">
                <a16:creationId xmlns:a16="http://schemas.microsoft.com/office/drawing/2014/main" id="{A7D77555-D833-F930-D413-3DAF9C76B01C}"/>
              </a:ext>
            </a:extLst>
          </p:cNvPr>
          <p:cNvSpPr/>
          <p:nvPr/>
        </p:nvSpPr>
        <p:spPr>
          <a:xfrm>
            <a:off x="6110610" y="3329886"/>
            <a:ext cx="757646" cy="672823"/>
          </a:xfrm>
          <a:prstGeom prst="mathPlus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zaokrąglony 38">
            <a:extLst>
              <a:ext uri="{FF2B5EF4-FFF2-40B4-BE49-F238E27FC236}">
                <a16:creationId xmlns:a16="http://schemas.microsoft.com/office/drawing/2014/main" id="{567D82E5-8560-DF3C-6686-02209B474828}"/>
              </a:ext>
            </a:extLst>
          </p:cNvPr>
          <p:cNvSpPr/>
          <p:nvPr/>
        </p:nvSpPr>
        <p:spPr>
          <a:xfrm>
            <a:off x="8792926" y="2023748"/>
            <a:ext cx="3221769" cy="6507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II nabór wniosków do 20.12.2024 r</a:t>
            </a:r>
            <a:endParaRPr lang="pl-PL" sz="1200" b="1" dirty="0">
              <a:solidFill>
                <a:schemeClr val="tx1"/>
              </a:solidFill>
            </a:endParaRPr>
          </a:p>
          <a:p>
            <a:pPr algn="ctr"/>
            <a:r>
              <a:rPr lang="pl-PL" sz="1200" dirty="0">
                <a:solidFill>
                  <a:schemeClr val="tx1"/>
                </a:solidFill>
              </a:rPr>
              <a:t>Program realizowany do </a:t>
            </a:r>
            <a:r>
              <a:rPr lang="pl-PL" sz="1200" b="1" dirty="0">
                <a:solidFill>
                  <a:schemeClr val="tx1"/>
                </a:solidFill>
              </a:rPr>
              <a:t>2030 r.</a:t>
            </a:r>
            <a:r>
              <a:rPr lang="pl-PL" sz="1200" dirty="0">
                <a:solidFill>
                  <a:schemeClr val="tx1"/>
                </a:solidFill>
              </a:rPr>
              <a:t>, podpisywanie umów do </a:t>
            </a:r>
            <a:r>
              <a:rPr lang="pl-PL" sz="1200" b="1" dirty="0">
                <a:solidFill>
                  <a:schemeClr val="tx1"/>
                </a:solidFill>
              </a:rPr>
              <a:t>2027 r.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3F899DB5-45D2-BC34-1C51-BA71F4D03347}"/>
              </a:ext>
            </a:extLst>
          </p:cNvPr>
          <p:cNvSpPr/>
          <p:nvPr/>
        </p:nvSpPr>
        <p:spPr>
          <a:xfrm>
            <a:off x="10023664" y="257449"/>
            <a:ext cx="1595639" cy="5535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52400">
              <a:schemeClr val="bg1"/>
            </a:glow>
            <a:outerShdw blurRad="50800" dir="540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A21D34-F88E-FB50-D99D-030BA726FA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5730" y="332946"/>
            <a:ext cx="1451505" cy="390299"/>
          </a:xfrm>
          <a:prstGeom prst="rect">
            <a:avLst/>
          </a:prstGeom>
        </p:spPr>
      </p:pic>
      <p:sp>
        <p:nvSpPr>
          <p:cNvPr id="27" name="Slide Number">
            <a:extLst>
              <a:ext uri="{FF2B5EF4-FFF2-40B4-BE49-F238E27FC236}">
                <a16:creationId xmlns:a16="http://schemas.microsoft.com/office/drawing/2014/main" id="{34C34060-0885-7D3C-3DBB-7F965CD171D8}"/>
              </a:ext>
            </a:extLst>
          </p:cNvPr>
          <p:cNvSpPr txBox="1">
            <a:spLocks/>
          </p:cNvSpPr>
          <p:nvPr/>
        </p:nvSpPr>
        <p:spPr>
          <a:xfrm>
            <a:off x="11993415" y="6574532"/>
            <a:ext cx="113919" cy="1846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sz="1400">
                <a:latin typeface="+mn-lt"/>
              </a:rPr>
              <a:pPr/>
              <a:t>6</a:t>
            </a:fld>
            <a:endParaRPr lang="pl-PL" sz="900" dirty="0">
              <a:latin typeface="+mn-lt"/>
            </a:endParaRPr>
          </a:p>
        </p:txBody>
      </p:sp>
      <p:pic>
        <p:nvPicPr>
          <p:cNvPr id="12" name="Grafika 11" descr="Bateria z wypełnieniem pełnym">
            <a:extLst>
              <a:ext uri="{FF2B5EF4-FFF2-40B4-BE49-F238E27FC236}">
                <a16:creationId xmlns:a16="http://schemas.microsoft.com/office/drawing/2014/main" id="{5F3978A2-12FD-4465-B85A-DE0E429E29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78946" y="6045249"/>
            <a:ext cx="359490" cy="3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5">
            <a:extLst>
              <a:ext uri="{FF2B5EF4-FFF2-40B4-BE49-F238E27FC236}">
                <a16:creationId xmlns:a16="http://schemas.microsoft.com/office/drawing/2014/main" id="{0A444B30-2EB0-BF4A-9D25-1C2E52A3B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208587" y="2706506"/>
            <a:ext cx="9995605" cy="6858000"/>
          </a:xfrm>
          <a:prstGeom prst="rect">
            <a:avLst/>
          </a:prstGeom>
          <a:effectLst/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BB949FEF-0223-0F43-07AD-8046CA7EC819}"/>
              </a:ext>
            </a:extLst>
          </p:cNvPr>
          <p:cNvSpPr/>
          <p:nvPr/>
        </p:nvSpPr>
        <p:spPr>
          <a:xfrm>
            <a:off x="3935560" y="5684465"/>
            <a:ext cx="1294646" cy="882193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3" y="346525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359641" y="5428928"/>
            <a:ext cx="9995605" cy="6858000"/>
          </a:xfrm>
          <a:prstGeom prst="rect">
            <a:avLst/>
          </a:prstGeom>
          <a:effectLst/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819ABC23-C766-1441-8E0C-EB27AB830358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1">
            <a:extLst>
              <a:ext uri="{FF2B5EF4-FFF2-40B4-BE49-F238E27FC236}">
                <a16:creationId xmlns:a16="http://schemas.microsoft.com/office/drawing/2014/main" id="{C27B62F7-0EBA-4B1A-8418-FA3A3159F9A3}"/>
              </a:ext>
            </a:extLst>
          </p:cNvPr>
          <p:cNvSpPr txBox="1">
            <a:spLocks/>
          </p:cNvSpPr>
          <p:nvPr/>
        </p:nvSpPr>
        <p:spPr>
          <a:xfrm>
            <a:off x="279778" y="53126"/>
            <a:ext cx="9764535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endParaRPr lang="pl-PL" sz="360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pl-PL" sz="3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Energia dla wsi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279778" y="1609660"/>
            <a:ext cx="1558724" cy="67282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Beneficjent</a:t>
            </a:r>
            <a:r>
              <a:rPr lang="pl-PL" dirty="0"/>
              <a:t>   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286727" y="5550699"/>
            <a:ext cx="1558724" cy="672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Budżet</a:t>
            </a:r>
            <a:r>
              <a:rPr lang="pl-PL" dirty="0"/>
              <a:t>   </a:t>
            </a:r>
          </a:p>
        </p:txBody>
      </p:sp>
      <p:sp>
        <p:nvSpPr>
          <p:cNvPr id="21" name="Prostokąt zaokrąglony 20"/>
          <p:cNvSpPr/>
          <p:nvPr/>
        </p:nvSpPr>
        <p:spPr>
          <a:xfrm>
            <a:off x="2326485" y="1528265"/>
            <a:ext cx="5839366" cy="356262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600" b="1" dirty="0"/>
              <a:t>Rolnic</a:t>
            </a:r>
            <a:r>
              <a:rPr lang="pl-PL" sz="1600" dirty="0"/>
              <a:t>y</a:t>
            </a:r>
            <a:r>
              <a:rPr lang="pl-PL" sz="1600" b="1" dirty="0"/>
              <a:t>: </a:t>
            </a:r>
            <a:r>
              <a:rPr lang="pl-PL" sz="1600" dirty="0"/>
              <a:t>osoba fizyczna, jednostka organizacyjna nieposiadająca osobowości prawnej </a:t>
            </a:r>
          </a:p>
          <a:p>
            <a:r>
              <a:rPr lang="pl-PL" sz="1600" dirty="0"/>
              <a:t>osoba prawna, która w ramach działalności rolniczej, prowadzonej przez okres co najmniej 12 miesięcy, prowadzi: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gospodarstwo rolne w rozumieniu przepisów o podatku rolnym, położone w ramach zabudowy zagrodowej w rozumieniu przepisów o ochronie gruntów rolnych i leśnych 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dział specjalny produkcji rolnej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600" b="1" dirty="0"/>
              <a:t>spółdzielnia energetyczna lub jej członek (przedsiębiorca)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600" b="1" dirty="0"/>
              <a:t>powstająca spółdzielnia energetyczna</a:t>
            </a:r>
          </a:p>
        </p:txBody>
      </p:sp>
      <p:sp>
        <p:nvSpPr>
          <p:cNvPr id="22" name="Prostokąt zaokrąglony 21"/>
          <p:cNvSpPr/>
          <p:nvPr/>
        </p:nvSpPr>
        <p:spPr>
          <a:xfrm>
            <a:off x="2510784" y="5550699"/>
            <a:ext cx="3697715" cy="718436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3 mld zł</a:t>
            </a:r>
          </a:p>
          <a:p>
            <a:pPr algn="ctr"/>
            <a:r>
              <a:rPr lang="pl-PL" b="1" dirty="0"/>
              <a:t>w tym 1,95 mld zł na dotacje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33" y="1429072"/>
            <a:ext cx="3221769" cy="493248"/>
          </a:xfrm>
          <a:prstGeom prst="rect">
            <a:avLst/>
          </a:prstGeom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8B33B79A-4091-4CEC-5F02-E3C58F6510FB}"/>
              </a:ext>
            </a:extLst>
          </p:cNvPr>
          <p:cNvSpPr/>
          <p:nvPr/>
        </p:nvSpPr>
        <p:spPr>
          <a:xfrm>
            <a:off x="10023664" y="257449"/>
            <a:ext cx="1595639" cy="5535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52400">
              <a:schemeClr val="bg1"/>
            </a:glow>
            <a:outerShdw blurRad="50800" dir="540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C1FA1F3A-2583-B471-77FB-BBBC4D8E2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5730" y="332946"/>
            <a:ext cx="1451505" cy="390299"/>
          </a:xfrm>
          <a:prstGeom prst="rect">
            <a:avLst/>
          </a:prstGeom>
        </p:spPr>
      </p:pic>
      <p:sp>
        <p:nvSpPr>
          <p:cNvPr id="30" name="Prostokąt zaokrąglony 38">
            <a:extLst>
              <a:ext uri="{FF2B5EF4-FFF2-40B4-BE49-F238E27FC236}">
                <a16:creationId xmlns:a16="http://schemas.microsoft.com/office/drawing/2014/main" id="{8F33D7CD-94C3-DCCF-6CE2-6DD61D206C58}"/>
              </a:ext>
            </a:extLst>
          </p:cNvPr>
          <p:cNvSpPr/>
          <p:nvPr/>
        </p:nvSpPr>
        <p:spPr>
          <a:xfrm>
            <a:off x="8792926" y="2023748"/>
            <a:ext cx="3221769" cy="12871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I nabór wniosków do 29.02.2024 r.</a:t>
            </a:r>
          </a:p>
          <a:p>
            <a:pPr algn="ctr"/>
            <a:r>
              <a:rPr lang="pl-PL" sz="1200" b="1" dirty="0">
                <a:solidFill>
                  <a:schemeClr val="tx1"/>
                </a:solidFill>
              </a:rPr>
              <a:t>II nabór wniosków do 19.12.2025 r.</a:t>
            </a:r>
          </a:p>
          <a:p>
            <a:pPr algn="ctr"/>
            <a:r>
              <a:rPr lang="pl-PL" sz="1200" dirty="0">
                <a:solidFill>
                  <a:schemeClr val="tx1"/>
                </a:solidFill>
              </a:rPr>
              <a:t>Program realizowany do </a:t>
            </a:r>
            <a:r>
              <a:rPr lang="pl-PL" sz="1200" b="1" dirty="0">
                <a:solidFill>
                  <a:schemeClr val="tx1"/>
                </a:solidFill>
              </a:rPr>
              <a:t>2030 r.</a:t>
            </a:r>
            <a:r>
              <a:rPr lang="pl-PL" sz="1200" dirty="0">
                <a:solidFill>
                  <a:schemeClr val="tx1"/>
                </a:solidFill>
              </a:rPr>
              <a:t>, podpisywanie umów do </a:t>
            </a:r>
            <a:r>
              <a:rPr lang="pl-PL" sz="1200" b="1" dirty="0">
                <a:solidFill>
                  <a:schemeClr val="tx1"/>
                </a:solidFill>
              </a:rPr>
              <a:t>2028 r.</a:t>
            </a:r>
          </a:p>
        </p:txBody>
      </p:sp>
      <p:sp>
        <p:nvSpPr>
          <p:cNvPr id="31" name="Slide Number">
            <a:extLst>
              <a:ext uri="{FF2B5EF4-FFF2-40B4-BE49-F238E27FC236}">
                <a16:creationId xmlns:a16="http://schemas.microsoft.com/office/drawing/2014/main" id="{0DCD6624-72C6-0B06-E920-61E0EEDF3807}"/>
              </a:ext>
            </a:extLst>
          </p:cNvPr>
          <p:cNvSpPr txBox="1">
            <a:spLocks/>
          </p:cNvSpPr>
          <p:nvPr/>
        </p:nvSpPr>
        <p:spPr>
          <a:xfrm>
            <a:off x="11796678" y="6566658"/>
            <a:ext cx="436034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sz="1400">
                <a:latin typeface="+mn-lt"/>
              </a:rPr>
              <a:pPr/>
              <a:t>7</a:t>
            </a:fld>
            <a:endParaRPr lang="pl-PL"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123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E4F10-B587-E43C-515B-84C685AE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3B89215C-8959-73E9-3FB6-0AFA57263DB9}"/>
              </a:ext>
            </a:extLst>
          </p:cNvPr>
          <p:cNvSpPr/>
          <p:nvPr/>
        </p:nvSpPr>
        <p:spPr>
          <a:xfrm>
            <a:off x="3867399" y="5643320"/>
            <a:ext cx="1294646" cy="882193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FE92A221-0C0A-CC29-854C-D03BB783CCEA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36CC9B-FECE-04D3-3787-988B75F3645D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406F7C67-5BDD-A4D8-EA6A-50AACB26C244}"/>
              </a:ext>
            </a:extLst>
          </p:cNvPr>
          <p:cNvSpPr txBox="1">
            <a:spLocks/>
          </p:cNvSpPr>
          <p:nvPr/>
        </p:nvSpPr>
        <p:spPr>
          <a:xfrm>
            <a:off x="465613" y="346525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C8A881C3-3384-CBF4-E199-3D87891B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A397ADA-A8DD-1882-83CD-26FA7D89D6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359641" y="5428928"/>
            <a:ext cx="9995605" cy="6858000"/>
          </a:xfrm>
          <a:prstGeom prst="rect">
            <a:avLst/>
          </a:prstGeom>
          <a:effectLst/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7EFCACA7-28C9-7E42-F6F5-3107D843A06E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1">
            <a:extLst>
              <a:ext uri="{FF2B5EF4-FFF2-40B4-BE49-F238E27FC236}">
                <a16:creationId xmlns:a16="http://schemas.microsoft.com/office/drawing/2014/main" id="{58FB126B-D336-BDB2-06B4-FD0A0AFDEEA0}"/>
              </a:ext>
            </a:extLst>
          </p:cNvPr>
          <p:cNvSpPr txBox="1">
            <a:spLocks/>
          </p:cNvSpPr>
          <p:nvPr/>
        </p:nvSpPr>
        <p:spPr>
          <a:xfrm>
            <a:off x="279778" y="53126"/>
            <a:ext cx="9764535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endParaRPr lang="pl-PL" sz="360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pl-PL" sz="3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Energia dla wsi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C2240A-F9CC-3E80-9357-9C42A80EB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33" y="1429072"/>
            <a:ext cx="3221769" cy="493248"/>
          </a:xfrm>
          <a:prstGeom prst="rect">
            <a:avLst/>
          </a:prstGeom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5C1DF5CF-65D6-F531-ABF8-70B969790818}"/>
              </a:ext>
            </a:extLst>
          </p:cNvPr>
          <p:cNvSpPr/>
          <p:nvPr/>
        </p:nvSpPr>
        <p:spPr>
          <a:xfrm>
            <a:off x="10023664" y="257449"/>
            <a:ext cx="1595639" cy="5535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52400">
              <a:schemeClr val="bg1"/>
            </a:glow>
            <a:outerShdw blurRad="50800" dir="540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41CE7A7-2ACA-48ED-75FA-B4F745A3A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5730" y="332946"/>
            <a:ext cx="1451505" cy="390299"/>
          </a:xfrm>
          <a:prstGeom prst="rect">
            <a:avLst/>
          </a:prstGeom>
        </p:spPr>
      </p:pic>
      <p:sp>
        <p:nvSpPr>
          <p:cNvPr id="31" name="Slide Number">
            <a:extLst>
              <a:ext uri="{FF2B5EF4-FFF2-40B4-BE49-F238E27FC236}">
                <a16:creationId xmlns:a16="http://schemas.microsoft.com/office/drawing/2014/main" id="{7DD39D0A-9292-63E1-617F-A8C36AF03E6A}"/>
              </a:ext>
            </a:extLst>
          </p:cNvPr>
          <p:cNvSpPr txBox="1">
            <a:spLocks/>
          </p:cNvSpPr>
          <p:nvPr/>
        </p:nvSpPr>
        <p:spPr>
          <a:xfrm>
            <a:off x="11796678" y="6566658"/>
            <a:ext cx="436034" cy="1846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sz="1400">
                <a:latin typeface="+mn-lt"/>
              </a:rPr>
              <a:pPr/>
              <a:t>8</a:t>
            </a:fld>
            <a:endParaRPr lang="pl-PL" sz="900" dirty="0">
              <a:latin typeface="+mn-lt"/>
            </a:endParaRPr>
          </a:p>
        </p:txBody>
      </p:sp>
      <p:sp>
        <p:nvSpPr>
          <p:cNvPr id="17" name="Prostokąt zaokrąglony 20">
            <a:extLst>
              <a:ext uri="{FF2B5EF4-FFF2-40B4-BE49-F238E27FC236}">
                <a16:creationId xmlns:a16="http://schemas.microsoft.com/office/drawing/2014/main" id="{C1C9D87C-180E-254D-BBA3-C9DE4E7956FE}"/>
              </a:ext>
            </a:extLst>
          </p:cNvPr>
          <p:cNvSpPr/>
          <p:nvPr/>
        </p:nvSpPr>
        <p:spPr>
          <a:xfrm>
            <a:off x="1763671" y="1580593"/>
            <a:ext cx="6612283" cy="442650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04815" indent="-203210">
              <a:buClr>
                <a:srgbClr val="09457A"/>
              </a:buClr>
              <a:buSzPts val="12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09457A"/>
                </a:solidFill>
                <a:ea typeface="Lexend Deca Medium"/>
                <a:cs typeface="Lexend Deca Medium"/>
                <a:sym typeface="Lexend Deca Medium"/>
              </a:rPr>
              <a:t>Na budowę:</a:t>
            </a:r>
          </a:p>
          <a:p>
            <a:pPr marL="609630" indent="-203210">
              <a:buClr>
                <a:srgbClr val="09457A"/>
              </a:buClr>
              <a:buSzPts val="1200"/>
              <a:buFont typeface="Lexend Deca Light"/>
              <a:buChar char="●"/>
            </a:pPr>
            <a:r>
              <a:rPr lang="pl-PL" sz="1600" dirty="0">
                <a:solidFill>
                  <a:srgbClr val="09457A"/>
                </a:solidFill>
                <a:ea typeface="Lexend Deca Light"/>
                <a:cs typeface="Lexend Deca Light"/>
                <a:sym typeface="Lexend Deca Light"/>
              </a:rPr>
              <a:t>elektrowni wodnych</a:t>
            </a:r>
          </a:p>
          <a:p>
            <a:pPr marL="609630" indent="-203210">
              <a:buClr>
                <a:srgbClr val="09457A"/>
              </a:buClr>
              <a:buSzPts val="1200"/>
              <a:buFont typeface="Lexend Deca Light"/>
              <a:buChar char="●"/>
            </a:pPr>
            <a:r>
              <a:rPr lang="pl-PL" sz="1600" dirty="0">
                <a:solidFill>
                  <a:srgbClr val="09457A"/>
                </a:solidFill>
                <a:ea typeface="Lexend Deca Light"/>
                <a:cs typeface="Lexend Deca Light"/>
                <a:sym typeface="Lexend Deca Light"/>
              </a:rPr>
              <a:t>instalacji wytwarzania energii z biogazu i/lub biogazu rolniczego w warunkach wysokosprawnej kogeneracji</a:t>
            </a:r>
          </a:p>
          <a:p>
            <a:pPr marL="609630" indent="-203210">
              <a:buClr>
                <a:srgbClr val="09457A"/>
              </a:buClr>
              <a:buSzPts val="1200"/>
              <a:buFont typeface="Lexend Deca Light"/>
              <a:buChar char="●"/>
            </a:pPr>
            <a:r>
              <a:rPr lang="pl-PL" sz="1600" dirty="0">
                <a:solidFill>
                  <a:srgbClr val="09457A"/>
                </a:solidFill>
                <a:ea typeface="Lexend Deca Light"/>
                <a:cs typeface="Lexend Deca Light"/>
                <a:sym typeface="Lexend Deca Light"/>
              </a:rPr>
              <a:t>instalacji fotowoltaicznych i wiatrowych</a:t>
            </a:r>
          </a:p>
          <a:p>
            <a:pPr marL="609630" indent="-203210">
              <a:buClr>
                <a:srgbClr val="09457A"/>
              </a:buClr>
              <a:buSzPts val="1200"/>
              <a:buFont typeface="Lexend Deca Light"/>
              <a:buChar char="●"/>
            </a:pPr>
            <a:r>
              <a:rPr lang="pl-PL" sz="1600" dirty="0">
                <a:solidFill>
                  <a:srgbClr val="09457A"/>
                </a:solidFill>
                <a:ea typeface="Lexend Deca Light"/>
                <a:cs typeface="Lexend Deca Light"/>
                <a:sym typeface="Lexend Deca Light"/>
              </a:rPr>
              <a:t>magazynów energii – zintegrowanych z instalacją wytwarzania energii </a:t>
            </a:r>
            <a:br>
              <a:rPr lang="pl-PL" sz="1600" dirty="0">
                <a:solidFill>
                  <a:srgbClr val="09457A"/>
                </a:solidFill>
                <a:ea typeface="Lexend Deca Light"/>
                <a:cs typeface="Lexend Deca Light"/>
                <a:sym typeface="Lexend Deca Light"/>
              </a:rPr>
            </a:br>
            <a:r>
              <a:rPr lang="pl-PL" sz="1600" dirty="0">
                <a:solidFill>
                  <a:srgbClr val="09457A"/>
                </a:solidFill>
                <a:ea typeface="Lexend Deca Light"/>
                <a:cs typeface="Lexend Deca Light"/>
                <a:sym typeface="Lexend Deca Light"/>
              </a:rPr>
              <a:t>z OZE, która jest przedmiotem projektu </a:t>
            </a:r>
          </a:p>
          <a:p>
            <a:pPr marL="304815"/>
            <a:endParaRPr lang="pl-PL" sz="1600" dirty="0">
              <a:solidFill>
                <a:srgbClr val="09457A"/>
              </a:solidFill>
            </a:endParaRPr>
          </a:p>
          <a:p>
            <a:pPr marL="304815" indent="-203210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600" dirty="0">
                <a:solidFill>
                  <a:srgbClr val="09457A"/>
                </a:solidFill>
                <a:ea typeface="Lexend Deca Medium"/>
                <a:cs typeface="Lexend Deca Medium"/>
                <a:sym typeface="Lexend Deca Medium"/>
              </a:rPr>
              <a:t>Pierwszy nabór od  25 stycznia 2023 r. do</a:t>
            </a:r>
            <a:r>
              <a:rPr lang="pl-PL" sz="1600" b="1" dirty="0">
                <a:solidFill>
                  <a:srgbClr val="09457A"/>
                </a:solidFill>
                <a:ea typeface="Lexend Deca Medium"/>
                <a:cs typeface="Lexend Deca Medium"/>
                <a:sym typeface="Lexend Deca Medium"/>
              </a:rPr>
              <a:t> 29 lutego 2024 r.</a:t>
            </a:r>
          </a:p>
          <a:p>
            <a:pPr marL="304815" indent="-203210">
              <a:buClr>
                <a:srgbClr val="09457A"/>
              </a:buClr>
              <a:buSzPts val="1200"/>
              <a:buFont typeface="Lexend Deca Medium"/>
              <a:buChar char="●"/>
            </a:pPr>
            <a:endParaRPr lang="pl-PL" sz="1600" dirty="0">
              <a:solidFill>
                <a:srgbClr val="09457A"/>
              </a:solidFill>
              <a:ea typeface="Lexend Deca Medium"/>
              <a:cs typeface="Lexend Deca Medium"/>
              <a:sym typeface="Lexend Deca Medium"/>
            </a:endParaRPr>
          </a:p>
          <a:p>
            <a:pPr marL="304815" indent="-203210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600" b="1" dirty="0">
                <a:solidFill>
                  <a:srgbClr val="09457A"/>
                </a:solidFill>
                <a:sym typeface="Lexend Deca Medium"/>
              </a:rPr>
              <a:t>Drugi nabór do 19.12.2025 r.</a:t>
            </a:r>
          </a:p>
          <a:p>
            <a:pPr marL="304815" indent="-203210"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pl-PL" sz="1600" b="1" dirty="0">
                <a:solidFill>
                  <a:srgbClr val="09457A"/>
                </a:solidFill>
                <a:sym typeface="Lexend Deca Medium"/>
              </a:rPr>
              <a:t>Budżet 1 mld zł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375180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5">
            <a:extLst>
              <a:ext uri="{FF2B5EF4-FFF2-40B4-BE49-F238E27FC236}">
                <a16:creationId xmlns:a16="http://schemas.microsoft.com/office/drawing/2014/main" id="{0A444B30-2EB0-BF4A-9D25-1C2E52A3B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208587" y="2706506"/>
            <a:ext cx="9995605" cy="6858000"/>
          </a:xfrm>
          <a:prstGeom prst="rect">
            <a:avLst/>
          </a:prstGeom>
          <a:effectLst/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BB949FEF-0223-0F43-07AD-8046CA7EC819}"/>
              </a:ext>
            </a:extLst>
          </p:cNvPr>
          <p:cNvSpPr/>
          <p:nvPr/>
        </p:nvSpPr>
        <p:spPr>
          <a:xfrm>
            <a:off x="3935560" y="5684465"/>
            <a:ext cx="1294646" cy="882193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3" y="346525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8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208587" y="2706506"/>
            <a:ext cx="9995605" cy="6858000"/>
          </a:xfrm>
          <a:prstGeom prst="rect">
            <a:avLst/>
          </a:prstGeom>
          <a:effectLst/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819ABC23-C766-1441-8E0C-EB27AB830358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1">
            <a:extLst>
              <a:ext uri="{FF2B5EF4-FFF2-40B4-BE49-F238E27FC236}">
                <a16:creationId xmlns:a16="http://schemas.microsoft.com/office/drawing/2014/main" id="{C27B62F7-0EBA-4B1A-8418-FA3A3159F9A3}"/>
              </a:ext>
            </a:extLst>
          </p:cNvPr>
          <p:cNvSpPr txBox="1">
            <a:spLocks/>
          </p:cNvSpPr>
          <p:nvPr/>
        </p:nvSpPr>
        <p:spPr>
          <a:xfrm>
            <a:off x="279778" y="53126"/>
            <a:ext cx="9764535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endParaRPr lang="pl-PL" sz="360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pl-PL" sz="3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Energia dla wsi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960646" y="1842963"/>
            <a:ext cx="1558724" cy="672823"/>
          </a:xfrm>
          <a:prstGeom prst="roundRect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Formy wsparcia</a:t>
            </a:r>
            <a:r>
              <a:rPr lang="pl-PL" dirty="0"/>
              <a:t>   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3137459" y="3187029"/>
            <a:ext cx="3859598" cy="1403562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Pożyczki preferencyjne </a:t>
            </a:r>
          </a:p>
          <a:p>
            <a:pPr algn="ctr"/>
            <a:r>
              <a:rPr lang="pl-PL" b="1" dirty="0"/>
              <a:t>WIBOR 3M min. 1,5% (do 15 lat; </a:t>
            </a:r>
          </a:p>
          <a:p>
            <a:pPr algn="ctr"/>
            <a:r>
              <a:rPr lang="pl-PL" b="1" dirty="0"/>
              <a:t>do 100 % kosztów kwalifikowanych)</a:t>
            </a:r>
            <a:endParaRPr lang="pl-PL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3137459" y="1855907"/>
            <a:ext cx="3859598" cy="946361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Pożyczki komercyjne</a:t>
            </a:r>
          </a:p>
          <a:p>
            <a:pPr algn="ctr"/>
            <a:r>
              <a:rPr lang="pl-PL" b="1" dirty="0"/>
              <a:t>(dofinansowanie nie stanowi pomocy publicznej)</a:t>
            </a:r>
            <a:endParaRPr lang="pl-PL" dirty="0"/>
          </a:p>
        </p:txBody>
      </p:sp>
      <p:sp>
        <p:nvSpPr>
          <p:cNvPr id="32" name="Prostokąt zaokrąglony 31"/>
          <p:cNvSpPr/>
          <p:nvPr/>
        </p:nvSpPr>
        <p:spPr>
          <a:xfrm>
            <a:off x="1029214" y="5190279"/>
            <a:ext cx="1558724" cy="672823"/>
          </a:xfrm>
          <a:prstGeom prst="roundRect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Obszary wsparcia  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33" y="1429072"/>
            <a:ext cx="3221769" cy="493248"/>
          </a:xfrm>
          <a:prstGeom prst="rect">
            <a:avLst/>
          </a:prstGeom>
        </p:spPr>
      </p:pic>
      <p:sp>
        <p:nvSpPr>
          <p:cNvPr id="28" name="Prostokąt zaokrąglony 39">
            <a:extLst>
              <a:ext uri="{FF2B5EF4-FFF2-40B4-BE49-F238E27FC236}">
                <a16:creationId xmlns:a16="http://schemas.microsoft.com/office/drawing/2014/main" id="{3B5BF158-53ED-0ED7-3177-320624A67D4E}"/>
              </a:ext>
            </a:extLst>
          </p:cNvPr>
          <p:cNvSpPr/>
          <p:nvPr/>
        </p:nvSpPr>
        <p:spPr>
          <a:xfrm>
            <a:off x="8665926" y="2772920"/>
            <a:ext cx="3348769" cy="1763204"/>
          </a:xfrm>
          <a:prstGeom prst="roundRect">
            <a:avLst/>
          </a:prstGeom>
          <a:ln w="38100">
            <a:solidFill>
              <a:srgbClr val="5692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b="1" dirty="0"/>
              <a:t>dla elektrowni wodnych i biogazowni</a:t>
            </a:r>
          </a:p>
          <a:p>
            <a:pPr algn="ctr"/>
            <a:r>
              <a:rPr lang="pl-PL" b="1" dirty="0"/>
              <a:t>DOTACJA 45%</a:t>
            </a:r>
          </a:p>
          <a:p>
            <a:pPr algn="ctr"/>
            <a:r>
              <a:rPr lang="pl-PL" b="1" dirty="0"/>
              <a:t>+20% MP</a:t>
            </a:r>
          </a:p>
          <a:p>
            <a:pPr algn="ctr"/>
            <a:r>
              <a:rPr lang="pl-PL" b="1" dirty="0"/>
              <a:t>+10% ŚP</a:t>
            </a:r>
          </a:p>
        </p:txBody>
      </p:sp>
      <p:sp>
        <p:nvSpPr>
          <p:cNvPr id="29" name="Znak plus 28">
            <a:extLst>
              <a:ext uri="{FF2B5EF4-FFF2-40B4-BE49-F238E27FC236}">
                <a16:creationId xmlns:a16="http://schemas.microsoft.com/office/drawing/2014/main" id="{DCF43F32-6E36-6E8E-0E57-74A6A639353E}"/>
              </a:ext>
            </a:extLst>
          </p:cNvPr>
          <p:cNvSpPr/>
          <p:nvPr/>
        </p:nvSpPr>
        <p:spPr>
          <a:xfrm>
            <a:off x="7633575" y="2816255"/>
            <a:ext cx="757646" cy="672823"/>
          </a:xfrm>
          <a:prstGeom prst="mathPlus">
            <a:avLst/>
          </a:prstGeom>
          <a:solidFill>
            <a:srgbClr val="56922E"/>
          </a:solidFill>
          <a:ln>
            <a:solidFill>
              <a:srgbClr val="569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8B33B79A-4091-4CEC-5F02-E3C58F6510FB}"/>
              </a:ext>
            </a:extLst>
          </p:cNvPr>
          <p:cNvSpPr/>
          <p:nvPr/>
        </p:nvSpPr>
        <p:spPr>
          <a:xfrm>
            <a:off x="10023664" y="257449"/>
            <a:ext cx="1595639" cy="5535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52400">
              <a:schemeClr val="bg1"/>
            </a:glow>
            <a:outerShdw blurRad="50800" dir="540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C1FA1F3A-2583-B471-77FB-BBBC4D8E2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5730" y="332946"/>
            <a:ext cx="1451505" cy="390299"/>
          </a:xfrm>
          <a:prstGeom prst="rect">
            <a:avLst/>
          </a:prstGeom>
        </p:spPr>
      </p:pic>
      <p:sp>
        <p:nvSpPr>
          <p:cNvPr id="30" name="Prostokąt zaokrąglony 38">
            <a:extLst>
              <a:ext uri="{FF2B5EF4-FFF2-40B4-BE49-F238E27FC236}">
                <a16:creationId xmlns:a16="http://schemas.microsoft.com/office/drawing/2014/main" id="{8F33D7CD-94C3-DCCF-6CE2-6DD61D206C58}"/>
              </a:ext>
            </a:extLst>
          </p:cNvPr>
          <p:cNvSpPr/>
          <p:nvPr/>
        </p:nvSpPr>
        <p:spPr>
          <a:xfrm>
            <a:off x="8792926" y="2023748"/>
            <a:ext cx="3221769" cy="6507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nabór wniosków do 19.12.2025 r.</a:t>
            </a:r>
            <a:endParaRPr lang="pl-PL" sz="1200" b="1" dirty="0">
              <a:solidFill>
                <a:schemeClr val="tx1"/>
              </a:solidFill>
            </a:endParaRPr>
          </a:p>
          <a:p>
            <a:pPr algn="ctr"/>
            <a:r>
              <a:rPr lang="pl-PL" sz="1200" dirty="0">
                <a:solidFill>
                  <a:schemeClr val="tx1"/>
                </a:solidFill>
              </a:rPr>
              <a:t>Program realizowany do </a:t>
            </a:r>
            <a:r>
              <a:rPr lang="pl-PL" sz="1200" b="1" dirty="0">
                <a:solidFill>
                  <a:schemeClr val="tx1"/>
                </a:solidFill>
              </a:rPr>
              <a:t>2030 r.</a:t>
            </a:r>
            <a:r>
              <a:rPr lang="pl-PL" sz="1200" dirty="0">
                <a:solidFill>
                  <a:schemeClr val="tx1"/>
                </a:solidFill>
              </a:rPr>
              <a:t>, podpisywanie umów do </a:t>
            </a:r>
            <a:r>
              <a:rPr lang="pl-PL" sz="1200" b="1" dirty="0">
                <a:solidFill>
                  <a:schemeClr val="tx1"/>
                </a:solidFill>
              </a:rPr>
              <a:t>2028 r.</a:t>
            </a:r>
          </a:p>
        </p:txBody>
      </p:sp>
      <p:sp>
        <p:nvSpPr>
          <p:cNvPr id="31" name="Slide Number">
            <a:extLst>
              <a:ext uri="{FF2B5EF4-FFF2-40B4-BE49-F238E27FC236}">
                <a16:creationId xmlns:a16="http://schemas.microsoft.com/office/drawing/2014/main" id="{0DCD6624-72C6-0B06-E920-61E0EEDF3807}"/>
              </a:ext>
            </a:extLst>
          </p:cNvPr>
          <p:cNvSpPr txBox="1">
            <a:spLocks/>
          </p:cNvSpPr>
          <p:nvPr/>
        </p:nvSpPr>
        <p:spPr>
          <a:xfrm>
            <a:off x="11796678" y="6566658"/>
            <a:ext cx="436034" cy="1846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sz="1400">
                <a:latin typeface="+mn-lt"/>
              </a:rPr>
              <a:pPr/>
              <a:t>9</a:t>
            </a:fld>
            <a:endParaRPr lang="pl-PL" sz="900" dirty="0">
              <a:latin typeface="+mn-lt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6D20A0-8E56-2402-36B2-B36DD27CA197}"/>
              </a:ext>
            </a:extLst>
          </p:cNvPr>
          <p:cNvSpPr txBox="1"/>
          <p:nvPr/>
        </p:nvSpPr>
        <p:spPr>
          <a:xfrm>
            <a:off x="7118542" y="4908061"/>
            <a:ext cx="3348768" cy="461665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moc od 10 kW do 1 MW (rolnicy) do 10 MW (spółdzielnie energetyczne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0CBAEF9-2A7D-C64F-8A57-799872E6C5B5}"/>
              </a:ext>
            </a:extLst>
          </p:cNvPr>
          <p:cNvSpPr txBox="1"/>
          <p:nvPr/>
        </p:nvSpPr>
        <p:spPr>
          <a:xfrm>
            <a:off x="3056517" y="4862606"/>
            <a:ext cx="3859598" cy="1015663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elektrownie wodne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instalacje wytwarzania energii z biogazu </a:t>
            </a:r>
            <a:r>
              <a:rPr lang="pl-PL" sz="1200" b="0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i/lub biogazu rolniczego w warunkach wysokosprawnej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instalacje wiatrowe </a:t>
            </a:r>
            <a:r>
              <a:rPr lang="pl-PL" sz="1200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instalacje fotowoltaiczne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B82501F-A39B-A0F1-3337-6AF912DE0367}"/>
              </a:ext>
            </a:extLst>
          </p:cNvPr>
          <p:cNvSpPr txBox="1"/>
          <p:nvPr/>
        </p:nvSpPr>
        <p:spPr>
          <a:xfrm>
            <a:off x="7118542" y="5401437"/>
            <a:ext cx="3595401" cy="461665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0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moc od 50 kW do 1 MW (rolnicy)  lub od 10 kW do 10 MW (spółdzielnie energetyczne)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7E052AB-AAFD-3315-C280-8281ED3A522D}"/>
              </a:ext>
            </a:extLst>
          </p:cNvPr>
          <p:cNvSpPr txBox="1"/>
          <p:nvPr/>
        </p:nvSpPr>
        <p:spPr>
          <a:xfrm>
            <a:off x="8470901" y="5911873"/>
            <a:ext cx="3595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magazyny energii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 zintegrowane z instalacją wytwarzania energii z OZE, która jest przedmiotem projektu</a:t>
            </a:r>
          </a:p>
        </p:txBody>
      </p:sp>
    </p:spTree>
    <p:extLst>
      <p:ext uri="{BB962C8B-B14F-4D97-AF65-F5344CB8AC3E}">
        <p14:creationId xmlns:p14="http://schemas.microsoft.com/office/powerpoint/2010/main" val="1201163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D6295"/>
      </a:accent1>
      <a:accent2>
        <a:srgbClr val="1CACE4"/>
      </a:accent2>
      <a:accent3>
        <a:srgbClr val="5BB359"/>
      </a:accent3>
      <a:accent4>
        <a:srgbClr val="EF7327"/>
      </a:accent4>
      <a:accent5>
        <a:srgbClr val="00A000"/>
      </a:accent5>
      <a:accent6>
        <a:srgbClr val="D92E13"/>
      </a:accent6>
      <a:hlink>
        <a:srgbClr val="007DDF"/>
      </a:hlink>
      <a:folHlink>
        <a:srgbClr val="70889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Zielonożółty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1325</Words>
  <Application>Microsoft Office PowerPoint</Application>
  <PresentationFormat>Panoramiczny</PresentationFormat>
  <Paragraphs>186</Paragraphs>
  <Slides>11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11</vt:i4>
      </vt:variant>
    </vt:vector>
  </HeadingPairs>
  <TitlesOfParts>
    <vt:vector size="24" baseType="lpstr">
      <vt:lpstr>Arial</vt:lpstr>
      <vt:lpstr>Calibri</vt:lpstr>
      <vt:lpstr>Courier New</vt:lpstr>
      <vt:lpstr>Lexend Deca Light</vt:lpstr>
      <vt:lpstr>Lexend Deca Medium</vt:lpstr>
      <vt:lpstr>Open Sans</vt:lpstr>
      <vt:lpstr>Roboto</vt:lpstr>
      <vt:lpstr>Source Sans Pro</vt:lpstr>
      <vt:lpstr>Source Sans Pro Semibold</vt:lpstr>
      <vt:lpstr>Trebuchet MS</vt:lpstr>
      <vt:lpstr>Wingdings</vt:lpstr>
      <vt:lpstr>Office Theme</vt:lpstr>
      <vt:lpstr>2_Office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Agnieszka Karwat</cp:lastModifiedBy>
  <cp:revision>1098</cp:revision>
  <cp:lastPrinted>2022-09-23T08:53:11Z</cp:lastPrinted>
  <dcterms:created xsi:type="dcterms:W3CDTF">2019-07-25T04:51:43Z</dcterms:created>
  <dcterms:modified xsi:type="dcterms:W3CDTF">2025-06-05T21:46:04Z</dcterms:modified>
</cp:coreProperties>
</file>