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4"/>
  </p:sldMasterIdLst>
  <p:notesMasterIdLst>
    <p:notesMasterId r:id="rId25"/>
  </p:notesMasterIdLst>
  <p:sldIdLst>
    <p:sldId id="315" r:id="rId5"/>
    <p:sldId id="884" r:id="rId6"/>
    <p:sldId id="883" r:id="rId7"/>
    <p:sldId id="881" r:id="rId8"/>
    <p:sldId id="782" r:id="rId9"/>
    <p:sldId id="879" r:id="rId10"/>
    <p:sldId id="780" r:id="rId11"/>
    <p:sldId id="886" r:id="rId12"/>
    <p:sldId id="877" r:id="rId13"/>
    <p:sldId id="712" r:id="rId14"/>
    <p:sldId id="768" r:id="rId15"/>
    <p:sldId id="882" r:id="rId16"/>
    <p:sldId id="887" r:id="rId17"/>
    <p:sldId id="361" r:id="rId18"/>
    <p:sldId id="730" r:id="rId19"/>
    <p:sldId id="722" r:id="rId20"/>
    <p:sldId id="358" r:id="rId21"/>
    <p:sldId id="731" r:id="rId22"/>
    <p:sldId id="878" r:id="rId23"/>
    <p:sldId id="766" r:id="rId24"/>
  </p:sldIdLst>
  <p:sldSz cx="9144000" cy="5143500" type="screen16x9"/>
  <p:notesSz cx="6858000" cy="9144000"/>
  <p:embeddedFontLst>
    <p:embeddedFont>
      <p:font typeface="Nanum Myeongjo" panose="020B0604020202020204" charset="-127"/>
      <p:regular r:id="rId26"/>
      <p:bold r:id="rId27"/>
    </p:embeddedFont>
    <p:embeddedFont>
      <p:font typeface="Cavolini" panose="03000502040302020204" pitchFamily="66" charset="0"/>
      <p:regular r:id="rId28"/>
      <p:bold r:id="rId29"/>
      <p:italic r:id="rId30"/>
      <p:boldItalic r:id="rId31"/>
    </p:embeddedFont>
    <p:embeddedFont>
      <p:font typeface="Fira Sans" panose="020B0503050000020004" pitchFamily="34" charset="0"/>
      <p:regular r:id="rId32"/>
      <p:bold r:id="rId33"/>
      <p:italic r:id="rId34"/>
      <p:boldItalic r:id="rId35"/>
    </p:embeddedFont>
    <p:embeddedFont>
      <p:font typeface="Georgia" panose="02040502050405020303" pitchFamily="18" charset="0"/>
      <p:regular r:id="rId36"/>
      <p:bold r:id="rId37"/>
      <p:italic r:id="rId38"/>
      <p:boldItalic r:id="rId39"/>
    </p:embeddedFont>
    <p:embeddedFont>
      <p:font typeface="Lato" panose="020F0502020204030203" pitchFamily="34" charset="0"/>
      <p:regular r:id="rId40"/>
      <p:bold r:id="rId41"/>
      <p:italic r:id="rId42"/>
      <p:boldItalic r:id="rId43"/>
    </p:embeddedFont>
    <p:embeddedFont>
      <p:font typeface="Montserrat Medium" panose="00000600000000000000" pitchFamily="2" charset="-18"/>
      <p:regular r:id="rId44"/>
      <p:italic r:id="rId45"/>
    </p:embeddedFont>
    <p:embeddedFont>
      <p:font typeface="Open Sans" panose="020B0606030504020204" pitchFamily="34" charset="0"/>
      <p:regular r:id="rId46"/>
      <p:bold r:id="rId47"/>
      <p:italic r:id="rId48"/>
      <p:boldItalic r:id="rId49"/>
    </p:embeddedFont>
    <p:embeddedFont>
      <p:font typeface="Playfair Display" panose="00000500000000000000" pitchFamily="2" charset="-18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08000"/>
    <a:srgbClr val="FF9933"/>
    <a:srgbClr val="FF9900"/>
    <a:srgbClr val="3399FF"/>
    <a:srgbClr val="990000"/>
    <a:srgbClr val="3B2807"/>
    <a:srgbClr val="3C3C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644AF1F-070F-437F-A861-BBD6D88F7603}">
  <a:tblStyle styleId="{5644AF1F-070F-437F-A861-BBD6D88F760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6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4.fntdata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font" Target="fonts/font28.fntdata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26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6.xml"/><Relationship Id="rId41" Type="http://schemas.openxmlformats.org/officeDocument/2006/relationships/font" Target="fonts/font16.fntdata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font" Target="fonts/font2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4185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>
          <a:extLst>
            <a:ext uri="{FF2B5EF4-FFF2-40B4-BE49-F238E27FC236}">
              <a16:creationId xmlns:a16="http://schemas.microsoft.com/office/drawing/2014/main" id="{A385D60D-0F57-0FD6-781A-943554CBF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9f35faa215_1_40:notes">
            <a:extLst>
              <a:ext uri="{FF2B5EF4-FFF2-40B4-BE49-F238E27FC236}">
                <a16:creationId xmlns:a16="http://schemas.microsoft.com/office/drawing/2014/main" id="{42AF627C-E8A5-4E55-8238-C287125298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6363" y="739775"/>
            <a:ext cx="6584950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9f35faa215_1_40:notes">
            <a:extLst>
              <a:ext uri="{FF2B5EF4-FFF2-40B4-BE49-F238E27FC236}">
                <a16:creationId xmlns:a16="http://schemas.microsoft.com/office/drawing/2014/main" id="{DA67C724-4D12-1D24-DE8A-FF580FCAF6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78689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>
          <a:extLst>
            <a:ext uri="{FF2B5EF4-FFF2-40B4-BE49-F238E27FC236}">
              <a16:creationId xmlns:a16="http://schemas.microsoft.com/office/drawing/2014/main" id="{07A8334B-F969-68D4-0B10-76A052007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9f35faa215_1_32:notes">
            <a:extLst>
              <a:ext uri="{FF2B5EF4-FFF2-40B4-BE49-F238E27FC236}">
                <a16:creationId xmlns:a16="http://schemas.microsoft.com/office/drawing/2014/main" id="{CA95CA1E-2580-881C-290F-D7CA94A8B93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9f35faa215_1_32:notes">
            <a:extLst>
              <a:ext uri="{FF2B5EF4-FFF2-40B4-BE49-F238E27FC236}">
                <a16:creationId xmlns:a16="http://schemas.microsoft.com/office/drawing/2014/main" id="{C6BDAD89-C57D-6A57-480A-FA35396DBD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3391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>
          <a:extLst>
            <a:ext uri="{FF2B5EF4-FFF2-40B4-BE49-F238E27FC236}">
              <a16:creationId xmlns:a16="http://schemas.microsoft.com/office/drawing/2014/main" id="{FC63666B-255C-92F3-ACE9-A6591D27C6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9f35faa215_1_40:notes">
            <a:extLst>
              <a:ext uri="{FF2B5EF4-FFF2-40B4-BE49-F238E27FC236}">
                <a16:creationId xmlns:a16="http://schemas.microsoft.com/office/drawing/2014/main" id="{7F416FAB-E503-26EC-113B-DE226FA6066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6363" y="739775"/>
            <a:ext cx="6584950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9f35faa215_1_40:notes">
            <a:extLst>
              <a:ext uri="{FF2B5EF4-FFF2-40B4-BE49-F238E27FC236}">
                <a16:creationId xmlns:a16="http://schemas.microsoft.com/office/drawing/2014/main" id="{E343C679-D79D-48B3-4FC0-39CE3A721AB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19776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>
          <a:extLst>
            <a:ext uri="{FF2B5EF4-FFF2-40B4-BE49-F238E27FC236}">
              <a16:creationId xmlns:a16="http://schemas.microsoft.com/office/drawing/2014/main" id="{2E26E328-328B-C61C-C088-CDA4C9DB66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9f35faa215_1_40:notes">
            <a:extLst>
              <a:ext uri="{FF2B5EF4-FFF2-40B4-BE49-F238E27FC236}">
                <a16:creationId xmlns:a16="http://schemas.microsoft.com/office/drawing/2014/main" id="{2F74411D-B3B8-309C-60E6-D2796CF59C8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5563" y="771525"/>
            <a:ext cx="6859587" cy="3859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9f35faa215_1_40:notes">
            <a:extLst>
              <a:ext uri="{FF2B5EF4-FFF2-40B4-BE49-F238E27FC236}">
                <a16:creationId xmlns:a16="http://schemas.microsoft.com/office/drawing/2014/main" id="{867F3106-7A15-ACB7-8DA1-A02D926285F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6968" y="4888020"/>
            <a:ext cx="5575744" cy="4630755"/>
          </a:xfrm>
          <a:prstGeom prst="rect">
            <a:avLst/>
          </a:prstGeom>
        </p:spPr>
        <p:txBody>
          <a:bodyPr spcFirstLastPara="1" wrap="square" lIns="95082" tIns="95082" rIns="95082" bIns="9508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72723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9f35faa215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9f35faa215_1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60700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>
          <a:extLst>
            <a:ext uri="{FF2B5EF4-FFF2-40B4-BE49-F238E27FC236}">
              <a16:creationId xmlns:a16="http://schemas.microsoft.com/office/drawing/2014/main" id="{9C521FF2-11A1-0BB3-4C9F-38222CED4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9f35faa215_1_40:notes">
            <a:extLst>
              <a:ext uri="{FF2B5EF4-FFF2-40B4-BE49-F238E27FC236}">
                <a16:creationId xmlns:a16="http://schemas.microsoft.com/office/drawing/2014/main" id="{DFA8F0FC-63FB-56DF-8522-B3951C2F913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9f35faa215_1_40:notes">
            <a:extLst>
              <a:ext uri="{FF2B5EF4-FFF2-40B4-BE49-F238E27FC236}">
                <a16:creationId xmlns:a16="http://schemas.microsoft.com/office/drawing/2014/main" id="{42D64F6E-A74F-191E-4A76-BDDC0CAE83C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43260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9f35faa215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9f35faa215_1_40:notes"/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20140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9f35faa215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9f35faa215_1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18539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>
          <a:extLst>
            <a:ext uri="{FF2B5EF4-FFF2-40B4-BE49-F238E27FC236}">
              <a16:creationId xmlns:a16="http://schemas.microsoft.com/office/drawing/2014/main" id="{125A6EE1-83AF-DE8B-E89F-6CCC1FECC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9f35faa215_1_40:notes">
            <a:extLst>
              <a:ext uri="{FF2B5EF4-FFF2-40B4-BE49-F238E27FC236}">
                <a16:creationId xmlns:a16="http://schemas.microsoft.com/office/drawing/2014/main" id="{F10A4CCB-3AF1-3671-E7FB-0212B1F74B3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6363" y="739775"/>
            <a:ext cx="6584950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9f35faa215_1_40:notes">
            <a:extLst>
              <a:ext uri="{FF2B5EF4-FFF2-40B4-BE49-F238E27FC236}">
                <a16:creationId xmlns:a16="http://schemas.microsoft.com/office/drawing/2014/main" id="{3D68DD79-A3BB-32D9-B45D-E58E4687EF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042025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>
          <a:extLst>
            <a:ext uri="{FF2B5EF4-FFF2-40B4-BE49-F238E27FC236}">
              <a16:creationId xmlns:a16="http://schemas.microsoft.com/office/drawing/2014/main" id="{BEC5A1A3-F809-1AAE-4966-4EE9D0BEAE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9f35faa215_1_40:notes">
            <a:extLst>
              <a:ext uri="{FF2B5EF4-FFF2-40B4-BE49-F238E27FC236}">
                <a16:creationId xmlns:a16="http://schemas.microsoft.com/office/drawing/2014/main" id="{A7B04DE0-C826-9AF4-3B5A-80E3A24E833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06363" y="739775"/>
            <a:ext cx="6584950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9f35faa215_1_40:notes">
            <a:extLst>
              <a:ext uri="{FF2B5EF4-FFF2-40B4-BE49-F238E27FC236}">
                <a16:creationId xmlns:a16="http://schemas.microsoft.com/office/drawing/2014/main" id="{99831EFD-B717-A335-45FA-6611EAB8D53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1925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97b0c871f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97b0c871f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05715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b26d4d080c_0_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3" name="Google Shape;793;gb26d4d080c_0_4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21608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97b0c871ff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97b0c871ff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0659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>
          <a:extLst>
            <a:ext uri="{FF2B5EF4-FFF2-40B4-BE49-F238E27FC236}">
              <a16:creationId xmlns:a16="http://schemas.microsoft.com/office/drawing/2014/main" id="{9BF4F6F0-DD31-F7D9-315D-1B23A85E5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9f35faa215_1_40:notes">
            <a:extLst>
              <a:ext uri="{FF2B5EF4-FFF2-40B4-BE49-F238E27FC236}">
                <a16:creationId xmlns:a16="http://schemas.microsoft.com/office/drawing/2014/main" id="{83B7665E-B15B-54FC-48C6-8C6CC681B52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8113" y="766763"/>
            <a:ext cx="6827837" cy="384016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9f35faa215_1_40:notes">
            <a:extLst>
              <a:ext uri="{FF2B5EF4-FFF2-40B4-BE49-F238E27FC236}">
                <a16:creationId xmlns:a16="http://schemas.microsoft.com/office/drawing/2014/main" id="{6F50A084-8747-BDD7-C3AF-1CE662F7A81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5"/>
          </a:xfrm>
          <a:prstGeom prst="rect">
            <a:avLst/>
          </a:prstGeom>
        </p:spPr>
        <p:txBody>
          <a:bodyPr spcFirstLastPara="1" wrap="square" lIns="95082" tIns="95082" rIns="95082" bIns="9508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59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>
          <a:extLst>
            <a:ext uri="{FF2B5EF4-FFF2-40B4-BE49-F238E27FC236}">
              <a16:creationId xmlns:a16="http://schemas.microsoft.com/office/drawing/2014/main" id="{E1E9B90B-7E1C-9B73-563A-5E213091F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9f35faa215_1_32:notes">
            <a:extLst>
              <a:ext uri="{FF2B5EF4-FFF2-40B4-BE49-F238E27FC236}">
                <a16:creationId xmlns:a16="http://schemas.microsoft.com/office/drawing/2014/main" id="{9F93C969-AD13-4959-B851-9E8AECC8FA8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9f35faa215_1_32:notes">
            <a:extLst>
              <a:ext uri="{FF2B5EF4-FFF2-40B4-BE49-F238E27FC236}">
                <a16:creationId xmlns:a16="http://schemas.microsoft.com/office/drawing/2014/main" id="{3D5AFFC4-40B5-4A99-FECF-F2DD2C2440C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99127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>
          <a:extLst>
            <a:ext uri="{FF2B5EF4-FFF2-40B4-BE49-F238E27FC236}">
              <a16:creationId xmlns:a16="http://schemas.microsoft.com/office/drawing/2014/main" id="{E5F0A653-BDA6-9195-8A23-864B1AB6A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9f35faa215_1_40:notes">
            <a:extLst>
              <a:ext uri="{FF2B5EF4-FFF2-40B4-BE49-F238E27FC236}">
                <a16:creationId xmlns:a16="http://schemas.microsoft.com/office/drawing/2014/main" id="{F0FCD633-3566-22E5-6A05-9B90027830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5563" y="771525"/>
            <a:ext cx="6859587" cy="3859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9f35faa215_1_40:notes">
            <a:extLst>
              <a:ext uri="{FF2B5EF4-FFF2-40B4-BE49-F238E27FC236}">
                <a16:creationId xmlns:a16="http://schemas.microsoft.com/office/drawing/2014/main" id="{7EE9E35F-A986-8FCC-9BA1-B9CF94D0956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6968" y="4888020"/>
            <a:ext cx="5575744" cy="4630755"/>
          </a:xfrm>
          <a:prstGeom prst="rect">
            <a:avLst/>
          </a:prstGeom>
        </p:spPr>
        <p:txBody>
          <a:bodyPr spcFirstLastPara="1" wrap="square" lIns="95082" tIns="95082" rIns="95082" bIns="9508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9418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>
          <a:extLst>
            <a:ext uri="{FF2B5EF4-FFF2-40B4-BE49-F238E27FC236}">
              <a16:creationId xmlns:a16="http://schemas.microsoft.com/office/drawing/2014/main" id="{2EBFD1C5-6F9E-55D6-0E61-E8B25E094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9f35faa215_1_40:notes">
            <a:extLst>
              <a:ext uri="{FF2B5EF4-FFF2-40B4-BE49-F238E27FC236}">
                <a16:creationId xmlns:a16="http://schemas.microsoft.com/office/drawing/2014/main" id="{055DD0CE-2A5A-832C-0BA7-831ACE253D1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9f35faa215_1_40:notes">
            <a:extLst>
              <a:ext uri="{FF2B5EF4-FFF2-40B4-BE49-F238E27FC236}">
                <a16:creationId xmlns:a16="http://schemas.microsoft.com/office/drawing/2014/main" id="{B2D9DBB9-F66C-E3F4-DB3E-DD198FFCCF5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4633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>
          <a:extLst>
            <a:ext uri="{FF2B5EF4-FFF2-40B4-BE49-F238E27FC236}">
              <a16:creationId xmlns:a16="http://schemas.microsoft.com/office/drawing/2014/main" id="{D88A8559-DBF3-9D84-843D-2667A7689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9f35faa215_1_40:notes">
            <a:extLst>
              <a:ext uri="{FF2B5EF4-FFF2-40B4-BE49-F238E27FC236}">
                <a16:creationId xmlns:a16="http://schemas.microsoft.com/office/drawing/2014/main" id="{47AB7BFE-CDD5-5CD6-A559-140A294BCE0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5563" y="771525"/>
            <a:ext cx="6859587" cy="3859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9f35faa215_1_40:notes">
            <a:extLst>
              <a:ext uri="{FF2B5EF4-FFF2-40B4-BE49-F238E27FC236}">
                <a16:creationId xmlns:a16="http://schemas.microsoft.com/office/drawing/2014/main" id="{5905E914-7D4F-CD70-E6F7-E6B81B27B46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6968" y="4888020"/>
            <a:ext cx="5575744" cy="4630755"/>
          </a:xfrm>
          <a:prstGeom prst="rect">
            <a:avLst/>
          </a:prstGeom>
        </p:spPr>
        <p:txBody>
          <a:bodyPr spcFirstLastPara="1" wrap="square" lIns="95082" tIns="95082" rIns="95082" bIns="9508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17207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>
          <a:extLst>
            <a:ext uri="{FF2B5EF4-FFF2-40B4-BE49-F238E27FC236}">
              <a16:creationId xmlns:a16="http://schemas.microsoft.com/office/drawing/2014/main" id="{D449B39C-6BAE-1938-8FF6-4B530133F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9f35faa215_1_40:notes">
            <a:extLst>
              <a:ext uri="{FF2B5EF4-FFF2-40B4-BE49-F238E27FC236}">
                <a16:creationId xmlns:a16="http://schemas.microsoft.com/office/drawing/2014/main" id="{91124BF9-B56D-8806-86CD-371213F0A2E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55563" y="771525"/>
            <a:ext cx="6859587" cy="3859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9f35faa215_1_40:notes">
            <a:extLst>
              <a:ext uri="{FF2B5EF4-FFF2-40B4-BE49-F238E27FC236}">
                <a16:creationId xmlns:a16="http://schemas.microsoft.com/office/drawing/2014/main" id="{CCB2C564-AA54-D601-86DA-DDA3ED0BD9E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6968" y="4888020"/>
            <a:ext cx="5575744" cy="4630755"/>
          </a:xfrm>
          <a:prstGeom prst="rect">
            <a:avLst/>
          </a:prstGeom>
        </p:spPr>
        <p:txBody>
          <a:bodyPr spcFirstLastPara="1" wrap="square" lIns="95082" tIns="95082" rIns="95082" bIns="9508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8766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 rot="-5400000">
            <a:off x="2320950" y="-1683000"/>
            <a:ext cx="4502100" cy="850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title"/>
          </p:nvPr>
        </p:nvSpPr>
        <p:spPr>
          <a:xfrm>
            <a:off x="4577625" y="1715750"/>
            <a:ext cx="3855900" cy="6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ubTitle" idx="1"/>
          </p:nvPr>
        </p:nvSpPr>
        <p:spPr>
          <a:xfrm>
            <a:off x="4798475" y="2649800"/>
            <a:ext cx="3629400" cy="7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TITLE_AND_BODY_2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/>
          <p:nvPr/>
        </p:nvSpPr>
        <p:spPr>
          <a:xfrm rot="-5400000">
            <a:off x="2320950" y="-1683000"/>
            <a:ext cx="4502100" cy="850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1198600" y="1943375"/>
            <a:ext cx="3182100" cy="32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>
            <a:off x="1196500" y="2761050"/>
            <a:ext cx="3184200" cy="5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243511" y="4525045"/>
            <a:ext cx="346742" cy="1905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4309965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 rot="-5400000">
            <a:off x="2320950" y="-1683000"/>
            <a:ext cx="4502100" cy="850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067650" y="543200"/>
            <a:ext cx="7360200" cy="43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ubTitle" idx="1"/>
          </p:nvPr>
        </p:nvSpPr>
        <p:spPr>
          <a:xfrm>
            <a:off x="713225" y="1369900"/>
            <a:ext cx="7714500" cy="322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ontserrat Medium"/>
              <a:buAutoNum type="arabicPeriod"/>
              <a:defRPr sz="1200"/>
            </a:lvl1pPr>
            <a:lvl2pPr lvl="1"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ontserrat Medium"/>
              <a:buAutoNum type="alphaLcPeriod"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ontserrat Medium"/>
              <a:buAutoNum type="romanLcPeriod"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ontserrat Medium"/>
              <a:buAutoNum type="arabicPeriod"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ontserrat Medium"/>
              <a:buAutoNum type="alphaLcPeriod"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ontserrat Medium"/>
              <a:buAutoNum type="romanLcPeriod"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ontserrat Medium"/>
              <a:buAutoNum type="arabicPeriod"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rgbClr val="212121"/>
              </a:buClr>
              <a:buSzPts val="1200"/>
              <a:buFont typeface="Montserrat Medium"/>
              <a:buAutoNum type="alphaLcPeriod"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rgbClr val="212121"/>
              </a:buClr>
              <a:buSzPts val="1200"/>
              <a:buFont typeface="Montserrat Medium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9898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7"/>
          <p:cNvSpPr/>
          <p:nvPr/>
        </p:nvSpPr>
        <p:spPr>
          <a:xfrm rot="-5400000">
            <a:off x="2320950" y="-1683000"/>
            <a:ext cx="4502100" cy="850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23800" cy="4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1"/>
          </p:nvPr>
        </p:nvSpPr>
        <p:spPr>
          <a:xfrm>
            <a:off x="1349075" y="1649923"/>
            <a:ext cx="3070500" cy="31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 sz="2000" b="1">
                <a:solidFill>
                  <a:schemeClr val="dk1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ubTitle" idx="2"/>
          </p:nvPr>
        </p:nvSpPr>
        <p:spPr>
          <a:xfrm>
            <a:off x="1349075" y="2055100"/>
            <a:ext cx="3072300" cy="37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subTitle" idx="3"/>
          </p:nvPr>
        </p:nvSpPr>
        <p:spPr>
          <a:xfrm>
            <a:off x="5203350" y="1652173"/>
            <a:ext cx="3072300" cy="3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 sz="2000" b="1">
                <a:solidFill>
                  <a:schemeClr val="dk1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subTitle" idx="4"/>
          </p:nvPr>
        </p:nvSpPr>
        <p:spPr>
          <a:xfrm>
            <a:off x="5203350" y="2055100"/>
            <a:ext cx="3072300" cy="37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7"/>
          <p:cNvSpPr txBox="1">
            <a:spLocks noGrp="1"/>
          </p:cNvSpPr>
          <p:nvPr>
            <p:ph type="subTitle" idx="5"/>
          </p:nvPr>
        </p:nvSpPr>
        <p:spPr>
          <a:xfrm>
            <a:off x="1349075" y="3351923"/>
            <a:ext cx="3072300" cy="3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 sz="2000" b="1">
                <a:solidFill>
                  <a:schemeClr val="dk1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7"/>
          <p:cNvSpPr txBox="1">
            <a:spLocks noGrp="1"/>
          </p:cNvSpPr>
          <p:nvPr>
            <p:ph type="subTitle" idx="6"/>
          </p:nvPr>
        </p:nvSpPr>
        <p:spPr>
          <a:xfrm>
            <a:off x="1349075" y="3749585"/>
            <a:ext cx="3072300" cy="37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subTitle" idx="7"/>
          </p:nvPr>
        </p:nvSpPr>
        <p:spPr>
          <a:xfrm>
            <a:off x="5203350" y="3351923"/>
            <a:ext cx="3072300" cy="3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Playfair Display"/>
              <a:buNone/>
              <a:defRPr sz="2000" b="1">
                <a:solidFill>
                  <a:schemeClr val="dk1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8"/>
          </p:nvPr>
        </p:nvSpPr>
        <p:spPr>
          <a:xfrm>
            <a:off x="5203350" y="3749585"/>
            <a:ext cx="3072300" cy="37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title" idx="9" hasCustomPrompt="1"/>
          </p:nvPr>
        </p:nvSpPr>
        <p:spPr>
          <a:xfrm>
            <a:off x="891875" y="1721323"/>
            <a:ext cx="530400" cy="17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1" name="Google Shape;81;p17"/>
          <p:cNvSpPr txBox="1">
            <a:spLocks noGrp="1"/>
          </p:cNvSpPr>
          <p:nvPr>
            <p:ph type="title" idx="13" hasCustomPrompt="1"/>
          </p:nvPr>
        </p:nvSpPr>
        <p:spPr>
          <a:xfrm>
            <a:off x="4721138" y="1720723"/>
            <a:ext cx="530400" cy="1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2" name="Google Shape;82;p17"/>
          <p:cNvSpPr txBox="1">
            <a:spLocks noGrp="1"/>
          </p:cNvSpPr>
          <p:nvPr>
            <p:ph type="title" idx="14" hasCustomPrompt="1"/>
          </p:nvPr>
        </p:nvSpPr>
        <p:spPr>
          <a:xfrm>
            <a:off x="891875" y="3420473"/>
            <a:ext cx="530400" cy="1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83" name="Google Shape;83;p17"/>
          <p:cNvSpPr txBox="1">
            <a:spLocks noGrp="1"/>
          </p:cNvSpPr>
          <p:nvPr>
            <p:ph type="title" idx="15" hasCustomPrompt="1"/>
          </p:nvPr>
        </p:nvSpPr>
        <p:spPr>
          <a:xfrm>
            <a:off x="4719188" y="3420473"/>
            <a:ext cx="534300" cy="17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808812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6250" y="543200"/>
            <a:ext cx="7711500" cy="4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Myeongjo"/>
              <a:buNone/>
              <a:defRPr sz="2800" b="1">
                <a:solidFill>
                  <a:schemeClr val="dk1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6250" y="1701675"/>
            <a:ext cx="7711500" cy="28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58" r:id="rId2"/>
    <p:sldLayoutId id="2147483660" r:id="rId3"/>
    <p:sldLayoutId id="2147483680" r:id="rId4"/>
    <p:sldLayoutId id="2147483681" r:id="rId5"/>
    <p:sldLayoutId id="2147483682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18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7.jpeg"/><Relationship Id="rId7" Type="http://schemas.openxmlformats.org/officeDocument/2006/relationships/image" Target="../media/image2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openxmlformats.org/officeDocument/2006/relationships/image" Target="../media/image38.png"/><Relationship Id="rId4" Type="http://schemas.openxmlformats.org/officeDocument/2006/relationships/image" Target="../media/image18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30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image" Target="../media/image18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4.png"/><Relationship Id="rId3" Type="http://schemas.openxmlformats.org/officeDocument/2006/relationships/hyperlink" Target="mailto:w.wisniewski@frizo.pl" TargetMode="External"/><Relationship Id="rId7" Type="http://schemas.openxmlformats.org/officeDocument/2006/relationships/hyperlink" Target="https://www.youtube.com/watch?v=1S5dUDw3WkI&amp;list=PLp68Mon85_QuvQNs5iE220tK6kgG2wKLz" TargetMode="External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11" Type="http://schemas.openxmlformats.org/officeDocument/2006/relationships/image" Target="../media/image8.png"/><Relationship Id="rId5" Type="http://schemas.openxmlformats.org/officeDocument/2006/relationships/hyperlink" Target="https://www.linkedin.com/company/frizopl/" TargetMode="External"/><Relationship Id="rId10" Type="http://schemas.openxmlformats.org/officeDocument/2006/relationships/image" Target="../media/image52.png"/><Relationship Id="rId4" Type="http://schemas.openxmlformats.org/officeDocument/2006/relationships/hyperlink" Target="http://www.frizo.pl/" TargetMode="External"/><Relationship Id="rId9" Type="http://schemas.openxmlformats.org/officeDocument/2006/relationships/hyperlink" Target="http://www.facebook.com/frizopolska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117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46C53197-5257-432B-99AA-1B6AC3D3E7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68"/>
          <a:stretch/>
        </p:blipFill>
        <p:spPr>
          <a:xfrm>
            <a:off x="82867" y="122215"/>
            <a:ext cx="9144000" cy="5178673"/>
          </a:xfrm>
          <a:prstGeom prst="rect">
            <a:avLst/>
          </a:prstGeom>
        </p:spPr>
      </p:pic>
      <p:pic>
        <p:nvPicPr>
          <p:cNvPr id="5" name="Picture 4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8EB5D95F-F69F-47E6-94CF-BCED8E6435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11506" y="1062298"/>
            <a:ext cx="1470426" cy="3006433"/>
          </a:xfrm>
          <a:prstGeom prst="rect">
            <a:avLst/>
          </a:prstGeom>
        </p:spPr>
      </p:pic>
      <p:sp>
        <p:nvSpPr>
          <p:cNvPr id="29" name="Triangle"/>
          <p:cNvSpPr/>
          <p:nvPr/>
        </p:nvSpPr>
        <p:spPr>
          <a:xfrm>
            <a:off x="-13469" y="-19633"/>
            <a:ext cx="4056063" cy="40792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21600" y="47"/>
                </a:lnTo>
                <a:lnTo>
                  <a:pt x="54" y="0"/>
                </a:lnTo>
                <a:lnTo>
                  <a:pt x="0" y="21600"/>
                </a:lnTo>
                <a:close/>
              </a:path>
            </a:pathLst>
          </a:custGeom>
          <a:solidFill>
            <a:srgbClr val="EBEBEB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>
              <a:lnSpc>
                <a:spcPct val="100000"/>
              </a:lnSpc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/>
          </a:p>
        </p:txBody>
      </p:sp>
      <p:pic>
        <p:nvPicPr>
          <p:cNvPr id="7" name="Picture 6" descr="A picture containing sky, outdoor, ground, lined&#10;&#10;Description automatically generated">
            <a:extLst>
              <a:ext uri="{FF2B5EF4-FFF2-40B4-BE49-F238E27FC236}">
                <a16:creationId xmlns:a16="http://schemas.microsoft.com/office/drawing/2014/main" id="{3D83C1F4-0913-403D-86F0-25C0439784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836320"/>
            <a:ext cx="1467565" cy="3206125"/>
          </a:xfrm>
          <a:prstGeom prst="rect">
            <a:avLst/>
          </a:prstGeom>
        </p:spPr>
      </p:pic>
      <p:sp>
        <p:nvSpPr>
          <p:cNvPr id="30" name="Shape"/>
          <p:cNvSpPr/>
          <p:nvPr/>
        </p:nvSpPr>
        <p:spPr>
          <a:xfrm>
            <a:off x="-1959" y="-7992"/>
            <a:ext cx="2985324" cy="25734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3877" y="18"/>
                </a:moveTo>
                <a:lnTo>
                  <a:pt x="21600" y="8941"/>
                </a:lnTo>
                <a:lnTo>
                  <a:pt x="10631" y="21600"/>
                </a:lnTo>
                <a:lnTo>
                  <a:pt x="0" y="9268"/>
                </a:lnTo>
                <a:lnTo>
                  <a:pt x="0" y="0"/>
                </a:lnTo>
                <a:lnTo>
                  <a:pt x="13877" y="18"/>
                </a:lnTo>
                <a:close/>
              </a:path>
            </a:pathLst>
          </a:custGeom>
          <a:solidFill>
            <a:srgbClr val="3C3C3C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>
              <a:lnSpc>
                <a:spcPct val="100000"/>
              </a:lnSpc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/>
          </a:p>
        </p:txBody>
      </p:sp>
      <p:sp>
        <p:nvSpPr>
          <p:cNvPr id="31" name="Shape"/>
          <p:cNvSpPr/>
          <p:nvPr/>
        </p:nvSpPr>
        <p:spPr>
          <a:xfrm>
            <a:off x="617308" y="2744597"/>
            <a:ext cx="3002093" cy="25956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2392"/>
                </a:moveTo>
                <a:lnTo>
                  <a:pt x="10635" y="0"/>
                </a:lnTo>
                <a:lnTo>
                  <a:pt x="21600" y="12710"/>
                </a:lnTo>
                <a:lnTo>
                  <a:pt x="13715" y="21600"/>
                </a:lnTo>
                <a:lnTo>
                  <a:pt x="19" y="21600"/>
                </a:lnTo>
                <a:lnTo>
                  <a:pt x="0" y="12392"/>
                </a:lnTo>
                <a:close/>
              </a:path>
            </a:pathLst>
          </a:custGeom>
          <a:solidFill>
            <a:srgbClr val="00B0F0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>
              <a:lnSpc>
                <a:spcPct val="100000"/>
              </a:lnSpc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/>
          </a:p>
        </p:txBody>
      </p:sp>
      <p:sp>
        <p:nvSpPr>
          <p:cNvPr id="33" name="Triangle"/>
          <p:cNvSpPr/>
          <p:nvPr/>
        </p:nvSpPr>
        <p:spPr>
          <a:xfrm>
            <a:off x="1867966" y="4082877"/>
            <a:ext cx="2213471" cy="1104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905" y="0"/>
                </a:moveTo>
                <a:lnTo>
                  <a:pt x="21600" y="21600"/>
                </a:lnTo>
                <a:lnTo>
                  <a:pt x="0" y="21529"/>
                </a:lnTo>
                <a:lnTo>
                  <a:pt x="10905" y="0"/>
                </a:lnTo>
                <a:close/>
              </a:path>
            </a:pathLst>
          </a:custGeom>
          <a:solidFill>
            <a:srgbClr val="C1C4C7"/>
          </a:solidFill>
          <a:ln w="12700">
            <a:miter lim="400000"/>
          </a:ln>
        </p:spPr>
        <p:txBody>
          <a:bodyPr lIns="19050" tIns="19050" rIns="19050" bIns="19050" anchor="ctr"/>
          <a:lstStyle/>
          <a:p>
            <a:pPr algn="ctr">
              <a:lnSpc>
                <a:spcPct val="100000"/>
              </a:lnSpc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/>
          </a:p>
        </p:txBody>
      </p:sp>
      <p:sp>
        <p:nvSpPr>
          <p:cNvPr id="55" name="PowerPoint and Keynote Template…"/>
          <p:cNvSpPr txBox="1"/>
          <p:nvPr/>
        </p:nvSpPr>
        <p:spPr>
          <a:xfrm>
            <a:off x="3910704" y="4359243"/>
            <a:ext cx="5061726" cy="269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9050" tIns="19050" rIns="19050" bIns="19050">
            <a:spAutoFit/>
          </a:bodyPr>
          <a:lstStyle/>
          <a:p>
            <a:pPr lvl="0"/>
            <a:r>
              <a:rPr lang="pl-PL" sz="1500" cap="small" dirty="0">
                <a:solidFill>
                  <a:schemeClr val="tx2">
                    <a:lumMod val="50000"/>
                  </a:schemeClr>
                </a:solidFill>
              </a:rPr>
              <a:t>ROZWIĄZANIA PRZEMYSŁOWE NA MIARĘ XXI WIEKU.</a:t>
            </a:r>
            <a:endParaRPr lang="en-US" sz="1500" cap="small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6" name="Line"/>
          <p:cNvSpPr/>
          <p:nvPr/>
        </p:nvSpPr>
        <p:spPr>
          <a:xfrm>
            <a:off x="3988235" y="4220134"/>
            <a:ext cx="4716587" cy="19692"/>
          </a:xfrm>
          <a:prstGeom prst="line">
            <a:avLst/>
          </a:prstGeom>
          <a:ln w="25400">
            <a:solidFill>
              <a:srgbClr val="00B0F0"/>
            </a:solidFill>
            <a:miter lim="400000"/>
          </a:ln>
        </p:spPr>
        <p:txBody>
          <a:bodyPr lIns="19050" tIns="19050" rIns="19050" bIns="19050" anchor="ctr"/>
          <a:lstStyle/>
          <a:p>
            <a:pPr algn="ctr">
              <a:lnSpc>
                <a:spcPct val="100000"/>
              </a:lnSpc>
              <a:defRPr sz="3200" baseline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1200"/>
          </a:p>
        </p:txBody>
      </p:sp>
      <p:pic>
        <p:nvPicPr>
          <p:cNvPr id="3" name="Picture 2" descr="Text, logo&#10;&#10;Description automatically generated">
            <a:extLst>
              <a:ext uri="{FF2B5EF4-FFF2-40B4-BE49-F238E27FC236}">
                <a16:creationId xmlns:a16="http://schemas.microsoft.com/office/drawing/2014/main" id="{F8CD20E6-BB33-4D78-8E52-B80F69FA1A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410" y="300069"/>
            <a:ext cx="1577838" cy="1109195"/>
          </a:xfrm>
          <a:prstGeom prst="rect">
            <a:avLst/>
          </a:prstGeom>
        </p:spPr>
      </p:pic>
      <p:sp>
        <p:nvSpPr>
          <p:cNvPr id="14" name="Company…">
            <a:extLst>
              <a:ext uri="{FF2B5EF4-FFF2-40B4-BE49-F238E27FC236}">
                <a16:creationId xmlns:a16="http://schemas.microsoft.com/office/drawing/2014/main" id="{A05CA255-D675-4AB6-A472-528D988E64E0}"/>
              </a:ext>
            </a:extLst>
          </p:cNvPr>
          <p:cNvSpPr txBox="1">
            <a:spLocks/>
          </p:cNvSpPr>
          <p:nvPr/>
        </p:nvSpPr>
        <p:spPr>
          <a:xfrm>
            <a:off x="3772003" y="1468973"/>
            <a:ext cx="5200427" cy="2573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Myeongjo"/>
              <a:buNone/>
              <a:defRPr sz="2800" b="1" i="0" u="none" strike="noStrike" cap="none">
                <a:solidFill>
                  <a:schemeClr val="dk1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pl-PL" sz="3600" b="0" dirty="0">
                <a:latin typeface="Georgia" panose="02040502050405020303" pitchFamily="18" charset="0"/>
                <a:ea typeface="Open Sans" panose="020B0604020202020204" charset="0"/>
                <a:cs typeface="Open Sans" panose="020B0604020202020204" charset="0"/>
              </a:rPr>
              <a:t>Energia pod kontrolą - jak przekształcić</a:t>
            </a:r>
          </a:p>
          <a:p>
            <a:pPr>
              <a:lnSpc>
                <a:spcPct val="125000"/>
              </a:lnSpc>
            </a:pPr>
            <a:r>
              <a:rPr lang="pl-PL" sz="3600" i="1" u="sng" dirty="0">
                <a:solidFill>
                  <a:srgbClr val="3399FF"/>
                </a:solidFill>
                <a:latin typeface="Georgia" panose="02040502050405020303" pitchFamily="18" charset="0"/>
                <a:ea typeface="Open Sans" panose="020B0604020202020204" charset="0"/>
                <a:cs typeface="Open Sans" panose="020B0604020202020204" charset="0"/>
              </a:rPr>
              <a:t>koszty</a:t>
            </a:r>
            <a:r>
              <a:rPr lang="pl-PL" sz="3600" b="0" dirty="0">
                <a:solidFill>
                  <a:schemeClr val="tx1"/>
                </a:solidFill>
                <a:latin typeface="Georgia" panose="02040502050405020303" pitchFamily="18" charset="0"/>
                <a:ea typeface="Open Sans" panose="020B0604020202020204" charset="0"/>
                <a:cs typeface="Open Sans" panose="020B0604020202020204" charset="0"/>
              </a:rPr>
              <a:t> w </a:t>
            </a:r>
            <a:r>
              <a:rPr lang="pl-PL" sz="4400" i="1" u="sng" dirty="0">
                <a:solidFill>
                  <a:srgbClr val="00B050"/>
                </a:solidFill>
                <a:latin typeface="Georgia" panose="02040502050405020303" pitchFamily="18" charset="0"/>
                <a:ea typeface="Open Sans" panose="020B0604020202020204" charset="0"/>
                <a:cs typeface="Open Sans" panose="020B0604020202020204" charset="0"/>
              </a:rPr>
              <a:t>ZYSKI</a:t>
            </a:r>
            <a:r>
              <a:rPr lang="pl-PL" sz="3600" b="0" dirty="0">
                <a:latin typeface="Georgia" panose="02040502050405020303" pitchFamily="18" charset="0"/>
                <a:ea typeface="Open Sans" panose="020B0604020202020204" charset="0"/>
                <a:cs typeface="Open Sans" panose="020B0604020202020204" charset="0"/>
              </a:rPr>
              <a:t>. </a:t>
            </a:r>
            <a:endParaRPr lang="fr-FR" sz="3600" b="0" dirty="0">
              <a:latin typeface="Georgia" panose="02040502050405020303" pitchFamily="18" charset="0"/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9A861F0-2A44-A530-AB7F-96516A8341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356" y="1380356"/>
            <a:ext cx="2580990" cy="3393409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1C3190C5-233C-4715-EA14-C2AEB2013F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7823" y="408962"/>
            <a:ext cx="3444607" cy="94059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>
          <a:extLst>
            <a:ext uri="{FF2B5EF4-FFF2-40B4-BE49-F238E27FC236}">
              <a16:creationId xmlns:a16="http://schemas.microsoft.com/office/drawing/2014/main" id="{41569C0A-1FC8-6ABF-1113-6CF82C9FF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18062C7C-268A-EFC7-B15D-04965F61F5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059" y="391869"/>
            <a:ext cx="4356512" cy="1960431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6783B06-D99D-86F1-530F-07FC5363C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2059" y="2456504"/>
            <a:ext cx="1325283" cy="701620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F7B0B723-37F2-2862-4388-2096C855A6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2059" y="3300118"/>
            <a:ext cx="1995234" cy="701620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6C42ABCA-647B-C03F-BC9D-22E50090D1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276" y="391869"/>
            <a:ext cx="3692844" cy="4359761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37A257BB-02FC-3339-6CAB-BF9B0AF252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2059" y="4143732"/>
            <a:ext cx="2200092" cy="480302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91DE294-A39F-AADC-6FE8-DD81B30355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4820627"/>
            <a:ext cx="9144000" cy="32287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D47E7269-531D-B2E8-6937-A7A2E588CA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820412"/>
            <a:ext cx="9144000" cy="323088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FB0A1B3D-B6B1-8714-4EDE-777622D4BEBD}"/>
              </a:ext>
            </a:extLst>
          </p:cNvPr>
          <p:cNvSpPr txBox="1"/>
          <p:nvPr/>
        </p:nvSpPr>
        <p:spPr>
          <a:xfrm>
            <a:off x="68128" y="4889736"/>
            <a:ext cx="5152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cap="all" spc="300" dirty="0">
                <a:solidFill>
                  <a:schemeClr val="bg1"/>
                </a:solidFill>
                <a:latin typeface="Fira Sans" panose="020B0503050000020004" pitchFamily="34" charset="0"/>
              </a:rPr>
              <a:t>Rozwiązania Przemysłowe na miarę xxi wieku</a:t>
            </a:r>
            <a:endParaRPr lang="en-US" sz="800" cap="all" spc="300" dirty="0">
              <a:solidFill>
                <a:schemeClr val="bg1"/>
              </a:solidFill>
              <a:latin typeface="Fira Sans" panose="020B0503050000020004" pitchFamily="34" charset="0"/>
            </a:endParaRPr>
          </a:p>
          <a:p>
            <a:endParaRPr lang="en-US" sz="800" cap="all" spc="3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4A190643-E669-1440-46A0-18A6E772E82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biLevel thresh="25000"/>
          </a:blip>
          <a:srcRect t="30965" b="31066"/>
          <a:stretch/>
        </p:blipFill>
        <p:spPr>
          <a:xfrm>
            <a:off x="8350872" y="4895199"/>
            <a:ext cx="643467" cy="17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01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>
          <a:extLst>
            <a:ext uri="{FF2B5EF4-FFF2-40B4-BE49-F238E27FC236}">
              <a16:creationId xmlns:a16="http://schemas.microsoft.com/office/drawing/2014/main" id="{FE68EE27-B417-E576-C9D8-539155E11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building&#10;&#10;Description automatically generated">
            <a:extLst>
              <a:ext uri="{FF2B5EF4-FFF2-40B4-BE49-F238E27FC236}">
                <a16:creationId xmlns:a16="http://schemas.microsoft.com/office/drawing/2014/main" id="{34AA3E95-0D2B-7836-62D5-F44B8AB9367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769206" y="962216"/>
            <a:ext cx="4679578" cy="3004909"/>
          </a:xfrm>
          <a:prstGeom prst="rect">
            <a:avLst/>
          </a:prstGeom>
        </p:spPr>
      </p:pic>
      <p:sp>
        <p:nvSpPr>
          <p:cNvPr id="230" name="Google Shape;230;p37">
            <a:extLst>
              <a:ext uri="{FF2B5EF4-FFF2-40B4-BE49-F238E27FC236}">
                <a16:creationId xmlns:a16="http://schemas.microsoft.com/office/drawing/2014/main" id="{E973CBF6-B388-3B59-7F61-3A400A82D5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53248" y="1301449"/>
            <a:ext cx="3897624" cy="204789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>
              <a:lnSpc>
                <a:spcPct val="125000"/>
              </a:lnSpc>
            </a:pPr>
            <a:r>
              <a:rPr lang="pl-PL" sz="3200" b="0" i="1" dirty="0">
                <a:solidFill>
                  <a:schemeClr val="tx1"/>
                </a:solidFill>
                <a:latin typeface="Georgia" panose="02040502050405020303" pitchFamily="18" charset="0"/>
              </a:rPr>
              <a:t>Stosowanie</a:t>
            </a:r>
            <a:r>
              <a:rPr lang="pl-PL" sz="3200" b="0" i="1" dirty="0">
                <a:solidFill>
                  <a:srgbClr val="3399FF"/>
                </a:solidFill>
                <a:latin typeface="Georgia" panose="02040502050405020303" pitchFamily="18" charset="0"/>
              </a:rPr>
              <a:t> </a:t>
            </a:r>
            <a:br>
              <a:rPr lang="pl-PL" sz="3200" b="0" i="1" u="sng" dirty="0">
                <a:solidFill>
                  <a:srgbClr val="3399FF"/>
                </a:solidFill>
                <a:latin typeface="Georgia" panose="02040502050405020303" pitchFamily="18" charset="0"/>
              </a:rPr>
            </a:br>
            <a:r>
              <a:rPr lang="pl-PL" sz="4000" b="0" i="1" u="sng" dirty="0">
                <a:solidFill>
                  <a:srgbClr val="3399FF"/>
                </a:solidFill>
                <a:latin typeface="Georgia" panose="02040502050405020303" pitchFamily="18" charset="0"/>
              </a:rPr>
              <a:t>technologii</a:t>
            </a:r>
            <a:br>
              <a:rPr lang="pl-PL" sz="4000" b="0" i="1" u="sng" dirty="0">
                <a:solidFill>
                  <a:srgbClr val="3399FF"/>
                </a:solidFill>
                <a:latin typeface="Georgia" panose="02040502050405020303" pitchFamily="18" charset="0"/>
              </a:rPr>
            </a:br>
            <a:r>
              <a:rPr lang="pl-PL" sz="4000" b="0" i="1" u="sng" dirty="0">
                <a:solidFill>
                  <a:srgbClr val="3399FF"/>
                </a:solidFill>
                <a:latin typeface="Georgia" panose="02040502050405020303" pitchFamily="18" charset="0"/>
              </a:rPr>
              <a:t>„</a:t>
            </a:r>
            <a:r>
              <a:rPr lang="pl-PL" sz="4000" i="1" u="sng" dirty="0">
                <a:solidFill>
                  <a:srgbClr val="3399FF"/>
                </a:solidFill>
                <a:latin typeface="Georgia" panose="02040502050405020303" pitchFamily="18" charset="0"/>
              </a:rPr>
              <a:t>przyszłości</a:t>
            </a:r>
            <a:r>
              <a:rPr lang="pl-PL" sz="4000" b="0" i="1" u="sng" dirty="0">
                <a:solidFill>
                  <a:srgbClr val="3399FF"/>
                </a:solidFill>
                <a:latin typeface="Georgia" panose="02040502050405020303" pitchFamily="18" charset="0"/>
              </a:rPr>
              <a:t>”.</a:t>
            </a:r>
            <a:endParaRPr sz="4000" b="0" dirty="0">
              <a:latin typeface="Georgia" panose="02040502050405020303" pitchFamily="18" charset="0"/>
            </a:endParaRPr>
          </a:p>
        </p:txBody>
      </p:sp>
      <p:cxnSp>
        <p:nvCxnSpPr>
          <p:cNvPr id="232" name="Google Shape;232;p37">
            <a:extLst>
              <a:ext uri="{FF2B5EF4-FFF2-40B4-BE49-F238E27FC236}">
                <a16:creationId xmlns:a16="http://schemas.microsoft.com/office/drawing/2014/main" id="{C601C7DD-78F4-AD04-2744-1E54AFB86EAC}"/>
              </a:ext>
            </a:extLst>
          </p:cNvPr>
          <p:cNvCxnSpPr>
            <a:cxnSpLocks/>
          </p:cNvCxnSpPr>
          <p:nvPr/>
        </p:nvCxnSpPr>
        <p:spPr>
          <a:xfrm>
            <a:off x="4029587" y="3739066"/>
            <a:ext cx="4045194" cy="0"/>
          </a:xfrm>
          <a:prstGeom prst="straightConnector1">
            <a:avLst/>
          </a:prstGeom>
          <a:noFill/>
          <a:ln w="9525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3" name="Google Shape;233;p37">
            <a:extLst>
              <a:ext uri="{FF2B5EF4-FFF2-40B4-BE49-F238E27FC236}">
                <a16:creationId xmlns:a16="http://schemas.microsoft.com/office/drawing/2014/main" id="{85E2C50E-6C96-7B69-9161-5A7D6D41DFF9}"/>
              </a:ext>
            </a:extLst>
          </p:cNvPr>
          <p:cNvSpPr/>
          <p:nvPr/>
        </p:nvSpPr>
        <p:spPr>
          <a:xfrm>
            <a:off x="692059" y="433200"/>
            <a:ext cx="2703526" cy="4277100"/>
          </a:xfrm>
          <a:prstGeom prst="rect">
            <a:avLst/>
          </a:prstGeom>
          <a:noFill/>
          <a:ln w="1905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6B783C-F32F-49E3-11FA-9570AFAF3601}"/>
              </a:ext>
            </a:extLst>
          </p:cNvPr>
          <p:cNvSpPr/>
          <p:nvPr/>
        </p:nvSpPr>
        <p:spPr>
          <a:xfrm>
            <a:off x="10048" y="4832885"/>
            <a:ext cx="9126000" cy="298867"/>
          </a:xfrm>
          <a:prstGeom prst="rect">
            <a:avLst/>
          </a:prstGeom>
          <a:solidFill>
            <a:srgbClr val="00206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E33869-D86E-CF52-4EFF-0C9A5224DEE0}"/>
              </a:ext>
            </a:extLst>
          </p:cNvPr>
          <p:cNvSpPr txBox="1"/>
          <p:nvPr/>
        </p:nvSpPr>
        <p:spPr>
          <a:xfrm>
            <a:off x="68128" y="4889736"/>
            <a:ext cx="5152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cap="all" spc="300" dirty="0">
                <a:solidFill>
                  <a:schemeClr val="bg1"/>
                </a:solidFill>
                <a:latin typeface="Fira Sans" panose="020B0503050000020004" pitchFamily="34" charset="0"/>
              </a:rPr>
              <a:t>Rozwiązania Przemysłowe na miarę xxi wieku</a:t>
            </a:r>
            <a:endParaRPr lang="en-US" sz="800" cap="all" spc="300" dirty="0">
              <a:solidFill>
                <a:schemeClr val="bg1"/>
              </a:solidFill>
              <a:latin typeface="Fira Sans" panose="020B0503050000020004" pitchFamily="34" charset="0"/>
            </a:endParaRPr>
          </a:p>
          <a:p>
            <a:endParaRPr lang="en-US" sz="800" cap="all" spc="3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D197DF-CF89-D75A-6B71-21738E8C47B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biLevel thresh="25000"/>
          </a:blip>
          <a:srcRect t="30965" b="31066"/>
          <a:stretch/>
        </p:blipFill>
        <p:spPr>
          <a:xfrm>
            <a:off x="8350872" y="4895199"/>
            <a:ext cx="643467" cy="17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69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>
          <a:extLst>
            <a:ext uri="{FF2B5EF4-FFF2-40B4-BE49-F238E27FC236}">
              <a16:creationId xmlns:a16="http://schemas.microsoft.com/office/drawing/2014/main" id="{DF93C130-0DE9-5FBA-45CC-1E247ED95F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6D02CAC8-6BA3-5002-6D64-EB6EAA00F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486" y="495777"/>
            <a:ext cx="4307599" cy="4076129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640E20F2-A0C6-A9CF-17A5-37FDACD72C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401" y="1413263"/>
            <a:ext cx="3956076" cy="3389648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474A7569-1473-C724-D53C-6D69AD90C8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1381" y="163547"/>
            <a:ext cx="1420491" cy="463336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DD19DAB8-2557-C8C3-A9B2-667D4A233A8C}"/>
              </a:ext>
            </a:extLst>
          </p:cNvPr>
          <p:cNvSpPr txBox="1"/>
          <p:nvPr/>
        </p:nvSpPr>
        <p:spPr>
          <a:xfrm>
            <a:off x="264400" y="835407"/>
            <a:ext cx="4084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i="1" dirty="0">
                <a:solidFill>
                  <a:srgbClr val="3366FF"/>
                </a:solidFill>
                <a:latin typeface="Georgia" panose="02040502050405020303" pitchFamily="18" charset="0"/>
                <a:cs typeface="Cavolini" panose="03000502040302020204" pitchFamily="66" charset="0"/>
              </a:rPr>
              <a:t>Pompa ciepła ze strumienicą</a:t>
            </a:r>
          </a:p>
        </p:txBody>
      </p:sp>
      <p:sp>
        <p:nvSpPr>
          <p:cNvPr id="11" name="Prostokąt: zaokrąglone rogi 10">
            <a:extLst>
              <a:ext uri="{FF2B5EF4-FFF2-40B4-BE49-F238E27FC236}">
                <a16:creationId xmlns:a16="http://schemas.microsoft.com/office/drawing/2014/main" id="{1AEFC38A-CCFB-67A3-E92C-AC6EF9037E99}"/>
              </a:ext>
            </a:extLst>
          </p:cNvPr>
          <p:cNvSpPr/>
          <p:nvPr/>
        </p:nvSpPr>
        <p:spPr>
          <a:xfrm>
            <a:off x="7389541" y="1339076"/>
            <a:ext cx="1490058" cy="3389648"/>
          </a:xfrm>
          <a:prstGeom prst="roundRect">
            <a:avLst/>
          </a:prstGeom>
          <a:noFill/>
          <a:ln w="38100">
            <a:solidFill>
              <a:srgbClr val="FF3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813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>
          <a:extLst>
            <a:ext uri="{FF2B5EF4-FFF2-40B4-BE49-F238E27FC236}">
              <a16:creationId xmlns:a16="http://schemas.microsoft.com/office/drawing/2014/main" id="{7E5330AC-2CAA-5C0B-DF0A-D93174B6A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98D4A35-89F9-4A77-49BE-0C811166B00D}"/>
              </a:ext>
            </a:extLst>
          </p:cNvPr>
          <p:cNvSpPr/>
          <p:nvPr/>
        </p:nvSpPr>
        <p:spPr>
          <a:xfrm>
            <a:off x="10048" y="4832885"/>
            <a:ext cx="9126000" cy="298867"/>
          </a:xfrm>
          <a:prstGeom prst="rect">
            <a:avLst/>
          </a:prstGeom>
          <a:solidFill>
            <a:srgbClr val="00206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11F63B3C-A342-60E4-F97E-F14A439162A3}"/>
              </a:ext>
            </a:extLst>
          </p:cNvPr>
          <p:cNvSpPr txBox="1"/>
          <p:nvPr/>
        </p:nvSpPr>
        <p:spPr>
          <a:xfrm>
            <a:off x="68128" y="4889736"/>
            <a:ext cx="51521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cap="all" spc="300" dirty="0">
                <a:solidFill>
                  <a:schemeClr val="bg1"/>
                </a:solidFill>
                <a:latin typeface="Fira Sans" panose="020B0503050000020004" pitchFamily="34" charset="0"/>
              </a:rPr>
              <a:t>Rozwiązania Przemysłowe na miarę xxi wieku</a:t>
            </a:r>
            <a:endParaRPr lang="en-US" sz="800" cap="all" spc="3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9482222-7CFB-9C67-ED53-205C7740C2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9457" y="4889736"/>
            <a:ext cx="646232" cy="17070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3F401DC2-57F7-6249-E76A-8146BE665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581" y="731305"/>
            <a:ext cx="8688108" cy="4091295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C4C59E5F-75D2-4F10-211A-BE31C2F581F9}"/>
              </a:ext>
            </a:extLst>
          </p:cNvPr>
          <p:cNvSpPr txBox="1"/>
          <p:nvPr/>
        </p:nvSpPr>
        <p:spPr>
          <a:xfrm>
            <a:off x="293609" y="672882"/>
            <a:ext cx="3738332" cy="2416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>
                <a:latin typeface="Fira Sans" panose="020B0503050000020004" pitchFamily="34" charset="0"/>
                <a:cs typeface="Cavolini" panose="03000502040302020204" pitchFamily="66" charset="0"/>
              </a:rPr>
              <a:t>Moc chłodnicza 	</a:t>
            </a:r>
            <a:r>
              <a:rPr lang="pl-PL" sz="1200" dirty="0" err="1">
                <a:latin typeface="Fira Sans" panose="020B0503050000020004" pitchFamily="34" charset="0"/>
                <a:cs typeface="Cavolini" panose="03000502040302020204" pitchFamily="66" charset="0"/>
              </a:rPr>
              <a:t>Q</a:t>
            </a:r>
            <a:r>
              <a:rPr lang="pl-PL" sz="1200" baseline="-25000" dirty="0" err="1">
                <a:latin typeface="Fira Sans" panose="020B0503050000020004" pitchFamily="34" charset="0"/>
                <a:cs typeface="Cavolini" panose="03000502040302020204" pitchFamily="66" charset="0"/>
              </a:rPr>
              <a:t>o</a:t>
            </a:r>
            <a:r>
              <a:rPr lang="pl-PL" sz="1200" dirty="0">
                <a:latin typeface="Fira Sans" panose="020B0503050000020004" pitchFamily="34" charset="0"/>
                <a:cs typeface="Cavolini" panose="03000502040302020204" pitchFamily="66" charset="0"/>
              </a:rPr>
              <a:t>    = 4.082 kW</a:t>
            </a:r>
          </a:p>
          <a:p>
            <a:r>
              <a:rPr lang="pl-PL" b="1" i="1" dirty="0">
                <a:solidFill>
                  <a:srgbClr val="FF9900"/>
                </a:solidFill>
                <a:latin typeface="Fira Sans" panose="020B0503050000020004" pitchFamily="34" charset="0"/>
                <a:cs typeface="Cavolini" panose="03000502040302020204" pitchFamily="66" charset="0"/>
              </a:rPr>
              <a:t>Moc skraplania	</a:t>
            </a:r>
            <a:r>
              <a:rPr lang="pl-PL" b="1" i="1" dirty="0" err="1">
                <a:solidFill>
                  <a:srgbClr val="FF9900"/>
                </a:solidFill>
                <a:latin typeface="Fira Sans" panose="020B0503050000020004" pitchFamily="34" charset="0"/>
                <a:cs typeface="Cavolini" panose="03000502040302020204" pitchFamily="66" charset="0"/>
              </a:rPr>
              <a:t>Q</a:t>
            </a:r>
            <a:r>
              <a:rPr lang="pl-PL" b="1" i="1" baseline="-25000" dirty="0" err="1">
                <a:solidFill>
                  <a:srgbClr val="FF9900"/>
                </a:solidFill>
                <a:latin typeface="Fira Sans" panose="020B0503050000020004" pitchFamily="34" charset="0"/>
                <a:cs typeface="Cavolini" panose="03000502040302020204" pitchFamily="66" charset="0"/>
              </a:rPr>
              <a:t>c</a:t>
            </a:r>
            <a:r>
              <a:rPr lang="pl-PL" b="1" i="1" dirty="0">
                <a:solidFill>
                  <a:srgbClr val="FF9900"/>
                </a:solidFill>
                <a:latin typeface="Fira Sans" panose="020B0503050000020004" pitchFamily="34" charset="0"/>
                <a:cs typeface="Cavolini" panose="03000502040302020204" pitchFamily="66" charset="0"/>
              </a:rPr>
              <a:t>  = 4.793 kW</a:t>
            </a:r>
          </a:p>
          <a:p>
            <a:r>
              <a:rPr lang="pl-PL" b="1" i="1" dirty="0">
                <a:solidFill>
                  <a:srgbClr val="FF0000"/>
                </a:solidFill>
                <a:latin typeface="Fira Sans" panose="020B0503050000020004" pitchFamily="34" charset="0"/>
                <a:cs typeface="Cavolini" panose="03000502040302020204" pitchFamily="66" charset="0"/>
              </a:rPr>
              <a:t>Odzysk ciepła	</a:t>
            </a:r>
            <a:r>
              <a:rPr lang="pl-PL" b="1" i="1" dirty="0" err="1">
                <a:solidFill>
                  <a:srgbClr val="FF0000"/>
                </a:solidFill>
                <a:latin typeface="Fira Sans" panose="020B0503050000020004" pitchFamily="34" charset="0"/>
                <a:cs typeface="Cavolini" panose="03000502040302020204" pitchFamily="66" charset="0"/>
              </a:rPr>
              <a:t>Q</a:t>
            </a:r>
            <a:r>
              <a:rPr lang="pl-PL" b="1" i="1" baseline="-25000" dirty="0" err="1">
                <a:solidFill>
                  <a:srgbClr val="FF0000"/>
                </a:solidFill>
                <a:latin typeface="Fira Sans" panose="020B0503050000020004" pitchFamily="34" charset="0"/>
                <a:cs typeface="Cavolini" panose="03000502040302020204" pitchFamily="66" charset="0"/>
              </a:rPr>
              <a:t>oc</a:t>
            </a:r>
            <a:r>
              <a:rPr lang="pl-PL" b="1" i="1" dirty="0">
                <a:solidFill>
                  <a:srgbClr val="FF0000"/>
                </a:solidFill>
                <a:latin typeface="Fira Sans" panose="020B0503050000020004" pitchFamily="34" charset="0"/>
                <a:cs typeface="Cavolini" panose="03000502040302020204" pitchFamily="66" charset="0"/>
              </a:rPr>
              <a:t> = 1.505 kW</a:t>
            </a:r>
          </a:p>
          <a:p>
            <a:r>
              <a:rPr lang="pl-PL" sz="1200" dirty="0">
                <a:latin typeface="Fira Sans" panose="020B0503050000020004" pitchFamily="34" charset="0"/>
                <a:cs typeface="Cavolini" panose="03000502040302020204" pitchFamily="66" charset="0"/>
              </a:rPr>
              <a:t>Nakład energii	N</a:t>
            </a:r>
            <a:r>
              <a:rPr lang="pl-PL" sz="1200" baseline="-25000" dirty="0">
                <a:latin typeface="Fira Sans" panose="020B0503050000020004" pitchFamily="34" charset="0"/>
                <a:cs typeface="Cavolini" panose="03000502040302020204" pitchFamily="66" charset="0"/>
              </a:rPr>
              <a:t>el</a:t>
            </a:r>
            <a:r>
              <a:rPr lang="pl-PL" sz="1200" dirty="0">
                <a:latin typeface="Fira Sans" panose="020B0503050000020004" pitchFamily="34" charset="0"/>
                <a:cs typeface="Cavolini" panose="03000502040302020204" pitchFamily="66" charset="0"/>
              </a:rPr>
              <a:t>    =   143 kW</a:t>
            </a:r>
          </a:p>
          <a:p>
            <a:endParaRPr lang="pl-PL" sz="800" dirty="0">
              <a:latin typeface="Fira Sans" panose="020B0503050000020004" pitchFamily="34" charset="0"/>
              <a:cs typeface="Cavolini" panose="0300050204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pl-PL" b="1" i="1" dirty="0">
                <a:solidFill>
                  <a:srgbClr val="3366FF"/>
                </a:solidFill>
                <a:latin typeface="Fira Sans" panose="020B0503050000020004" pitchFamily="34" charset="0"/>
                <a:cs typeface="Cavolini" panose="03000502040302020204" pitchFamily="66" charset="0"/>
              </a:rPr>
              <a:t>Współczynnik	</a:t>
            </a:r>
            <a:r>
              <a:rPr lang="pl-PL" b="1" i="1" dirty="0" err="1">
                <a:solidFill>
                  <a:srgbClr val="3366FF"/>
                </a:solidFill>
                <a:latin typeface="Fira Sans" panose="020B0503050000020004" pitchFamily="34" charset="0"/>
                <a:cs typeface="Cavolini" panose="03000502040302020204" pitchFamily="66" charset="0"/>
              </a:rPr>
              <a:t>COP</a:t>
            </a:r>
            <a:r>
              <a:rPr lang="pl-PL" b="1" i="1" baseline="-25000" dirty="0" err="1">
                <a:solidFill>
                  <a:srgbClr val="3366FF"/>
                </a:solidFill>
                <a:latin typeface="Fira Sans" panose="020B0503050000020004" pitchFamily="34" charset="0"/>
                <a:cs typeface="Cavolini" panose="03000502040302020204" pitchFamily="66" charset="0"/>
              </a:rPr>
              <a:t>grz</a:t>
            </a:r>
            <a:r>
              <a:rPr lang="pl-PL" b="1" i="1" dirty="0">
                <a:solidFill>
                  <a:srgbClr val="3366FF"/>
                </a:solidFill>
                <a:latin typeface="Fira Sans" panose="020B0503050000020004" pitchFamily="34" charset="0"/>
                <a:cs typeface="Cavolini" panose="03000502040302020204" pitchFamily="66" charset="0"/>
              </a:rPr>
              <a:t>  = 10,5</a:t>
            </a:r>
          </a:p>
          <a:p>
            <a:endParaRPr lang="pl-PL" sz="800" dirty="0">
              <a:latin typeface="Fira Sans" panose="020B0503050000020004" pitchFamily="34" charset="0"/>
              <a:cs typeface="Cavolini" panose="03000502040302020204" pitchFamily="66" charset="0"/>
            </a:endParaRPr>
          </a:p>
          <a:p>
            <a:r>
              <a:rPr lang="pl-PL" sz="1200" dirty="0">
                <a:latin typeface="Fira Sans" panose="020B0503050000020004" pitchFamily="34" charset="0"/>
                <a:cs typeface="Cavolini" panose="03000502040302020204" pitchFamily="66" charset="0"/>
              </a:rPr>
              <a:t>Cena ciepła z gazu    	    281 zł/MWh</a:t>
            </a:r>
          </a:p>
          <a:p>
            <a:r>
              <a:rPr lang="pl-PL" sz="1200" dirty="0">
                <a:latin typeface="Fira Sans" panose="020B0503050000020004" pitchFamily="34" charset="0"/>
                <a:cs typeface="Cavolini" panose="03000502040302020204" pitchFamily="66" charset="0"/>
              </a:rPr>
              <a:t>Cena energii el.	    728 zł/MWh</a:t>
            </a:r>
          </a:p>
          <a:p>
            <a:endParaRPr lang="pl-PL" sz="800" dirty="0">
              <a:latin typeface="Fira Sans" panose="020B0503050000020004" pitchFamily="34" charset="0"/>
              <a:cs typeface="Cavolini" panose="03000502040302020204" pitchFamily="66" charset="0"/>
            </a:endParaRPr>
          </a:p>
          <a:p>
            <a:r>
              <a:rPr lang="pl-PL" b="1" i="1" dirty="0">
                <a:solidFill>
                  <a:srgbClr val="00B050"/>
                </a:solidFill>
                <a:latin typeface="Fira Sans" panose="020B0503050000020004" pitchFamily="34" charset="0"/>
                <a:cs typeface="Cavolini" panose="03000502040302020204" pitchFamily="66" charset="0"/>
              </a:rPr>
              <a:t>Zyski		2.250.000 zł/rok</a:t>
            </a:r>
          </a:p>
          <a:p>
            <a:endParaRPr lang="pl-PL" sz="12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" name="Prostokąt: zaokrąglone rogi 3">
            <a:extLst>
              <a:ext uri="{FF2B5EF4-FFF2-40B4-BE49-F238E27FC236}">
                <a16:creationId xmlns:a16="http://schemas.microsoft.com/office/drawing/2014/main" id="{CE5A7705-C248-6CB8-A5CA-A7B24C16A7DE}"/>
              </a:ext>
            </a:extLst>
          </p:cNvPr>
          <p:cNvSpPr/>
          <p:nvPr/>
        </p:nvSpPr>
        <p:spPr>
          <a:xfrm>
            <a:off x="293609" y="2922801"/>
            <a:ext cx="4326772" cy="1413952"/>
          </a:xfrm>
          <a:prstGeom prst="roundRect">
            <a:avLst/>
          </a:prstGeom>
          <a:noFill/>
          <a:ln w="38100">
            <a:solidFill>
              <a:srgbClr val="FF99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7102433D-4614-2452-7051-E5A3779DF3F9}"/>
              </a:ext>
            </a:extLst>
          </p:cNvPr>
          <p:cNvSpPr/>
          <p:nvPr/>
        </p:nvSpPr>
        <p:spPr>
          <a:xfrm>
            <a:off x="4666409" y="1071039"/>
            <a:ext cx="2561705" cy="326571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9" name="Prostokąt: zaokrąglone rogi 8">
            <a:extLst>
              <a:ext uri="{FF2B5EF4-FFF2-40B4-BE49-F238E27FC236}">
                <a16:creationId xmlns:a16="http://schemas.microsoft.com/office/drawing/2014/main" id="{3960CE88-2183-E0C4-41E0-F7A5EC8D03DC}"/>
              </a:ext>
            </a:extLst>
          </p:cNvPr>
          <p:cNvSpPr/>
          <p:nvPr/>
        </p:nvSpPr>
        <p:spPr>
          <a:xfrm>
            <a:off x="7745790" y="2922801"/>
            <a:ext cx="1235927" cy="1413952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8" name="Google Shape;758;p58">
            <a:extLst>
              <a:ext uri="{FF2B5EF4-FFF2-40B4-BE49-F238E27FC236}">
                <a16:creationId xmlns:a16="http://schemas.microsoft.com/office/drawing/2014/main" id="{26C086DB-09D2-553D-DCBC-F469DEB7B68F}"/>
              </a:ext>
            </a:extLst>
          </p:cNvPr>
          <p:cNvSpPr txBox="1">
            <a:spLocks/>
          </p:cNvSpPr>
          <p:nvPr/>
        </p:nvSpPr>
        <p:spPr>
          <a:xfrm>
            <a:off x="416642" y="142244"/>
            <a:ext cx="8310716" cy="4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l-PL" sz="2400" dirty="0">
                <a:solidFill>
                  <a:schemeClr val="tx1"/>
                </a:solidFill>
                <a:latin typeface="Fira Sans" panose="020B05030500000200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Case </a:t>
            </a:r>
            <a:r>
              <a:rPr lang="pl-PL" sz="2400" dirty="0" err="1">
                <a:solidFill>
                  <a:schemeClr val="tx1"/>
                </a:solidFill>
                <a:latin typeface="Fira Sans" panose="020B05030500000200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study</a:t>
            </a:r>
            <a:endParaRPr lang="pl-PL" sz="2400" dirty="0">
              <a:solidFill>
                <a:schemeClr val="tx1"/>
              </a:solidFill>
              <a:latin typeface="Fira Sans" panose="020B05030500000200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09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niebo, zewnętrzne&#10;&#10;Opis wygenerowany automatycznie">
            <a:extLst>
              <a:ext uri="{FF2B5EF4-FFF2-40B4-BE49-F238E27FC236}">
                <a16:creationId xmlns:a16="http://schemas.microsoft.com/office/drawing/2014/main" id="{5472F226-C075-4A38-B39B-CA4EDB7C08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877" y="95417"/>
            <a:ext cx="3015365" cy="4679578"/>
          </a:xfrm>
          <a:prstGeom prst="rect">
            <a:avLst/>
          </a:prstGeom>
        </p:spPr>
      </p:pic>
      <p:sp>
        <p:nvSpPr>
          <p:cNvPr id="233" name="Google Shape;233;p37"/>
          <p:cNvSpPr/>
          <p:nvPr/>
        </p:nvSpPr>
        <p:spPr>
          <a:xfrm>
            <a:off x="972669" y="381029"/>
            <a:ext cx="2703526" cy="4277100"/>
          </a:xfrm>
          <a:prstGeom prst="rect">
            <a:avLst/>
          </a:prstGeom>
          <a:noFill/>
          <a:ln w="1905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47E159A-D95E-4F73-B392-19CDF7FCADCA}"/>
              </a:ext>
            </a:extLst>
          </p:cNvPr>
          <p:cNvSpPr/>
          <p:nvPr/>
        </p:nvSpPr>
        <p:spPr>
          <a:xfrm>
            <a:off x="10048" y="4832885"/>
            <a:ext cx="9126000" cy="298867"/>
          </a:xfrm>
          <a:prstGeom prst="rect">
            <a:avLst/>
          </a:prstGeom>
          <a:solidFill>
            <a:srgbClr val="00206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21BE98-4768-472C-A738-B1C945B671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biLevel thresh="25000"/>
          </a:blip>
          <a:srcRect t="30965" b="31066"/>
          <a:stretch/>
        </p:blipFill>
        <p:spPr>
          <a:xfrm>
            <a:off x="8350872" y="4895199"/>
            <a:ext cx="643467" cy="171755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Powiększenie slajdu 5">
                <a:extLst>
                  <a:ext uri="{FF2B5EF4-FFF2-40B4-BE49-F238E27FC236}">
                    <a16:creationId xmlns:a16="http://schemas.microsoft.com/office/drawing/2014/main" id="{85DCDD1D-DDD7-20A2-C28E-89590922CF4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54661931"/>
                  </p:ext>
                </p:extLst>
              </p:nvPr>
            </p:nvGraphicFramePr>
            <p:xfrm>
              <a:off x="-1156447" y="2550739"/>
              <a:ext cx="2286000" cy="1285875"/>
            </p:xfrm>
            <a:graphic>
              <a:graphicData uri="http://schemas.microsoft.com/office/powerpoint/2016/slidezoom">
                <pslz:sldZm>
                  <pslz:sldZmObj sldId="361" cId="2404182158">
                    <pslz:zmPr id="{215CBE13-7CCC-4884-9E8F-C71E465E54FE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286000" cy="128587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Powiększenie slajdu 5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85DCDD1D-DDD7-20A2-C28E-89590922CF4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1156447" y="2550739"/>
                <a:ext cx="2286000" cy="128587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13" name="Google Shape;230;p37">
            <a:extLst>
              <a:ext uri="{FF2B5EF4-FFF2-40B4-BE49-F238E27FC236}">
                <a16:creationId xmlns:a16="http://schemas.microsoft.com/office/drawing/2014/main" id="{EC067478-EFD3-5C31-328F-BB6412564589}"/>
              </a:ext>
            </a:extLst>
          </p:cNvPr>
          <p:cNvSpPr txBox="1">
            <a:spLocks/>
          </p:cNvSpPr>
          <p:nvPr/>
        </p:nvSpPr>
        <p:spPr>
          <a:xfrm>
            <a:off x="4178439" y="614149"/>
            <a:ext cx="4585072" cy="7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Nanum Myeongjo"/>
              <a:buNone/>
              <a:defRPr sz="3800" b="1" i="0" u="none" strike="noStrike" cap="none">
                <a:solidFill>
                  <a:schemeClr val="dk1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pl-PL" sz="3200" b="0" i="1" dirty="0">
                <a:solidFill>
                  <a:schemeClr val="tx1"/>
                </a:solidFill>
                <a:latin typeface="Georgia" panose="02040502050405020303" pitchFamily="18" charset="0"/>
              </a:rPr>
              <a:t>Chłód z ciepła.</a:t>
            </a:r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A372E233-39FB-61C9-C89F-CD05F1E8DC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8439" y="1593685"/>
            <a:ext cx="2020422" cy="1851788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183A5589-5A8E-61E5-8917-B7FEABE4BA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55747" y="1422522"/>
            <a:ext cx="1686493" cy="2344710"/>
          </a:xfrm>
          <a:prstGeom prst="rect">
            <a:avLst/>
          </a:prstGeom>
        </p:spPr>
      </p:pic>
      <p:sp>
        <p:nvSpPr>
          <p:cNvPr id="18" name="Google Shape;230;p37">
            <a:extLst>
              <a:ext uri="{FF2B5EF4-FFF2-40B4-BE49-F238E27FC236}">
                <a16:creationId xmlns:a16="http://schemas.microsoft.com/office/drawing/2014/main" id="{F9327E84-8C5D-1F64-80D2-B26FE5F657CE}"/>
              </a:ext>
            </a:extLst>
          </p:cNvPr>
          <p:cNvSpPr txBox="1">
            <a:spLocks/>
          </p:cNvSpPr>
          <p:nvPr/>
        </p:nvSpPr>
        <p:spPr>
          <a:xfrm>
            <a:off x="4180080" y="3836614"/>
            <a:ext cx="3970204" cy="7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Nanum Myeongjo"/>
              <a:buNone/>
              <a:defRPr sz="3800" b="1" i="0" u="none" strike="noStrike" cap="none">
                <a:solidFill>
                  <a:schemeClr val="dk1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pl-PL" sz="2800" b="0" i="1" u="sng" dirty="0">
                <a:solidFill>
                  <a:srgbClr val="3399FF"/>
                </a:solidFill>
                <a:latin typeface="Georgia" panose="02040502050405020303" pitchFamily="18" charset="0"/>
              </a:rPr>
              <a:t>Kaj mlekiem płynący.</a:t>
            </a:r>
            <a:endParaRPr lang="pl-PL" sz="2800" b="0" dirty="0">
              <a:latin typeface="Georgia" panose="02040502050405020303" pitchFamily="18" charset="0"/>
            </a:endParaRPr>
          </a:p>
        </p:txBody>
      </p:sp>
      <p:sp>
        <p:nvSpPr>
          <p:cNvPr id="19" name="TextBox 87">
            <a:extLst>
              <a:ext uri="{FF2B5EF4-FFF2-40B4-BE49-F238E27FC236}">
                <a16:creationId xmlns:a16="http://schemas.microsoft.com/office/drawing/2014/main" id="{FB2F285F-494A-D618-9166-8D44BC9AB79B}"/>
              </a:ext>
            </a:extLst>
          </p:cNvPr>
          <p:cNvSpPr txBox="1"/>
          <p:nvPr/>
        </p:nvSpPr>
        <p:spPr>
          <a:xfrm>
            <a:off x="68128" y="4889736"/>
            <a:ext cx="51521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cap="all" spc="300" dirty="0">
                <a:solidFill>
                  <a:schemeClr val="bg1"/>
                </a:solidFill>
                <a:latin typeface="Fira Sans" panose="020B0503050000020004" pitchFamily="34" charset="0"/>
              </a:rPr>
              <a:t>Rozwiązania Przemysłowe na miarę xxi wieku</a:t>
            </a:r>
            <a:endParaRPr lang="en-US" sz="800" cap="all" spc="3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182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>
          <a:extLst>
            <a:ext uri="{FF2B5EF4-FFF2-40B4-BE49-F238E27FC236}">
              <a16:creationId xmlns:a16="http://schemas.microsoft.com/office/drawing/2014/main" id="{B5E7424D-6676-C7F4-D4E8-680D78A05E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0849FC40-FA43-BE09-8E10-C186DAB5B2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9088" y="654206"/>
            <a:ext cx="1420491" cy="46530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985CF2E-17F6-1B49-007B-E5A946AD59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92" t="7842" r="7515" b="7361"/>
          <a:stretch/>
        </p:blipFill>
        <p:spPr>
          <a:xfrm>
            <a:off x="284773" y="308052"/>
            <a:ext cx="8428047" cy="4527396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87ADFCF7-B60C-3A43-A6A8-32A519CF6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084" y="4434040"/>
            <a:ext cx="1420491" cy="46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920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8C6DAEE8-0ED7-A810-5E02-2F1F5CF094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381" t="16298" r="734" b="11406"/>
          <a:stretch/>
        </p:blipFill>
        <p:spPr>
          <a:xfrm>
            <a:off x="435258" y="781132"/>
            <a:ext cx="4968016" cy="3916625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F821B158-A79C-15CE-5E86-9EFCDED4E7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033" y="437218"/>
            <a:ext cx="1420491" cy="465303"/>
          </a:xfrm>
          <a:prstGeom prst="rect">
            <a:avLst/>
          </a:prstGeo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B0856865-BB69-A8B7-866A-95AE58E2A208}"/>
              </a:ext>
            </a:extLst>
          </p:cNvPr>
          <p:cNvSpPr txBox="1"/>
          <p:nvPr/>
        </p:nvSpPr>
        <p:spPr>
          <a:xfrm>
            <a:off x="5532528" y="376434"/>
            <a:ext cx="3444538" cy="2954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pl-PL" sz="1800" b="1" i="1" dirty="0">
                <a:solidFill>
                  <a:srgbClr val="3366FF"/>
                </a:solidFill>
                <a:latin typeface="Georgia" panose="02040502050405020303" pitchFamily="18" charset="0"/>
                <a:ea typeface="Calibri" panose="020F0502020204030204" pitchFamily="34" charset="0"/>
                <a:cs typeface="Cavolini" panose="03000502040302020204" pitchFamily="66" charset="0"/>
              </a:rPr>
              <a:t>Korzyści Użytkownika:</a:t>
            </a:r>
          </a:p>
          <a:p>
            <a:pPr marL="342900" indent="-342900">
              <a:lnSpc>
                <a:spcPts val="2800"/>
              </a:lnSpc>
              <a:spcAft>
                <a:spcPts val="600"/>
              </a:spcAft>
              <a:buFont typeface="+mj-lt"/>
              <a:buAutoNum type="arabicPeriod"/>
            </a:pPr>
            <a:r>
              <a:rPr lang="pl-PL" sz="1800" b="1" i="1" dirty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Cavolini" panose="03000502040302020204" pitchFamily="66" charset="0"/>
              </a:rPr>
              <a:t>Zagospodarowanie ciepła odpadowego.</a:t>
            </a:r>
          </a:p>
          <a:p>
            <a:pPr marL="342900" indent="-342900">
              <a:lnSpc>
                <a:spcPts val="2800"/>
              </a:lnSpc>
              <a:spcAft>
                <a:spcPts val="600"/>
              </a:spcAft>
              <a:buFont typeface="+mj-lt"/>
              <a:buAutoNum type="arabicPeriod"/>
            </a:pPr>
            <a:r>
              <a:rPr lang="pl-PL" sz="1800" b="1" i="1" dirty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Cavolini" panose="03000502040302020204" pitchFamily="66" charset="0"/>
              </a:rPr>
              <a:t>„Darmowa” produkcja  chłodu.</a:t>
            </a:r>
          </a:p>
          <a:p>
            <a:pPr marL="342900" indent="-342900">
              <a:lnSpc>
                <a:spcPts val="2800"/>
              </a:lnSpc>
              <a:spcAft>
                <a:spcPts val="600"/>
              </a:spcAft>
              <a:buFont typeface="+mj-lt"/>
              <a:buAutoNum type="arabicPeriod"/>
            </a:pPr>
            <a:r>
              <a:rPr lang="pl-PL" sz="1800" b="1" i="1" dirty="0">
                <a:solidFill>
                  <a:schemeClr val="tx1"/>
                </a:solidFill>
                <a:latin typeface="Georgia" panose="02040502050405020303" pitchFamily="18" charset="0"/>
                <a:ea typeface="Calibri" panose="020F0502020204030204" pitchFamily="34" charset="0"/>
                <a:cs typeface="Cavolini" panose="03000502040302020204" pitchFamily="66" charset="0"/>
              </a:rPr>
              <a:t>Redukcja pracjących agregatów.</a:t>
            </a:r>
            <a:endParaRPr lang="pl-PL" sz="1800" b="1" i="1" dirty="0">
              <a:latin typeface="Georgia" panose="02040502050405020303" pitchFamily="18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2F852D5C-00AB-34E9-E1BF-BE6FD2C2BB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2527" y="3758892"/>
            <a:ext cx="3444539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5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niebo, zewnętrzne, podłoże, scena&#10;&#10;Opis wygenerowany automatycznie">
            <a:extLst>
              <a:ext uri="{FF2B5EF4-FFF2-40B4-BE49-F238E27FC236}">
                <a16:creationId xmlns:a16="http://schemas.microsoft.com/office/drawing/2014/main" id="{8661B333-6F85-4D90-8098-E2205214978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7138"/>
          <a:stretch/>
        </p:blipFill>
        <p:spPr>
          <a:xfrm>
            <a:off x="144187" y="186608"/>
            <a:ext cx="8436974" cy="4581479"/>
          </a:xfrm>
          <a:prstGeom prst="rect">
            <a:avLst/>
          </a:prstGeom>
        </p:spPr>
      </p:pic>
      <p:sp>
        <p:nvSpPr>
          <p:cNvPr id="233" name="Google Shape;233;p37"/>
          <p:cNvSpPr/>
          <p:nvPr/>
        </p:nvSpPr>
        <p:spPr>
          <a:xfrm>
            <a:off x="1712898" y="433200"/>
            <a:ext cx="2703526" cy="4277100"/>
          </a:xfrm>
          <a:prstGeom prst="rect">
            <a:avLst/>
          </a:prstGeom>
          <a:noFill/>
          <a:ln w="1905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47E159A-D95E-4F73-B392-19CDF7FCADCA}"/>
              </a:ext>
            </a:extLst>
          </p:cNvPr>
          <p:cNvSpPr/>
          <p:nvPr/>
        </p:nvSpPr>
        <p:spPr>
          <a:xfrm>
            <a:off x="10048" y="4832885"/>
            <a:ext cx="9126000" cy="298867"/>
          </a:xfrm>
          <a:prstGeom prst="rect">
            <a:avLst/>
          </a:prstGeom>
          <a:solidFill>
            <a:srgbClr val="00206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21BE98-4768-472C-A738-B1C945B671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biLevel thresh="25000"/>
          </a:blip>
          <a:srcRect t="30965" b="31066"/>
          <a:stretch/>
        </p:blipFill>
        <p:spPr>
          <a:xfrm>
            <a:off x="8350872" y="4895199"/>
            <a:ext cx="643467" cy="171755"/>
          </a:xfrm>
          <a:prstGeom prst="rect">
            <a:avLst/>
          </a:prstGeom>
        </p:spPr>
      </p:pic>
      <p:cxnSp>
        <p:nvCxnSpPr>
          <p:cNvPr id="13" name="Google Shape;232;p37">
            <a:extLst>
              <a:ext uri="{FF2B5EF4-FFF2-40B4-BE49-F238E27FC236}">
                <a16:creationId xmlns:a16="http://schemas.microsoft.com/office/drawing/2014/main" id="{BE525A86-8F9B-2B94-1816-FED21015C82E}"/>
              </a:ext>
            </a:extLst>
          </p:cNvPr>
          <p:cNvCxnSpPr>
            <a:cxnSpLocks/>
          </p:cNvCxnSpPr>
          <p:nvPr/>
        </p:nvCxnSpPr>
        <p:spPr>
          <a:xfrm>
            <a:off x="4813905" y="4058380"/>
            <a:ext cx="3705981" cy="0"/>
          </a:xfrm>
          <a:prstGeom prst="straightConnector1">
            <a:avLst/>
          </a:prstGeom>
          <a:noFill/>
          <a:ln w="9525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Google Shape;230;p37">
            <a:extLst>
              <a:ext uri="{FF2B5EF4-FFF2-40B4-BE49-F238E27FC236}">
                <a16:creationId xmlns:a16="http://schemas.microsoft.com/office/drawing/2014/main" id="{AD830C0F-9BA7-41BF-CB5A-357574B0A324}"/>
              </a:ext>
            </a:extLst>
          </p:cNvPr>
          <p:cNvSpPr txBox="1">
            <a:spLocks/>
          </p:cNvSpPr>
          <p:nvPr/>
        </p:nvSpPr>
        <p:spPr>
          <a:xfrm>
            <a:off x="5145152" y="1109158"/>
            <a:ext cx="3436009" cy="2577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Nanum Myeongjo"/>
              <a:buNone/>
              <a:defRPr sz="3800" b="1" i="0" u="none" strike="noStrike" cap="none">
                <a:solidFill>
                  <a:schemeClr val="dk1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sz="4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lnSpc>
                <a:spcPct val="125000"/>
              </a:lnSpc>
            </a:pPr>
            <a:endParaRPr lang="pl-PL" sz="3200" b="0" dirty="0">
              <a:latin typeface="Georgia" panose="02040502050405020303" pitchFamily="18" charset="0"/>
            </a:endParaRPr>
          </a:p>
        </p:txBody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id="{E83C7A35-5C8B-C6D1-DFE0-2348B0EDDE06}"/>
              </a:ext>
            </a:extLst>
          </p:cNvPr>
          <p:cNvSpPr txBox="1"/>
          <p:nvPr/>
        </p:nvSpPr>
        <p:spPr>
          <a:xfrm>
            <a:off x="68128" y="4889736"/>
            <a:ext cx="5152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cap="all" spc="300" dirty="0">
                <a:solidFill>
                  <a:schemeClr val="bg1"/>
                </a:solidFill>
                <a:latin typeface="Fira Sans" panose="020B0503050000020004" pitchFamily="34" charset="0"/>
              </a:rPr>
              <a:t>Rozwiązania Przemysłowe na miarę xxi wieku</a:t>
            </a:r>
            <a:endParaRPr lang="en-US" sz="800" cap="all" spc="300" dirty="0">
              <a:solidFill>
                <a:schemeClr val="bg1"/>
              </a:solidFill>
              <a:latin typeface="Fira Sans" panose="020B0503050000020004" pitchFamily="34" charset="0"/>
            </a:endParaRPr>
          </a:p>
          <a:p>
            <a:endParaRPr lang="en-US" sz="800" cap="all" spc="3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sp>
        <p:nvSpPr>
          <p:cNvPr id="230" name="Google Shape;230;p37">
            <a:extLst>
              <a:ext uri="{FF2B5EF4-FFF2-40B4-BE49-F238E27FC236}">
                <a16:creationId xmlns:a16="http://schemas.microsoft.com/office/drawing/2014/main" id="{B74592DB-64D0-875E-5C57-70FBC83082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727579" y="1021279"/>
            <a:ext cx="3929534" cy="267194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l">
              <a:lnSpc>
                <a:spcPct val="125000"/>
              </a:lnSpc>
            </a:pPr>
            <a:r>
              <a:rPr lang="pl-PL" sz="3200" i="1" u="sng" dirty="0">
                <a:solidFill>
                  <a:schemeClr val="accent2"/>
                </a:solidFill>
                <a:latin typeface="Georgia" panose="02040502050405020303" pitchFamily="18" charset="0"/>
              </a:rPr>
              <a:t>Przestrzeń na</a:t>
            </a:r>
            <a:br>
              <a:rPr lang="pl-PL" sz="3200" i="1" u="sng" dirty="0">
                <a:solidFill>
                  <a:schemeClr val="accent2"/>
                </a:solidFill>
                <a:latin typeface="Georgia" panose="02040502050405020303" pitchFamily="18" charset="0"/>
              </a:rPr>
            </a:br>
            <a:r>
              <a:rPr lang="pl-PL" sz="4000" i="1" u="sng" dirty="0">
                <a:solidFill>
                  <a:srgbClr val="00B050"/>
                </a:solidFill>
                <a:latin typeface="Georgia" panose="02040502050405020303" pitchFamily="18" charset="0"/>
              </a:rPr>
              <a:t>ZYSKI</a:t>
            </a:r>
            <a:br>
              <a:rPr lang="pl-PL" sz="3200" i="1" u="sng" dirty="0">
                <a:solidFill>
                  <a:schemeClr val="accent2"/>
                </a:solidFill>
                <a:latin typeface="Georgia" panose="02040502050405020303" pitchFamily="18" charset="0"/>
              </a:rPr>
            </a:br>
            <a:r>
              <a:rPr lang="pl-PL" sz="2800" i="1" u="sng" dirty="0">
                <a:solidFill>
                  <a:schemeClr val="accent2"/>
                </a:solidFill>
                <a:latin typeface="Georgia" panose="02040502050405020303" pitchFamily="18" charset="0"/>
              </a:rPr>
              <a:t>dla WSZYSTKICH</a:t>
            </a:r>
            <a:r>
              <a:rPr lang="pl-PL" sz="3200" i="1" u="sng" dirty="0">
                <a:solidFill>
                  <a:schemeClr val="accent2"/>
                </a:solidFill>
                <a:latin typeface="Georgia" panose="02040502050405020303" pitchFamily="18" charset="0"/>
              </a:rPr>
              <a:t>.</a:t>
            </a:r>
            <a:endParaRPr sz="4000" b="0" dirty="0">
              <a:solidFill>
                <a:schemeClr val="accent2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8954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>
          <a:extLst>
            <a:ext uri="{FF2B5EF4-FFF2-40B4-BE49-F238E27FC236}">
              <a16:creationId xmlns:a16="http://schemas.microsoft.com/office/drawing/2014/main" id="{00DF0080-3635-1135-0602-EC92F7AB9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>
            <a:extLst>
              <a:ext uri="{FF2B5EF4-FFF2-40B4-BE49-F238E27FC236}">
                <a16:creationId xmlns:a16="http://schemas.microsoft.com/office/drawing/2014/main" id="{65920AB4-9002-DAF2-11BE-1D4B531B623B}"/>
              </a:ext>
            </a:extLst>
          </p:cNvPr>
          <p:cNvSpPr txBox="1"/>
          <p:nvPr/>
        </p:nvSpPr>
        <p:spPr>
          <a:xfrm>
            <a:off x="601980" y="525325"/>
            <a:ext cx="7985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i="1" dirty="0">
                <a:solidFill>
                  <a:srgbClr val="0000FF"/>
                </a:solidFill>
                <a:latin typeface="Georgia" panose="02040502050405020303" pitchFamily="18" charset="0"/>
                <a:cs typeface="Cavolini" panose="03000502040302020204" pitchFamily="66" charset="0"/>
              </a:rPr>
              <a:t>Rewitalizacja</a:t>
            </a:r>
            <a:r>
              <a:rPr lang="pl-PL" sz="2400" b="1" i="1" dirty="0">
                <a:solidFill>
                  <a:schemeClr val="tx1"/>
                </a:solidFill>
                <a:latin typeface="Georgia" panose="02040502050405020303" pitchFamily="18" charset="0"/>
                <a:cs typeface="Cavolini" panose="03000502040302020204" pitchFamily="66" charset="0"/>
              </a:rPr>
              <a:t> zakładu z instalacją freonową.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D0264EC-ACB7-B9AB-BBB6-4FB998554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10" y="1086196"/>
            <a:ext cx="8374380" cy="3615971"/>
          </a:xfrm>
          <a:prstGeom prst="rect">
            <a:avLst/>
          </a:prstGeom>
        </p:spPr>
      </p:pic>
      <p:sp>
        <p:nvSpPr>
          <p:cNvPr id="3" name="Prostokąt: zaokrąglone rogi 2">
            <a:extLst>
              <a:ext uri="{FF2B5EF4-FFF2-40B4-BE49-F238E27FC236}">
                <a16:creationId xmlns:a16="http://schemas.microsoft.com/office/drawing/2014/main" id="{29241AE2-9FFD-9375-7B0E-4C9D043D4C23}"/>
              </a:ext>
            </a:extLst>
          </p:cNvPr>
          <p:cNvSpPr/>
          <p:nvPr/>
        </p:nvSpPr>
        <p:spPr>
          <a:xfrm>
            <a:off x="5337958" y="986990"/>
            <a:ext cx="896587" cy="2617171"/>
          </a:xfrm>
          <a:prstGeom prst="roundRect">
            <a:avLst/>
          </a:prstGeom>
          <a:noFill/>
          <a:ln w="38100">
            <a:solidFill>
              <a:srgbClr val="3399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noFill/>
            </a:endParaRPr>
          </a:p>
        </p:txBody>
      </p:sp>
      <p:sp>
        <p:nvSpPr>
          <p:cNvPr id="4" name="Prostokąt: zaokrąglone rogi 3">
            <a:extLst>
              <a:ext uri="{FF2B5EF4-FFF2-40B4-BE49-F238E27FC236}">
                <a16:creationId xmlns:a16="http://schemas.microsoft.com/office/drawing/2014/main" id="{AEDD89F5-7F2E-B102-5699-6297453781C6}"/>
              </a:ext>
            </a:extLst>
          </p:cNvPr>
          <p:cNvSpPr/>
          <p:nvPr/>
        </p:nvSpPr>
        <p:spPr>
          <a:xfrm>
            <a:off x="6743202" y="1010741"/>
            <a:ext cx="896587" cy="2617171"/>
          </a:xfrm>
          <a:prstGeom prst="roundRect">
            <a:avLst/>
          </a:prstGeom>
          <a:noFill/>
          <a:ln w="38100">
            <a:solidFill>
              <a:srgbClr val="FF993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noFill/>
              <a:highlight>
                <a:srgbClr val="FF0000"/>
              </a:highlight>
            </a:endParaRPr>
          </a:p>
        </p:txBody>
      </p:sp>
      <p:sp>
        <p:nvSpPr>
          <p:cNvPr id="5" name="Prostokąt: zaokrąglone rogi 4">
            <a:extLst>
              <a:ext uri="{FF2B5EF4-FFF2-40B4-BE49-F238E27FC236}">
                <a16:creationId xmlns:a16="http://schemas.microsoft.com/office/drawing/2014/main" id="{40D8AFE0-737E-F531-1BD7-BAFEB617D6BA}"/>
              </a:ext>
            </a:extLst>
          </p:cNvPr>
          <p:cNvSpPr/>
          <p:nvPr/>
        </p:nvSpPr>
        <p:spPr>
          <a:xfrm flipV="1">
            <a:off x="5337958" y="3679272"/>
            <a:ext cx="896587" cy="797724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noFill/>
            </a:endParaRPr>
          </a:p>
        </p:txBody>
      </p:sp>
      <p:sp>
        <p:nvSpPr>
          <p:cNvPr id="7" name="Prostokąt: zaokrąglone rogi 6">
            <a:extLst>
              <a:ext uri="{FF2B5EF4-FFF2-40B4-BE49-F238E27FC236}">
                <a16:creationId xmlns:a16="http://schemas.microsoft.com/office/drawing/2014/main" id="{DA19199C-C7BE-C92A-9EB8-0B592D048106}"/>
              </a:ext>
            </a:extLst>
          </p:cNvPr>
          <p:cNvSpPr/>
          <p:nvPr/>
        </p:nvSpPr>
        <p:spPr>
          <a:xfrm flipV="1">
            <a:off x="6741221" y="3679272"/>
            <a:ext cx="896587" cy="797725"/>
          </a:xfrm>
          <a:prstGeom prst="roundRect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noFill/>
              <a:highlight>
                <a:srgbClr val="FF0000"/>
              </a:highlight>
            </a:endParaRPr>
          </a:p>
        </p:txBody>
      </p:sp>
      <p:sp>
        <p:nvSpPr>
          <p:cNvPr id="8" name="Prostokąt: zaokrąglone rogi 7">
            <a:extLst>
              <a:ext uri="{FF2B5EF4-FFF2-40B4-BE49-F238E27FC236}">
                <a16:creationId xmlns:a16="http://schemas.microsoft.com/office/drawing/2014/main" id="{713650C4-6388-02F7-F190-FA9F57C9D3D9}"/>
              </a:ext>
            </a:extLst>
          </p:cNvPr>
          <p:cNvSpPr/>
          <p:nvPr/>
        </p:nvSpPr>
        <p:spPr>
          <a:xfrm flipV="1">
            <a:off x="6776748" y="4528356"/>
            <a:ext cx="1810992" cy="17381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>
              <a:noFill/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35487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>
          <a:extLst>
            <a:ext uri="{FF2B5EF4-FFF2-40B4-BE49-F238E27FC236}">
              <a16:creationId xmlns:a16="http://schemas.microsoft.com/office/drawing/2014/main" id="{161EF3C0-1C8A-3D6F-B8CD-69CFCD4DB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B4C0CC0-C023-0622-3BE3-F1542D74E7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20627"/>
            <a:ext cx="9144000" cy="322873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AC864101-A0E9-E290-3FED-CD70B59034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20412"/>
            <a:ext cx="9144000" cy="323088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06561BD6-1704-4C6A-C288-8C3C56A99A37}"/>
              </a:ext>
            </a:extLst>
          </p:cNvPr>
          <p:cNvSpPr txBox="1"/>
          <p:nvPr/>
        </p:nvSpPr>
        <p:spPr>
          <a:xfrm>
            <a:off x="68128" y="4889736"/>
            <a:ext cx="5152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cap="all" spc="300" dirty="0">
                <a:solidFill>
                  <a:schemeClr val="bg1"/>
                </a:solidFill>
                <a:latin typeface="Fira Sans" panose="020B0503050000020004" pitchFamily="34" charset="0"/>
              </a:rPr>
              <a:t>Rozwiązania Przemysłowe na miarę xxi wieku</a:t>
            </a:r>
            <a:endParaRPr lang="en-US" sz="800" cap="all" spc="300" dirty="0">
              <a:solidFill>
                <a:schemeClr val="bg1"/>
              </a:solidFill>
              <a:latin typeface="Fira Sans" panose="020B0503050000020004" pitchFamily="34" charset="0"/>
            </a:endParaRPr>
          </a:p>
          <a:p>
            <a:endParaRPr lang="en-US" sz="800" cap="all" spc="3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pic>
        <p:nvPicPr>
          <p:cNvPr id="8" name="Picture 9">
            <a:extLst>
              <a:ext uri="{FF2B5EF4-FFF2-40B4-BE49-F238E27FC236}">
                <a16:creationId xmlns:a16="http://schemas.microsoft.com/office/drawing/2014/main" id="{A2416C0E-EA76-A279-F0D4-4ADAA255CB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biLevel thresh="25000"/>
          </a:blip>
          <a:srcRect t="30965" b="31066"/>
          <a:stretch/>
        </p:blipFill>
        <p:spPr>
          <a:xfrm>
            <a:off x="8350872" y="4895199"/>
            <a:ext cx="643467" cy="171755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2213F0DC-58CF-472C-BD9A-77C7AC3901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387" y="305417"/>
            <a:ext cx="8491226" cy="4430205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3A20CDFE-F35C-DBDD-1645-0EDAC4985D19}"/>
              </a:ext>
            </a:extLst>
          </p:cNvPr>
          <p:cNvSpPr txBox="1"/>
          <p:nvPr/>
        </p:nvSpPr>
        <p:spPr>
          <a:xfrm>
            <a:off x="560406" y="513117"/>
            <a:ext cx="33418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WSPÓLNIE</a:t>
            </a:r>
            <a:br>
              <a:rPr lang="pl-PL" sz="3200" b="1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pl-PL" sz="3200" b="1" dirty="0">
                <a:latin typeface="Cavolini" panose="03000502040302020204" pitchFamily="66" charset="0"/>
                <a:cs typeface="Cavolini" panose="03000502040302020204" pitchFamily="66" charset="0"/>
              </a:rPr>
              <a:t>WSPIERAMY - WYGRYWAMY!</a:t>
            </a:r>
            <a:endParaRPr lang="pl-PL" sz="3200" b="1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73B959DB-00F2-3E13-D53D-DC3F9E9A74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1989" y="2220667"/>
            <a:ext cx="2248883" cy="599703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00B6A279-48E2-700A-531B-5A9A2F8B4D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5445" y="3253838"/>
            <a:ext cx="5007287" cy="1169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060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BR do prezentacji">
            <a:hlinkClick r:id="" action="ppaction://media"/>
            <a:extLst>
              <a:ext uri="{FF2B5EF4-FFF2-40B4-BE49-F238E27FC236}">
                <a16:creationId xmlns:a16="http://schemas.microsoft.com/office/drawing/2014/main" id="{FBAAD018-0C0E-43FC-A2CF-ACF1396AA2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1546" y="1420645"/>
            <a:ext cx="5647553" cy="317674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AD9A290-5FCC-4142-8C1C-AFEC5C672CC7}"/>
              </a:ext>
            </a:extLst>
          </p:cNvPr>
          <p:cNvSpPr/>
          <p:nvPr/>
        </p:nvSpPr>
        <p:spPr>
          <a:xfrm>
            <a:off x="10048" y="4832885"/>
            <a:ext cx="9126000" cy="298867"/>
          </a:xfrm>
          <a:prstGeom prst="rect">
            <a:avLst/>
          </a:prstGeom>
          <a:solidFill>
            <a:srgbClr val="00206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22EABC-D060-4CD1-BD45-1472A9C94B51}"/>
              </a:ext>
            </a:extLst>
          </p:cNvPr>
          <p:cNvSpPr txBox="1"/>
          <p:nvPr/>
        </p:nvSpPr>
        <p:spPr>
          <a:xfrm>
            <a:off x="68128" y="4889736"/>
            <a:ext cx="51521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cap="all" spc="300" dirty="0">
                <a:solidFill>
                  <a:schemeClr val="bg1"/>
                </a:solidFill>
                <a:latin typeface="Fira Sans" panose="020B0503050000020004" pitchFamily="34" charset="0"/>
              </a:rPr>
              <a:t>Rozwiązania Przemysłowe na miarę xxi wieku</a:t>
            </a:r>
            <a:endParaRPr lang="en-US" sz="800" cap="all" spc="3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EC63705-A3DF-495E-A3CD-B397B3E252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0872" y="4895199"/>
            <a:ext cx="643467" cy="171755"/>
          </a:xfrm>
          <a:prstGeom prst="rect">
            <a:avLst/>
          </a:prstGeom>
        </p:spPr>
      </p:pic>
      <p:sp>
        <p:nvSpPr>
          <p:cNvPr id="3" name="Google Shape;707;p53">
            <a:extLst>
              <a:ext uri="{FF2B5EF4-FFF2-40B4-BE49-F238E27FC236}">
                <a16:creationId xmlns:a16="http://schemas.microsoft.com/office/drawing/2014/main" id="{E15B3411-5D18-A637-BC35-363BBCE03827}"/>
              </a:ext>
            </a:extLst>
          </p:cNvPr>
          <p:cNvSpPr txBox="1">
            <a:spLocks/>
          </p:cNvSpPr>
          <p:nvPr/>
        </p:nvSpPr>
        <p:spPr>
          <a:xfrm>
            <a:off x="5464364" y="2223673"/>
            <a:ext cx="3252124" cy="2400649"/>
          </a:xfrm>
          <a:prstGeom prst="rect">
            <a:avLst/>
          </a:prstGeom>
          <a:solidFill>
            <a:srgbClr val="F0F0EC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285750" indent="-171450" algn="just">
              <a:buFont typeface="Wingdings" panose="05000000000000000000" pitchFamily="2" charset="2"/>
              <a:buChar char="§"/>
            </a:pPr>
            <a:r>
              <a:rPr lang="pl-PL" sz="1600" b="1" dirty="0">
                <a:solidFill>
                  <a:srgbClr val="00B0F0"/>
                </a:solidFill>
              </a:rPr>
              <a:t>Obszar zabudowy 2.000 m</a:t>
            </a:r>
            <a:r>
              <a:rPr lang="pl-PL" sz="1600" b="1" baseline="30000" dirty="0">
                <a:solidFill>
                  <a:srgbClr val="00B0F0"/>
                </a:solidFill>
              </a:rPr>
              <a:t>2</a:t>
            </a:r>
            <a:r>
              <a:rPr lang="pl-PL" sz="1600" b="1" dirty="0">
                <a:solidFill>
                  <a:srgbClr val="00B0F0"/>
                </a:solidFill>
              </a:rPr>
              <a:t> </a:t>
            </a:r>
          </a:p>
          <a:p>
            <a:pPr marL="114300" indent="0" algn="just"/>
            <a:endParaRPr lang="pl-PL" sz="1200" b="1" dirty="0"/>
          </a:p>
          <a:p>
            <a:pPr marL="285750" indent="-1714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dirty="0"/>
              <a:t>FRIZO projektuje, wdraża oraz serwisuje przemysłowe systemy chłodnicze. W centrum szkoleniowym mamy hale do budowy i testowania urządzeń chłodniczych.</a:t>
            </a:r>
          </a:p>
        </p:txBody>
      </p:sp>
      <p:sp>
        <p:nvSpPr>
          <p:cNvPr id="4" name="Google Shape;211;p35">
            <a:extLst>
              <a:ext uri="{FF2B5EF4-FFF2-40B4-BE49-F238E27FC236}">
                <a16:creationId xmlns:a16="http://schemas.microsoft.com/office/drawing/2014/main" id="{AF5A0F78-D740-4FC0-23EC-45CF1BE29AED}"/>
              </a:ext>
            </a:extLst>
          </p:cNvPr>
          <p:cNvSpPr txBox="1">
            <a:spLocks/>
          </p:cNvSpPr>
          <p:nvPr/>
        </p:nvSpPr>
        <p:spPr>
          <a:xfrm>
            <a:off x="501445" y="1066396"/>
            <a:ext cx="8215043" cy="32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Myeongjo"/>
              <a:buNone/>
              <a:defRPr sz="1800" b="1" i="0" u="none" strike="noStrike" cap="none">
                <a:solidFill>
                  <a:schemeClr val="dk1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2A2828"/>
              </a:buClr>
              <a:defRPr/>
            </a:pPr>
            <a:r>
              <a:rPr lang="pl-PL" sz="1100" b="0" dirty="0">
                <a:solidFill>
                  <a:schemeClr val="tx1"/>
                </a:solidFill>
                <a:latin typeface="+mj-lt"/>
              </a:rPr>
              <a:t>UNIKALNA PRZESTRZEŃ DLA ROZWOJU TECHNOLOGII CHŁODNICZYCH I DLA DZIELENIA SIĘ WIEDZĄ INŻYNIERÓW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Nanum Myeongjo"/>
              <a:sym typeface="Nanum Myeongjo"/>
            </a:endParaRPr>
          </a:p>
        </p:txBody>
      </p:sp>
      <p:sp>
        <p:nvSpPr>
          <p:cNvPr id="6" name="Google Shape;707;p53">
            <a:extLst>
              <a:ext uri="{FF2B5EF4-FFF2-40B4-BE49-F238E27FC236}">
                <a16:creationId xmlns:a16="http://schemas.microsoft.com/office/drawing/2014/main" id="{F4EE5A9F-49A8-FA0B-6B01-522EC2B8E021}"/>
              </a:ext>
            </a:extLst>
          </p:cNvPr>
          <p:cNvSpPr txBox="1">
            <a:spLocks/>
          </p:cNvSpPr>
          <p:nvPr/>
        </p:nvSpPr>
        <p:spPr>
          <a:xfrm>
            <a:off x="501445" y="456567"/>
            <a:ext cx="7978878" cy="389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pl-PL" sz="2800" dirty="0">
                <a:solidFill>
                  <a:schemeClr val="tx1"/>
                </a:solidFill>
                <a:latin typeface="Georgia" panose="02040502050405020303" pitchFamily="18" charset="0"/>
              </a:rPr>
              <a:t>Autorskie centrum badawczo-rozwojowe</a:t>
            </a:r>
            <a:endParaRPr lang="en-US" sz="28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cxnSp>
        <p:nvCxnSpPr>
          <p:cNvPr id="8" name="Google Shape;232;p37">
            <a:extLst>
              <a:ext uri="{FF2B5EF4-FFF2-40B4-BE49-F238E27FC236}">
                <a16:creationId xmlns:a16="http://schemas.microsoft.com/office/drawing/2014/main" id="{01C986A6-02EE-9E04-222E-F8D166EA0851}"/>
              </a:ext>
            </a:extLst>
          </p:cNvPr>
          <p:cNvCxnSpPr>
            <a:cxnSpLocks/>
          </p:cNvCxnSpPr>
          <p:nvPr/>
        </p:nvCxnSpPr>
        <p:spPr>
          <a:xfrm>
            <a:off x="3790650" y="1015184"/>
            <a:ext cx="1562700" cy="0"/>
          </a:xfrm>
          <a:prstGeom prst="straightConnector1">
            <a:avLst/>
          </a:prstGeom>
          <a:noFill/>
          <a:ln w="9525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" name="Obraz 4" descr="Obraz zawierający Czcionka, Grafika, zrzut ekranu, czarne&#10;&#10;Opis wygenerowany automatycznie">
            <a:extLst>
              <a:ext uri="{FF2B5EF4-FFF2-40B4-BE49-F238E27FC236}">
                <a16:creationId xmlns:a16="http://schemas.microsoft.com/office/drawing/2014/main" id="{2EBC28A1-4B14-A332-F7F3-0409BF556E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4909" y="1223159"/>
            <a:ext cx="2285414" cy="128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067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820;p64"/>
          <p:cNvSpPr txBox="1">
            <a:spLocks/>
          </p:cNvSpPr>
          <p:nvPr/>
        </p:nvSpPr>
        <p:spPr>
          <a:xfrm flipH="1">
            <a:off x="360750" y="863825"/>
            <a:ext cx="3413700" cy="43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Myeongjo"/>
              <a:buNone/>
              <a:defRPr sz="2800" b="1" i="0" u="none" strike="noStrike" cap="none">
                <a:solidFill>
                  <a:schemeClr val="dk1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l-PL" sz="4000" b="0" dirty="0">
                <a:latin typeface="Georgia"/>
                <a:cs typeface="Georgia"/>
              </a:rPr>
              <a:t>Dziękuję</a:t>
            </a:r>
          </a:p>
        </p:txBody>
      </p:sp>
      <p:sp>
        <p:nvSpPr>
          <p:cNvPr id="15" name="Google Shape;821;p64"/>
          <p:cNvSpPr txBox="1">
            <a:spLocks noGrp="1"/>
          </p:cNvSpPr>
          <p:nvPr>
            <p:ph type="subTitle" idx="1"/>
          </p:nvPr>
        </p:nvSpPr>
        <p:spPr>
          <a:xfrm>
            <a:off x="753627" y="1746956"/>
            <a:ext cx="2614500" cy="16495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W przypadku pytań jesteśmy do Państwa dyspozycji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l-PL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>
                <a:hlinkClick r:id="rId3"/>
              </a:rPr>
              <a:t>w.wisniewski@frizo.pl</a:t>
            </a:r>
            <a:endParaRPr lang="pl-PL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880 299 623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l-PL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 err="1"/>
              <a:t>biuro@frizo.pl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/>
              <a:t>+48 22 525 35 55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dirty="0" err="1">
                <a:solidFill>
                  <a:srgbClr val="00B0F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www.frizo.pl</a:t>
            </a:r>
            <a:endParaRPr dirty="0">
              <a:solidFill>
                <a:srgbClr val="00B0F0"/>
              </a:solidFill>
            </a:endParaRPr>
          </a:p>
        </p:txBody>
      </p:sp>
      <p:cxnSp>
        <p:nvCxnSpPr>
          <p:cNvPr id="16" name="Google Shape;833;p64"/>
          <p:cNvCxnSpPr/>
          <p:nvPr/>
        </p:nvCxnSpPr>
        <p:spPr>
          <a:xfrm>
            <a:off x="1286250" y="1530196"/>
            <a:ext cx="1562700" cy="0"/>
          </a:xfrm>
          <a:prstGeom prst="straightConnector1">
            <a:avLst/>
          </a:prstGeom>
          <a:noFill/>
          <a:ln w="9525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Google Shape;836;p64"/>
          <p:cNvSpPr/>
          <p:nvPr/>
        </p:nvSpPr>
        <p:spPr>
          <a:xfrm>
            <a:off x="4478413" y="539643"/>
            <a:ext cx="5793459" cy="4274932"/>
          </a:xfrm>
          <a:prstGeom prst="rect">
            <a:avLst/>
          </a:prstGeom>
          <a:noFill/>
          <a:ln w="1905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Picture 5" descr="Icon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41B429E5-9466-4E6D-B45C-931B13F2E2F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8819" y="3946240"/>
            <a:ext cx="360000" cy="360000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hlinkClick r:id="rId7"/>
            <a:extLst>
              <a:ext uri="{FF2B5EF4-FFF2-40B4-BE49-F238E27FC236}">
                <a16:creationId xmlns:a16="http://schemas.microsoft.com/office/drawing/2014/main" id="{57935CA4-909C-4EBD-A724-71C6BE15E0C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3631" y="3952492"/>
            <a:ext cx="360000" cy="360000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hlinkClick r:id="rId9"/>
            <a:extLst>
              <a:ext uri="{FF2B5EF4-FFF2-40B4-BE49-F238E27FC236}">
                <a16:creationId xmlns:a16="http://schemas.microsoft.com/office/drawing/2014/main" id="{0FC9419E-2B6F-4941-96CF-7CCC7242BF0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6381" y="3946240"/>
            <a:ext cx="360000" cy="360000"/>
          </a:xfrm>
          <a:prstGeom prst="rect">
            <a:avLst/>
          </a:prstGeom>
        </p:spPr>
      </p:pic>
      <p:sp>
        <p:nvSpPr>
          <p:cNvPr id="19" name="Rectangle 86">
            <a:extLst>
              <a:ext uri="{FF2B5EF4-FFF2-40B4-BE49-F238E27FC236}">
                <a16:creationId xmlns:a16="http://schemas.microsoft.com/office/drawing/2014/main" id="{251C6B53-8678-43C1-9FED-F824D7B06E0F}"/>
              </a:ext>
            </a:extLst>
          </p:cNvPr>
          <p:cNvSpPr/>
          <p:nvPr/>
        </p:nvSpPr>
        <p:spPr>
          <a:xfrm>
            <a:off x="10048" y="4832885"/>
            <a:ext cx="9126000" cy="298867"/>
          </a:xfrm>
          <a:prstGeom prst="rect">
            <a:avLst/>
          </a:prstGeom>
          <a:solidFill>
            <a:srgbClr val="00206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87">
            <a:extLst>
              <a:ext uri="{FF2B5EF4-FFF2-40B4-BE49-F238E27FC236}">
                <a16:creationId xmlns:a16="http://schemas.microsoft.com/office/drawing/2014/main" id="{ECC84107-D8E2-46B8-A078-8215ADA6BB68}"/>
              </a:ext>
            </a:extLst>
          </p:cNvPr>
          <p:cNvSpPr txBox="1"/>
          <p:nvPr/>
        </p:nvSpPr>
        <p:spPr>
          <a:xfrm>
            <a:off x="68128" y="4889736"/>
            <a:ext cx="51521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cap="all" spc="300" dirty="0">
                <a:solidFill>
                  <a:schemeClr val="bg1"/>
                </a:solidFill>
                <a:latin typeface="Fira Sans" panose="020B0503050000020004" pitchFamily="34" charset="0"/>
              </a:rPr>
              <a:t>Rozwiązania Przemysłowe na miarę xxi wieku</a:t>
            </a:r>
            <a:endParaRPr lang="en-US" sz="800" cap="all" spc="3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pic>
        <p:nvPicPr>
          <p:cNvPr id="21" name="Picture 88">
            <a:extLst>
              <a:ext uri="{FF2B5EF4-FFF2-40B4-BE49-F238E27FC236}">
                <a16:creationId xmlns:a16="http://schemas.microsoft.com/office/drawing/2014/main" id="{D58566E3-9BC4-49E2-9D99-339730298DC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0872" y="4895199"/>
            <a:ext cx="643467" cy="17175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D03B8139-B0A5-FEFB-C7D2-CF04036027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33224" y="154642"/>
            <a:ext cx="3971067" cy="4613446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EDE6C683-5A24-8FE2-AFEB-ADB03E343AD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33224" y="137122"/>
            <a:ext cx="3971067" cy="463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531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rządzenia chłodnicze FRIZO">
            <a:hlinkClick r:id="" action="ppaction://media"/>
            <a:extLst>
              <a:ext uri="{FF2B5EF4-FFF2-40B4-BE49-F238E27FC236}">
                <a16:creationId xmlns:a16="http://schemas.microsoft.com/office/drawing/2014/main" id="{9A024A10-7238-EE72-7711-849B142D33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3457" y="1551286"/>
            <a:ext cx="5407673" cy="304181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AD9A290-5FCC-4142-8C1C-AFEC5C672CC7}"/>
              </a:ext>
            </a:extLst>
          </p:cNvPr>
          <p:cNvSpPr/>
          <p:nvPr/>
        </p:nvSpPr>
        <p:spPr>
          <a:xfrm>
            <a:off x="10048" y="4832885"/>
            <a:ext cx="9126000" cy="298867"/>
          </a:xfrm>
          <a:prstGeom prst="rect">
            <a:avLst/>
          </a:prstGeom>
          <a:solidFill>
            <a:srgbClr val="00206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22EABC-D060-4CD1-BD45-1472A9C94B51}"/>
              </a:ext>
            </a:extLst>
          </p:cNvPr>
          <p:cNvSpPr txBox="1"/>
          <p:nvPr/>
        </p:nvSpPr>
        <p:spPr>
          <a:xfrm>
            <a:off x="68128" y="4889736"/>
            <a:ext cx="51521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cap="all" spc="300" dirty="0">
                <a:solidFill>
                  <a:schemeClr val="bg1"/>
                </a:solidFill>
                <a:latin typeface="Fira Sans" panose="020B0503050000020004" pitchFamily="34" charset="0"/>
              </a:rPr>
              <a:t>Rozwiązania Przemysłowe na miarę xxi wieku</a:t>
            </a:r>
            <a:endParaRPr lang="en-US" sz="800" cap="all" spc="3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EC63705-A3DF-495E-A3CD-B397B3E252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50872" y="4895199"/>
            <a:ext cx="643467" cy="171755"/>
          </a:xfrm>
          <a:prstGeom prst="rect">
            <a:avLst/>
          </a:prstGeom>
        </p:spPr>
      </p:pic>
      <p:sp>
        <p:nvSpPr>
          <p:cNvPr id="3" name="Google Shape;707;p53">
            <a:extLst>
              <a:ext uri="{FF2B5EF4-FFF2-40B4-BE49-F238E27FC236}">
                <a16:creationId xmlns:a16="http://schemas.microsoft.com/office/drawing/2014/main" id="{E15B3411-5D18-A637-BC35-363BBCE03827}"/>
              </a:ext>
            </a:extLst>
          </p:cNvPr>
          <p:cNvSpPr txBox="1">
            <a:spLocks/>
          </p:cNvSpPr>
          <p:nvPr/>
        </p:nvSpPr>
        <p:spPr>
          <a:xfrm>
            <a:off x="5412553" y="1669590"/>
            <a:ext cx="3347990" cy="2923512"/>
          </a:xfrm>
          <a:prstGeom prst="rect">
            <a:avLst/>
          </a:prstGeom>
          <a:solidFill>
            <a:srgbClr val="F0F0EC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285750" indent="-171450" algn="just">
              <a:buFont typeface="Wingdings" panose="05000000000000000000" pitchFamily="2" charset="2"/>
              <a:buChar char="§"/>
            </a:pPr>
            <a:r>
              <a:rPr lang="pl-PL" sz="1600" b="1" dirty="0">
                <a:solidFill>
                  <a:srgbClr val="00B0F0"/>
                </a:solidFill>
              </a:rPr>
              <a:t>Obszar zabudowy 5.000 m</a:t>
            </a:r>
            <a:r>
              <a:rPr lang="pl-PL" sz="1600" b="1" baseline="30000" dirty="0">
                <a:solidFill>
                  <a:srgbClr val="00B0F0"/>
                </a:solidFill>
              </a:rPr>
              <a:t>2</a:t>
            </a:r>
          </a:p>
          <a:p>
            <a:pPr marL="114300" indent="0" algn="just"/>
            <a:endParaRPr lang="pl-PL" sz="1200" b="1" dirty="0"/>
          </a:p>
          <a:p>
            <a:pPr marL="285750" indent="-171450" algn="l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pl-PL" dirty="0"/>
              <a:t>W zakładzie produkcyjnym w Miszewku powstają pompy ciepła i chillery amoniakalne. Posiadamy dwie nowoczesne i w pełni zautomatyzowane hale produkcyjne i do budowy agregatów chłodniczych.</a:t>
            </a:r>
          </a:p>
        </p:txBody>
      </p:sp>
      <p:sp>
        <p:nvSpPr>
          <p:cNvPr id="4" name="Google Shape;211;p35">
            <a:extLst>
              <a:ext uri="{FF2B5EF4-FFF2-40B4-BE49-F238E27FC236}">
                <a16:creationId xmlns:a16="http://schemas.microsoft.com/office/drawing/2014/main" id="{AF5A0F78-D740-4FC0-23EC-45CF1BE29AED}"/>
              </a:ext>
            </a:extLst>
          </p:cNvPr>
          <p:cNvSpPr txBox="1">
            <a:spLocks/>
          </p:cNvSpPr>
          <p:nvPr/>
        </p:nvSpPr>
        <p:spPr>
          <a:xfrm>
            <a:off x="949594" y="1066396"/>
            <a:ext cx="7198628" cy="327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anum Myeongjo"/>
              <a:buNone/>
              <a:defRPr sz="1800" b="1" i="0" u="none" strike="noStrike" cap="none">
                <a:solidFill>
                  <a:schemeClr val="dk1"/>
                </a:solidFill>
                <a:latin typeface="Nanum Myeongjo"/>
                <a:ea typeface="Nanum Myeongjo"/>
                <a:cs typeface="Nanum Myeongjo"/>
                <a:sym typeface="Nanum Myeongj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rgbClr val="2A2828"/>
              </a:buClr>
              <a:defRPr/>
            </a:pPr>
            <a:r>
              <a:rPr lang="pl-PL" sz="1100" b="0" cap="all" dirty="0">
                <a:solidFill>
                  <a:schemeClr val="tx1"/>
                </a:solidFill>
                <a:latin typeface="+mj-lt"/>
              </a:rPr>
              <a:t>To tutaj powstaje każdy najmniejszy komponent na poczet późniejszej instalacji</a:t>
            </a:r>
            <a:endParaRPr kumimoji="0" lang="en-US" sz="1100" b="0" i="0" u="none" strike="noStrike" kern="0" cap="all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Nanum Myeongjo"/>
              <a:sym typeface="Nanum Myeongjo"/>
            </a:endParaRPr>
          </a:p>
        </p:txBody>
      </p:sp>
      <p:sp>
        <p:nvSpPr>
          <p:cNvPr id="6" name="Google Shape;707;p53">
            <a:extLst>
              <a:ext uri="{FF2B5EF4-FFF2-40B4-BE49-F238E27FC236}">
                <a16:creationId xmlns:a16="http://schemas.microsoft.com/office/drawing/2014/main" id="{F4EE5A9F-49A8-FA0B-6B01-522EC2B8E021}"/>
              </a:ext>
            </a:extLst>
          </p:cNvPr>
          <p:cNvSpPr txBox="1">
            <a:spLocks/>
          </p:cNvSpPr>
          <p:nvPr/>
        </p:nvSpPr>
        <p:spPr>
          <a:xfrm>
            <a:off x="501445" y="456567"/>
            <a:ext cx="7978878" cy="389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None/>
              <a:defRPr sz="14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r>
              <a:rPr lang="pl-PL" sz="2800" dirty="0">
                <a:solidFill>
                  <a:schemeClr val="tx1"/>
                </a:solidFill>
                <a:latin typeface="Georgia" panose="02040502050405020303" pitchFamily="18" charset="0"/>
              </a:rPr>
              <a:t>Własny Zakład Produkcyjny i Park Maszynowy</a:t>
            </a:r>
            <a:endParaRPr lang="en-US" sz="28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cxnSp>
        <p:nvCxnSpPr>
          <p:cNvPr id="8" name="Google Shape;232;p37">
            <a:extLst>
              <a:ext uri="{FF2B5EF4-FFF2-40B4-BE49-F238E27FC236}">
                <a16:creationId xmlns:a16="http://schemas.microsoft.com/office/drawing/2014/main" id="{01C986A6-02EE-9E04-222E-F8D166EA0851}"/>
              </a:ext>
            </a:extLst>
          </p:cNvPr>
          <p:cNvCxnSpPr>
            <a:cxnSpLocks/>
          </p:cNvCxnSpPr>
          <p:nvPr/>
        </p:nvCxnSpPr>
        <p:spPr>
          <a:xfrm>
            <a:off x="3790650" y="1015184"/>
            <a:ext cx="1562700" cy="0"/>
          </a:xfrm>
          <a:prstGeom prst="straightConnector1">
            <a:avLst/>
          </a:prstGeom>
          <a:noFill/>
          <a:ln w="9525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9086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>
          <a:extLst>
            <a:ext uri="{FF2B5EF4-FFF2-40B4-BE49-F238E27FC236}">
              <a16:creationId xmlns:a16="http://schemas.microsoft.com/office/drawing/2014/main" id="{B5E658B4-0A23-E25E-D1BB-92C226EC95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1F2D10AB-17CF-8565-47F6-A685F2C70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385" y="332510"/>
            <a:ext cx="3160447" cy="4478480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AAB4202C-84AC-1E7F-3F6B-ADB4B4F610A8}"/>
              </a:ext>
            </a:extLst>
          </p:cNvPr>
          <p:cNvSpPr txBox="1"/>
          <p:nvPr/>
        </p:nvSpPr>
        <p:spPr>
          <a:xfrm>
            <a:off x="4129167" y="4282767"/>
            <a:ext cx="432231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l-PL" sz="2000" b="1" i="1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https://akademiafrizo.pl/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A79BB7E1-C214-AF52-853C-2049F13990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2212"/>
          <a:stretch/>
        </p:blipFill>
        <p:spPr>
          <a:xfrm>
            <a:off x="3502067" y="3276536"/>
            <a:ext cx="1861061" cy="756462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A3DD702B-37CC-E3A1-C145-16CC31817B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98" b="71215"/>
          <a:stretch/>
        </p:blipFill>
        <p:spPr>
          <a:xfrm>
            <a:off x="5436661" y="823646"/>
            <a:ext cx="1655364" cy="783714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A2ABB530-D240-EC65-9A63-11102412BA8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06" t="28428" b="28437"/>
          <a:stretch/>
        </p:blipFill>
        <p:spPr>
          <a:xfrm>
            <a:off x="7375708" y="2614421"/>
            <a:ext cx="1424907" cy="438623"/>
          </a:xfrm>
          <a:prstGeom prst="rect">
            <a:avLst/>
          </a:prstGeom>
        </p:spPr>
      </p:pic>
      <p:pic>
        <p:nvPicPr>
          <p:cNvPr id="28" name="Obraz 27">
            <a:extLst>
              <a:ext uri="{FF2B5EF4-FFF2-40B4-BE49-F238E27FC236}">
                <a16:creationId xmlns:a16="http://schemas.microsoft.com/office/drawing/2014/main" id="{1A74F7E0-DFF2-E001-E4AF-1A70B203881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28" t="4805" r="9751" b="1445"/>
          <a:stretch/>
        </p:blipFill>
        <p:spPr>
          <a:xfrm>
            <a:off x="7333493" y="863451"/>
            <a:ext cx="1614953" cy="1487817"/>
          </a:xfrm>
          <a:prstGeom prst="rect">
            <a:avLst/>
          </a:prstGeom>
        </p:spPr>
      </p:pic>
      <p:pic>
        <p:nvPicPr>
          <p:cNvPr id="32" name="Obraz 31">
            <a:extLst>
              <a:ext uri="{FF2B5EF4-FFF2-40B4-BE49-F238E27FC236}">
                <a16:creationId xmlns:a16="http://schemas.microsoft.com/office/drawing/2014/main" id="{DDE539DB-3F03-B1C3-5491-E344428DE8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3232" b="4728"/>
          <a:stretch/>
        </p:blipFill>
        <p:spPr>
          <a:xfrm>
            <a:off x="3480542" y="2018269"/>
            <a:ext cx="1861061" cy="872176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404F4606-BD30-ACD3-AC6C-F54E4739658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7407" b="30878"/>
          <a:stretch/>
        </p:blipFill>
        <p:spPr>
          <a:xfrm>
            <a:off x="5465888" y="2005860"/>
            <a:ext cx="1648871" cy="872175"/>
          </a:xfrm>
          <a:prstGeom prst="rect">
            <a:avLst/>
          </a:prstGeom>
        </p:spPr>
      </p:pic>
      <p:pic>
        <p:nvPicPr>
          <p:cNvPr id="34" name="Obraz 33">
            <a:extLst>
              <a:ext uri="{FF2B5EF4-FFF2-40B4-BE49-F238E27FC236}">
                <a16:creationId xmlns:a16="http://schemas.microsoft.com/office/drawing/2014/main" id="{F588E57C-0401-A136-CB5B-05C4E8A8050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2979"/>
          <a:stretch/>
        </p:blipFill>
        <p:spPr>
          <a:xfrm>
            <a:off x="5429018" y="3276536"/>
            <a:ext cx="1648871" cy="743078"/>
          </a:xfrm>
          <a:prstGeom prst="rect">
            <a:avLst/>
          </a:prstGeom>
        </p:spPr>
      </p:pic>
      <p:pic>
        <p:nvPicPr>
          <p:cNvPr id="36" name="Obraz 35">
            <a:extLst>
              <a:ext uri="{FF2B5EF4-FFF2-40B4-BE49-F238E27FC236}">
                <a16:creationId xmlns:a16="http://schemas.microsoft.com/office/drawing/2014/main" id="{A97AF230-6C18-9A61-BE87-2CFDE73052B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74" r="1529" b="8717"/>
          <a:stretch/>
        </p:blipFill>
        <p:spPr>
          <a:xfrm>
            <a:off x="3478246" y="823646"/>
            <a:ext cx="1893191" cy="783714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A485F2CF-A57A-FC02-B3D2-2684752005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809534"/>
            <a:ext cx="9144000" cy="322873"/>
          </a:xfrm>
          <a:prstGeom prst="rect">
            <a:avLst/>
          </a:prstGeom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70B5B4FE-0F9D-0A36-26CB-FDE99559BC7C}"/>
              </a:ext>
            </a:extLst>
          </p:cNvPr>
          <p:cNvSpPr/>
          <p:nvPr/>
        </p:nvSpPr>
        <p:spPr>
          <a:xfrm>
            <a:off x="10048" y="4832885"/>
            <a:ext cx="9126000" cy="298867"/>
          </a:xfrm>
          <a:prstGeom prst="rect">
            <a:avLst/>
          </a:prstGeom>
          <a:solidFill>
            <a:srgbClr val="00206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79DDE5A5-C30B-FD93-2EE5-20A691144B2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biLevel thresh="25000"/>
          </a:blip>
          <a:srcRect t="30965" b="31066"/>
          <a:stretch/>
        </p:blipFill>
        <p:spPr>
          <a:xfrm>
            <a:off x="8327474" y="4874447"/>
            <a:ext cx="643467" cy="17175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B4FC05EB-76A8-9D3B-4431-7A2276DA4E6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51932" y="2486398"/>
            <a:ext cx="640135" cy="170703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C2B1E793-76CC-DFF5-1D9B-467E0E2D8AE9}"/>
              </a:ext>
            </a:extLst>
          </p:cNvPr>
          <p:cNvSpPr txBox="1"/>
          <p:nvPr/>
        </p:nvSpPr>
        <p:spPr>
          <a:xfrm>
            <a:off x="68128" y="4889736"/>
            <a:ext cx="51521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cap="all" spc="300" dirty="0">
                <a:solidFill>
                  <a:schemeClr val="bg1"/>
                </a:solidFill>
                <a:latin typeface="Fira Sans" panose="020B0503050000020004" pitchFamily="34" charset="0"/>
              </a:rPr>
              <a:t>Rozwiązania Przemysłowe na miarę xxi wieku</a:t>
            </a:r>
            <a:endParaRPr lang="en-US" sz="800" cap="all" spc="3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57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>
          <a:extLst>
            <a:ext uri="{FF2B5EF4-FFF2-40B4-BE49-F238E27FC236}">
              <a16:creationId xmlns:a16="http://schemas.microsoft.com/office/drawing/2014/main" id="{A620B07A-EF77-DC3F-8591-DF79CF6A4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6512DA8B-7A2F-CB54-C88E-127BB2E773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1081" y="124882"/>
            <a:ext cx="3014133" cy="4679578"/>
          </a:xfrm>
          <a:prstGeom prst="rect">
            <a:avLst/>
          </a:prstGeom>
        </p:spPr>
      </p:pic>
      <p:sp>
        <p:nvSpPr>
          <p:cNvPr id="230" name="Google Shape;230;p37">
            <a:extLst>
              <a:ext uri="{FF2B5EF4-FFF2-40B4-BE49-F238E27FC236}">
                <a16:creationId xmlns:a16="http://schemas.microsoft.com/office/drawing/2014/main" id="{341BB7B7-C39B-4839-3817-46142E5F02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91091" y="1086594"/>
            <a:ext cx="4600707" cy="260663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l">
              <a:lnSpc>
                <a:spcPct val="125000"/>
              </a:lnSpc>
            </a:pPr>
            <a:r>
              <a:rPr lang="pl-PL" sz="3200" i="1" u="sng" dirty="0">
                <a:solidFill>
                  <a:schemeClr val="accent2"/>
                </a:solidFill>
                <a:latin typeface="Georgia" panose="02040502050405020303" pitchFamily="18" charset="0"/>
              </a:rPr>
              <a:t>Identyfikacja źródeł</a:t>
            </a:r>
            <a:br>
              <a:rPr lang="pl-PL" sz="3200" i="1" u="sng" dirty="0">
                <a:solidFill>
                  <a:schemeClr val="accent2"/>
                </a:solidFill>
                <a:latin typeface="Georgia" panose="02040502050405020303" pitchFamily="18" charset="0"/>
              </a:rPr>
            </a:br>
            <a:r>
              <a:rPr lang="pl-PL" sz="4000" i="1" u="sng" dirty="0">
                <a:solidFill>
                  <a:srgbClr val="FF9933"/>
                </a:solidFill>
                <a:latin typeface="Georgia" panose="02040502050405020303" pitchFamily="18" charset="0"/>
              </a:rPr>
              <a:t>traconej energii </a:t>
            </a:r>
            <a:r>
              <a:rPr lang="pl-PL" sz="4000" i="1" u="sng" dirty="0">
                <a:solidFill>
                  <a:srgbClr val="FF0000"/>
                </a:solidFill>
                <a:latin typeface="Georgia" panose="02040502050405020303" pitchFamily="18" charset="0"/>
              </a:rPr>
              <a:t>(KOSZTÓW)</a:t>
            </a:r>
            <a:r>
              <a:rPr lang="pl-PL" sz="4000" b="0" i="1" u="sng" dirty="0">
                <a:solidFill>
                  <a:schemeClr val="accent2"/>
                </a:solidFill>
                <a:latin typeface="Georgia" panose="02040502050405020303" pitchFamily="18" charset="0"/>
              </a:rPr>
              <a:t>.</a:t>
            </a:r>
            <a:endParaRPr sz="4000" b="0" dirty="0">
              <a:solidFill>
                <a:schemeClr val="accent2"/>
              </a:solidFill>
              <a:latin typeface="Georgia" panose="02040502050405020303" pitchFamily="18" charset="0"/>
            </a:endParaRPr>
          </a:p>
        </p:txBody>
      </p:sp>
      <p:cxnSp>
        <p:nvCxnSpPr>
          <p:cNvPr id="232" name="Google Shape;232;p37">
            <a:extLst>
              <a:ext uri="{FF2B5EF4-FFF2-40B4-BE49-F238E27FC236}">
                <a16:creationId xmlns:a16="http://schemas.microsoft.com/office/drawing/2014/main" id="{91CF35B8-7ED8-CF6E-5CBC-B53E7F1D345C}"/>
              </a:ext>
            </a:extLst>
          </p:cNvPr>
          <p:cNvCxnSpPr>
            <a:cxnSpLocks/>
          </p:cNvCxnSpPr>
          <p:nvPr/>
        </p:nvCxnSpPr>
        <p:spPr>
          <a:xfrm>
            <a:off x="4489752" y="3925582"/>
            <a:ext cx="3275391" cy="0"/>
          </a:xfrm>
          <a:prstGeom prst="straightConnector1">
            <a:avLst/>
          </a:prstGeom>
          <a:noFill/>
          <a:ln w="9525" cap="flat" cmpd="sng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3" name="Google Shape;233;p37">
            <a:extLst>
              <a:ext uri="{FF2B5EF4-FFF2-40B4-BE49-F238E27FC236}">
                <a16:creationId xmlns:a16="http://schemas.microsoft.com/office/drawing/2014/main" id="{9C8CC3EC-A5FE-2223-3525-F7BAE7FA78C8}"/>
              </a:ext>
            </a:extLst>
          </p:cNvPr>
          <p:cNvSpPr/>
          <p:nvPr/>
        </p:nvSpPr>
        <p:spPr>
          <a:xfrm>
            <a:off x="759793" y="433200"/>
            <a:ext cx="2703526" cy="4277100"/>
          </a:xfrm>
          <a:prstGeom prst="rect">
            <a:avLst/>
          </a:prstGeom>
          <a:noFill/>
          <a:ln w="19050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D5E62D0-5050-C6D1-1632-6C1C3B2CD425}"/>
              </a:ext>
            </a:extLst>
          </p:cNvPr>
          <p:cNvSpPr/>
          <p:nvPr/>
        </p:nvSpPr>
        <p:spPr>
          <a:xfrm>
            <a:off x="10048" y="4832885"/>
            <a:ext cx="9126000" cy="298867"/>
          </a:xfrm>
          <a:prstGeom prst="rect">
            <a:avLst/>
          </a:prstGeom>
          <a:solidFill>
            <a:srgbClr val="00206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F0CC8C-107F-6176-6E1F-18ADF30873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biLevel thresh="25000"/>
          </a:blip>
          <a:srcRect t="30965" b="31066"/>
          <a:stretch/>
        </p:blipFill>
        <p:spPr>
          <a:xfrm>
            <a:off x="8350872" y="4895199"/>
            <a:ext cx="643467" cy="171755"/>
          </a:xfrm>
          <a:prstGeom prst="rect">
            <a:avLst/>
          </a:prstGeom>
        </p:spPr>
      </p:pic>
      <p:sp>
        <p:nvSpPr>
          <p:cNvPr id="15" name="TextBox 2">
            <a:extLst>
              <a:ext uri="{FF2B5EF4-FFF2-40B4-BE49-F238E27FC236}">
                <a16:creationId xmlns:a16="http://schemas.microsoft.com/office/drawing/2014/main" id="{8060CCD9-3453-B90C-CDCB-C78121B29FAF}"/>
              </a:ext>
            </a:extLst>
          </p:cNvPr>
          <p:cNvSpPr txBox="1"/>
          <p:nvPr/>
        </p:nvSpPr>
        <p:spPr>
          <a:xfrm>
            <a:off x="68128" y="4889736"/>
            <a:ext cx="5152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cap="all" spc="300" dirty="0">
                <a:solidFill>
                  <a:schemeClr val="bg1"/>
                </a:solidFill>
                <a:latin typeface="Fira Sans" panose="020B0503050000020004" pitchFamily="34" charset="0"/>
              </a:rPr>
              <a:t>Rozwiązania Przemysłowe na miarę xxi wieku</a:t>
            </a:r>
            <a:endParaRPr lang="en-US" sz="800" cap="all" spc="300" dirty="0">
              <a:solidFill>
                <a:schemeClr val="bg1"/>
              </a:solidFill>
              <a:latin typeface="Fira Sans" panose="020B0503050000020004" pitchFamily="34" charset="0"/>
            </a:endParaRPr>
          </a:p>
          <a:p>
            <a:endParaRPr lang="en-US" sz="800" cap="all" spc="3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449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>
          <a:extLst>
            <a:ext uri="{FF2B5EF4-FFF2-40B4-BE49-F238E27FC236}">
              <a16:creationId xmlns:a16="http://schemas.microsoft.com/office/drawing/2014/main" id="{57A14684-C82F-69EC-BF57-25CE26C7F4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0D1F3A8-B77B-06DA-685D-0FF27229A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756" y="369535"/>
            <a:ext cx="7731512" cy="4243302"/>
          </a:xfrm>
          <a:prstGeom prst="rect">
            <a:avLst/>
          </a:prstGeom>
        </p:spPr>
      </p:pic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61C0375D-B836-5253-F991-556D8CEC69FB}"/>
              </a:ext>
            </a:extLst>
          </p:cNvPr>
          <p:cNvSpPr/>
          <p:nvPr/>
        </p:nvSpPr>
        <p:spPr>
          <a:xfrm>
            <a:off x="1287308" y="1378399"/>
            <a:ext cx="5441795" cy="869795"/>
          </a:xfrm>
          <a:prstGeom prst="roundRect">
            <a:avLst/>
          </a:prstGeom>
          <a:noFill/>
          <a:ln w="38100">
            <a:solidFill>
              <a:srgbClr val="006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2366DA8D-0FA7-5397-2516-61A0E5AB3E8D}"/>
              </a:ext>
            </a:extLst>
          </p:cNvPr>
          <p:cNvCxnSpPr>
            <a:cxnSpLocks/>
          </p:cNvCxnSpPr>
          <p:nvPr/>
        </p:nvCxnSpPr>
        <p:spPr>
          <a:xfrm>
            <a:off x="1517366" y="1668394"/>
            <a:ext cx="886522" cy="0"/>
          </a:xfrm>
          <a:prstGeom prst="line">
            <a:avLst/>
          </a:prstGeom>
          <a:ln w="3810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363E73AC-E876-2171-FB18-04CDEF985FF9}"/>
              </a:ext>
            </a:extLst>
          </p:cNvPr>
          <p:cNvCxnSpPr>
            <a:cxnSpLocks/>
          </p:cNvCxnSpPr>
          <p:nvPr/>
        </p:nvCxnSpPr>
        <p:spPr>
          <a:xfrm>
            <a:off x="5395589" y="1668394"/>
            <a:ext cx="1256370" cy="0"/>
          </a:xfrm>
          <a:prstGeom prst="line">
            <a:avLst/>
          </a:prstGeom>
          <a:ln w="3810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6041CD62-BC0A-F96C-FAD3-428B97D3BF27}"/>
              </a:ext>
            </a:extLst>
          </p:cNvPr>
          <p:cNvSpPr/>
          <p:nvPr/>
        </p:nvSpPr>
        <p:spPr>
          <a:xfrm>
            <a:off x="10048" y="4832885"/>
            <a:ext cx="9126000" cy="298867"/>
          </a:xfrm>
          <a:prstGeom prst="rect">
            <a:avLst/>
          </a:prstGeom>
          <a:solidFill>
            <a:srgbClr val="00206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C7C69A29-5B19-2126-1C1E-8ED1A87BAE03}"/>
              </a:ext>
            </a:extLst>
          </p:cNvPr>
          <p:cNvSpPr txBox="1"/>
          <p:nvPr/>
        </p:nvSpPr>
        <p:spPr>
          <a:xfrm>
            <a:off x="103754" y="4889736"/>
            <a:ext cx="51521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cap="all" spc="300" dirty="0">
                <a:solidFill>
                  <a:schemeClr val="bg1"/>
                </a:solidFill>
                <a:latin typeface="Fira Sans" panose="020B0503050000020004" pitchFamily="34" charset="0"/>
              </a:rPr>
              <a:t>Rozwiązania Przemysłowe na miarę xxi wieku</a:t>
            </a:r>
            <a:endParaRPr lang="en-US" sz="800" cap="all" spc="3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48093B83-B1BC-DD34-D73B-62A611881C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9457" y="4889736"/>
            <a:ext cx="646232" cy="17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82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>
          <a:extLst>
            <a:ext uri="{FF2B5EF4-FFF2-40B4-BE49-F238E27FC236}">
              <a16:creationId xmlns:a16="http://schemas.microsoft.com/office/drawing/2014/main" id="{A0E6464B-1A60-E4A2-79D8-503127B9BC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9382568-822B-626A-2B8F-D564D2532F86}"/>
              </a:ext>
            </a:extLst>
          </p:cNvPr>
          <p:cNvSpPr/>
          <p:nvPr/>
        </p:nvSpPr>
        <p:spPr>
          <a:xfrm>
            <a:off x="10048" y="4832885"/>
            <a:ext cx="9126000" cy="298867"/>
          </a:xfrm>
          <a:prstGeom prst="rect">
            <a:avLst/>
          </a:prstGeom>
          <a:solidFill>
            <a:srgbClr val="00206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F9172ED9-BBB7-72D8-39ED-4DCEEE110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9457" y="4889736"/>
            <a:ext cx="646232" cy="170703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0018165A-2EBB-CFB9-7D33-516FA0CF5D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890" y="233305"/>
            <a:ext cx="7578219" cy="4451579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4754532C-7AD6-4787-6A0E-43FC2C3830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923" y="1610751"/>
            <a:ext cx="7846963" cy="521343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57D95637-E4FC-FCE0-A9C4-E35B895DAD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517" y="3011406"/>
            <a:ext cx="7846963" cy="908383"/>
          </a:xfrm>
          <a:prstGeom prst="rect">
            <a:avLst/>
          </a:prstGeom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86BF6324-5187-C473-A2EE-79A414853295}"/>
              </a:ext>
            </a:extLst>
          </p:cNvPr>
          <p:cNvSpPr txBox="1"/>
          <p:nvPr/>
        </p:nvSpPr>
        <p:spPr>
          <a:xfrm>
            <a:off x="68128" y="4889736"/>
            <a:ext cx="51521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cap="all" spc="300" dirty="0">
                <a:solidFill>
                  <a:schemeClr val="bg1"/>
                </a:solidFill>
                <a:latin typeface="Fira Sans" panose="020B0503050000020004" pitchFamily="34" charset="0"/>
              </a:rPr>
              <a:t>Rozwiązania Przemysłowe na miarę xxi wieku</a:t>
            </a:r>
            <a:endParaRPr lang="en-US" sz="800" cap="all" spc="300" dirty="0">
              <a:solidFill>
                <a:schemeClr val="bg1"/>
              </a:solidFill>
              <a:latin typeface="Fira Sans" panose="020B0503050000020004" pitchFamily="34" charset="0"/>
            </a:endParaRPr>
          </a:p>
          <a:p>
            <a:endParaRPr lang="en-US" sz="800" cap="all" spc="3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434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>
          <a:extLst>
            <a:ext uri="{FF2B5EF4-FFF2-40B4-BE49-F238E27FC236}">
              <a16:creationId xmlns:a16="http://schemas.microsoft.com/office/drawing/2014/main" id="{6CBE566E-ED57-2DDB-F237-BABB96B9E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6728BE-888A-9BB9-BD1E-AB6F9BC45F6A}"/>
              </a:ext>
            </a:extLst>
          </p:cNvPr>
          <p:cNvSpPr/>
          <p:nvPr/>
        </p:nvSpPr>
        <p:spPr>
          <a:xfrm>
            <a:off x="10048" y="4832885"/>
            <a:ext cx="9126000" cy="298867"/>
          </a:xfrm>
          <a:prstGeom prst="rect">
            <a:avLst/>
          </a:prstGeom>
          <a:solidFill>
            <a:srgbClr val="00206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7E4678BF-D198-00D6-3994-24B3D70E081F}"/>
              </a:ext>
            </a:extLst>
          </p:cNvPr>
          <p:cNvSpPr txBox="1"/>
          <p:nvPr/>
        </p:nvSpPr>
        <p:spPr>
          <a:xfrm>
            <a:off x="68128" y="4889736"/>
            <a:ext cx="51521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800" cap="all" spc="300" dirty="0">
                <a:solidFill>
                  <a:schemeClr val="bg1"/>
                </a:solidFill>
                <a:latin typeface="Fira Sans" panose="020B0503050000020004" pitchFamily="34" charset="0"/>
              </a:rPr>
              <a:t>Rozwiązania Przemysłowe na miarę xxi wieku</a:t>
            </a:r>
            <a:endParaRPr lang="en-US" sz="800" cap="all" spc="3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724B6CF9-6AEB-212B-80D7-53D5637B1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9457" y="4889736"/>
            <a:ext cx="646232" cy="170703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C02C7F1-B8C1-FA1E-F5DE-9E43EF4AD8BA}"/>
              </a:ext>
            </a:extLst>
          </p:cNvPr>
          <p:cNvSpPr txBox="1"/>
          <p:nvPr/>
        </p:nvSpPr>
        <p:spPr>
          <a:xfrm>
            <a:off x="416642" y="191142"/>
            <a:ext cx="8111836" cy="491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endParaRPr lang="pl-PL" sz="1600" dirty="0">
              <a:solidFill>
                <a:schemeClr val="tx1"/>
              </a:solidFill>
              <a:latin typeface="Fira Sans" panose="020B0503050000020004" pitchFamily="34" charset="0"/>
              <a:ea typeface="Nanum Myeongjo"/>
              <a:cs typeface="Nanum Myeongjo"/>
              <a:sym typeface="Nanum Myeongjo"/>
            </a:endParaRPr>
          </a:p>
          <a:p>
            <a:pPr marL="180975" lvl="1" indent="-180975" algn="just">
              <a:tabLst>
                <a:tab pos="180975" algn="l"/>
              </a:tabLst>
            </a:pPr>
            <a:endParaRPr lang="pl-PL" sz="1600" dirty="0">
              <a:solidFill>
                <a:schemeClr val="tx1"/>
              </a:solidFill>
              <a:latin typeface="Fira Sans" panose="020B0503050000020004" pitchFamily="34" charset="0"/>
              <a:ea typeface="Nanum Myeongjo"/>
              <a:cs typeface="Nanum Myeongjo"/>
              <a:sym typeface="Nanum Myeongjo"/>
            </a:endParaRPr>
          </a:p>
          <a:p>
            <a:pPr marL="180975" lvl="1" algn="just">
              <a:lnSpc>
                <a:spcPct val="130000"/>
              </a:lnSpc>
              <a:tabLst>
                <a:tab pos="180975" algn="l"/>
              </a:tabLst>
            </a:pPr>
            <a:r>
              <a:rPr lang="pl-PL" sz="1600" b="1" dirty="0">
                <a:solidFill>
                  <a:schemeClr val="tx1"/>
                </a:solidFill>
                <a:latin typeface="Fira Sans" panose="020B0503050000020004" pitchFamily="34" charset="0"/>
                <a:ea typeface="Nanum Myeongjo"/>
                <a:cs typeface="Nanum Myeongjo"/>
                <a:sym typeface="Nanum Myeongjo"/>
              </a:rPr>
              <a:t>1. Ciepło skraplania instalacji chłodniczej. </a:t>
            </a:r>
          </a:p>
          <a:p>
            <a:pPr marL="180975" lvl="1" algn="just">
              <a:lnSpc>
                <a:spcPct val="130000"/>
              </a:lnSpc>
              <a:tabLst>
                <a:tab pos="180975" algn="l"/>
              </a:tabLst>
            </a:pPr>
            <a:r>
              <a:rPr lang="pl-PL" sz="1600" dirty="0">
                <a:solidFill>
                  <a:schemeClr val="tx1"/>
                </a:solidFill>
                <a:latin typeface="Fira Sans" panose="020B0503050000020004" pitchFamily="34" charset="0"/>
                <a:ea typeface="Nanum Myeongjo"/>
                <a:cs typeface="Nanum Myeongjo"/>
                <a:sym typeface="Nanum Myeongjo"/>
              </a:rPr>
              <a:t>Duży potencjał odzysku ciepła niskotemperaturowego i częściowy (~7% całości) wysokotemperaturowego.</a:t>
            </a:r>
          </a:p>
          <a:p>
            <a:pPr marL="180975" algn="just">
              <a:lnSpc>
                <a:spcPct val="130000"/>
              </a:lnSpc>
            </a:pPr>
            <a:r>
              <a:rPr lang="pl-PL" sz="1600" b="1" dirty="0">
                <a:solidFill>
                  <a:schemeClr val="tx1"/>
                </a:solidFill>
                <a:latin typeface="Fira Sans" panose="020B0503050000020004" pitchFamily="34" charset="0"/>
                <a:ea typeface="Nanum Myeongjo"/>
                <a:cs typeface="Nanum Myeongjo"/>
                <a:sym typeface="Nanum Myeongjo"/>
              </a:rPr>
              <a:t>2. Procesy gotowania, parzenia, wędzenia</a:t>
            </a:r>
          </a:p>
          <a:p>
            <a:pPr marL="180975" algn="just">
              <a:lnSpc>
                <a:spcPct val="130000"/>
              </a:lnSpc>
            </a:pPr>
            <a:r>
              <a:rPr lang="pl-PL" sz="1600" dirty="0">
                <a:solidFill>
                  <a:schemeClr val="tx1"/>
                </a:solidFill>
                <a:latin typeface="Fira Sans" panose="020B0503050000020004" pitchFamily="34" charset="0"/>
                <a:ea typeface="Nanum Myeongjo"/>
                <a:cs typeface="Nanum Myeongjo"/>
                <a:sym typeface="Nanum Myeongjo"/>
              </a:rPr>
              <a:t>Woda lub para pochodząca z kotłów warzelnych, wędzarni, kotłów do obróbki cieplnej. Ciepło odpadowe o średniej lub wysokiej temperaturze.</a:t>
            </a:r>
          </a:p>
          <a:p>
            <a:pPr marL="180975" algn="just">
              <a:lnSpc>
                <a:spcPct val="130000"/>
              </a:lnSpc>
            </a:pPr>
            <a:r>
              <a:rPr lang="pl-PL" sz="1600" b="1" dirty="0">
                <a:solidFill>
                  <a:schemeClr val="tx1"/>
                </a:solidFill>
                <a:latin typeface="Fira Sans" panose="020B0503050000020004" pitchFamily="34" charset="0"/>
                <a:ea typeface="Nanum Myeongjo"/>
                <a:cs typeface="Nanum Myeongjo"/>
                <a:sym typeface="Nanum Myeongjo"/>
              </a:rPr>
              <a:t>3. Ciepłe ścieki procesowe</a:t>
            </a:r>
          </a:p>
          <a:p>
            <a:pPr marL="180975" algn="just">
              <a:lnSpc>
                <a:spcPct val="130000"/>
              </a:lnSpc>
            </a:pPr>
            <a:r>
              <a:rPr lang="pl-PL" sz="1600" dirty="0">
                <a:solidFill>
                  <a:schemeClr val="tx1"/>
                </a:solidFill>
                <a:latin typeface="Fira Sans" panose="020B0503050000020004" pitchFamily="34" charset="0"/>
                <a:ea typeface="Nanum Myeongjo"/>
                <a:cs typeface="Nanum Myeongjo"/>
                <a:sym typeface="Nanum Myeongjo"/>
              </a:rPr>
              <a:t>Gorące ścieki z mycia maszyn, czyszczenia powierzchni, mycia tusz itp.</a:t>
            </a:r>
          </a:p>
          <a:p>
            <a:pPr marL="180975" algn="just">
              <a:lnSpc>
                <a:spcPct val="130000"/>
              </a:lnSpc>
            </a:pPr>
            <a:r>
              <a:rPr lang="pl-PL" sz="1600" dirty="0">
                <a:solidFill>
                  <a:schemeClr val="tx1"/>
                </a:solidFill>
                <a:latin typeface="Fira Sans" panose="020B0503050000020004" pitchFamily="34" charset="0"/>
                <a:ea typeface="Nanum Myeongjo"/>
                <a:cs typeface="Nanum Myeongjo"/>
                <a:sym typeface="Nanum Myeongjo"/>
              </a:rPr>
              <a:t>Temperatura w zakresie od +40</a:t>
            </a:r>
            <a:r>
              <a:rPr lang="pl-PL" sz="1600" baseline="30000" dirty="0">
                <a:solidFill>
                  <a:schemeClr val="tx1"/>
                </a:solidFill>
                <a:latin typeface="Fira Sans" panose="020B0503050000020004" pitchFamily="34" charset="0"/>
                <a:ea typeface="Nanum Myeongjo"/>
                <a:cs typeface="Nanum Myeongjo"/>
                <a:sym typeface="Nanum Myeongjo"/>
              </a:rPr>
              <a:t>o</a:t>
            </a:r>
            <a:r>
              <a:rPr lang="pl-PL" sz="1600" dirty="0">
                <a:solidFill>
                  <a:schemeClr val="tx1"/>
                </a:solidFill>
                <a:latin typeface="Fira Sans" panose="020B0503050000020004" pitchFamily="34" charset="0"/>
                <a:ea typeface="Nanum Myeongjo"/>
                <a:cs typeface="Nanum Myeongjo"/>
                <a:sym typeface="Nanum Myeongjo"/>
              </a:rPr>
              <a:t>C do +50</a:t>
            </a:r>
            <a:r>
              <a:rPr lang="pl-PL" sz="1600" baseline="30000" dirty="0">
                <a:solidFill>
                  <a:schemeClr val="tx1"/>
                </a:solidFill>
                <a:latin typeface="Fira Sans" panose="020B0503050000020004" pitchFamily="34" charset="0"/>
                <a:ea typeface="Nanum Myeongjo"/>
                <a:cs typeface="Nanum Myeongjo"/>
                <a:sym typeface="Nanum Myeongjo"/>
              </a:rPr>
              <a:t>o</a:t>
            </a:r>
            <a:r>
              <a:rPr lang="pl-PL" sz="1600" dirty="0">
                <a:solidFill>
                  <a:schemeClr val="tx1"/>
                </a:solidFill>
                <a:latin typeface="Fira Sans" panose="020B0503050000020004" pitchFamily="34" charset="0"/>
                <a:ea typeface="Nanum Myeongjo"/>
                <a:cs typeface="Nanum Myeongjo"/>
                <a:sym typeface="Nanum Myeongjo"/>
              </a:rPr>
              <a:t>C. Źródło energii dla pomp ciepła.</a:t>
            </a:r>
          </a:p>
          <a:p>
            <a:pPr marL="180975" algn="just">
              <a:lnSpc>
                <a:spcPct val="130000"/>
              </a:lnSpc>
            </a:pPr>
            <a:r>
              <a:rPr lang="pl-PL" sz="1600" b="1" dirty="0">
                <a:solidFill>
                  <a:schemeClr val="tx1"/>
                </a:solidFill>
                <a:latin typeface="Fira Sans" panose="020B0503050000020004" pitchFamily="34" charset="0"/>
                <a:ea typeface="Nanum Myeongjo"/>
                <a:cs typeface="Nanum Myeongjo"/>
                <a:sym typeface="Nanum Myeongjo"/>
              </a:rPr>
              <a:t>4. Powietrze wentylacyjne / wyciągi</a:t>
            </a:r>
          </a:p>
          <a:p>
            <a:pPr marL="180975" algn="just">
              <a:lnSpc>
                <a:spcPct val="130000"/>
              </a:lnSpc>
            </a:pPr>
            <a:r>
              <a:rPr lang="pl-PL" sz="1600" dirty="0">
                <a:solidFill>
                  <a:schemeClr val="tx1"/>
                </a:solidFill>
                <a:latin typeface="Fira Sans" panose="020B0503050000020004" pitchFamily="34" charset="0"/>
                <a:ea typeface="Nanum Myeongjo"/>
                <a:cs typeface="Nanum Myeongjo"/>
                <a:sym typeface="Nanum Myeongjo"/>
              </a:rPr>
              <a:t>Ciepłe powietrze z hal produkcyjnych, pomieszczeń technicznych, tuneli suszarniczych/wędzarniczych. Odzysk przez wymienniki ciepła i rekuperatory.</a:t>
            </a:r>
          </a:p>
          <a:p>
            <a:pPr algn="just"/>
            <a:endParaRPr lang="pl-PL" sz="1600" dirty="0"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3" name="Google Shape;758;p58">
            <a:extLst>
              <a:ext uri="{FF2B5EF4-FFF2-40B4-BE49-F238E27FC236}">
                <a16:creationId xmlns:a16="http://schemas.microsoft.com/office/drawing/2014/main" id="{ABE569A2-AD77-EE00-777A-545D72E5E62C}"/>
              </a:ext>
            </a:extLst>
          </p:cNvPr>
          <p:cNvSpPr txBox="1">
            <a:spLocks/>
          </p:cNvSpPr>
          <p:nvPr/>
        </p:nvSpPr>
        <p:spPr>
          <a:xfrm>
            <a:off x="416642" y="191142"/>
            <a:ext cx="8310716" cy="4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l-PL" sz="2400" dirty="0">
                <a:solidFill>
                  <a:schemeClr val="tx1"/>
                </a:solidFill>
                <a:latin typeface="Fira Sans" panose="020B05030500000200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Główne źródła ciepła odpadowego w przemyśle.</a:t>
            </a:r>
          </a:p>
        </p:txBody>
      </p:sp>
    </p:spTree>
    <p:extLst>
      <p:ext uri="{BB962C8B-B14F-4D97-AF65-F5344CB8AC3E}">
        <p14:creationId xmlns:p14="http://schemas.microsoft.com/office/powerpoint/2010/main" val="202898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>
          <a:extLst>
            <a:ext uri="{FF2B5EF4-FFF2-40B4-BE49-F238E27FC236}">
              <a16:creationId xmlns:a16="http://schemas.microsoft.com/office/drawing/2014/main" id="{2E6733B9-27C4-61BC-D719-57C94019F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387B041-101A-4469-04C8-C3B2BC22E4C5}"/>
              </a:ext>
            </a:extLst>
          </p:cNvPr>
          <p:cNvSpPr/>
          <p:nvPr/>
        </p:nvSpPr>
        <p:spPr>
          <a:xfrm>
            <a:off x="10048" y="4832885"/>
            <a:ext cx="9126000" cy="298867"/>
          </a:xfrm>
          <a:prstGeom prst="rect">
            <a:avLst/>
          </a:prstGeom>
          <a:solidFill>
            <a:srgbClr val="00206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2">
            <a:extLst>
              <a:ext uri="{FF2B5EF4-FFF2-40B4-BE49-F238E27FC236}">
                <a16:creationId xmlns:a16="http://schemas.microsoft.com/office/drawing/2014/main" id="{4EA2C923-F56A-3F0C-F769-3411A204FACD}"/>
              </a:ext>
            </a:extLst>
          </p:cNvPr>
          <p:cNvSpPr txBox="1"/>
          <p:nvPr/>
        </p:nvSpPr>
        <p:spPr>
          <a:xfrm>
            <a:off x="68128" y="4889736"/>
            <a:ext cx="515214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cap="all" spc="300" dirty="0">
                <a:solidFill>
                  <a:schemeClr val="bg1"/>
                </a:solidFill>
                <a:latin typeface="Fira Sans" panose="020B0503050000020004" pitchFamily="34" charset="0"/>
              </a:rPr>
              <a:t>Rozwiązania Przemysłowe na miarę xxi wieku</a:t>
            </a:r>
            <a:endParaRPr lang="en-US" sz="800" cap="all" spc="300" dirty="0">
              <a:solidFill>
                <a:schemeClr val="bg1"/>
              </a:solidFill>
              <a:latin typeface="Fira Sans" panose="020B0503050000020004" pitchFamily="34" charset="0"/>
            </a:endParaRP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46AD636F-60E9-D955-D011-017365F51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9457" y="4889736"/>
            <a:ext cx="646232" cy="170703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4D271619-7958-9AE1-E366-9CBA4E4CB78C}"/>
              </a:ext>
            </a:extLst>
          </p:cNvPr>
          <p:cNvSpPr txBox="1"/>
          <p:nvPr/>
        </p:nvSpPr>
        <p:spPr>
          <a:xfrm>
            <a:off x="416642" y="806282"/>
            <a:ext cx="8118764" cy="3828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pl-PL" sz="1600" b="1" dirty="0">
                <a:solidFill>
                  <a:schemeClr val="tx1"/>
                </a:solidFill>
                <a:latin typeface="Fira Sans" panose="020B0503050000020004" pitchFamily="34" charset="0"/>
                <a:ea typeface="Nanum Myeongjo"/>
                <a:cs typeface="Nanum Myeongjo"/>
                <a:sym typeface="Nanum Myeongjo"/>
              </a:rPr>
              <a:t>5. Skropliny pary technologicznej</a:t>
            </a:r>
          </a:p>
          <a:p>
            <a:pPr algn="just">
              <a:lnSpc>
                <a:spcPct val="130000"/>
              </a:lnSpc>
            </a:pPr>
            <a:r>
              <a:rPr lang="pl-PL" sz="1600" dirty="0">
                <a:solidFill>
                  <a:schemeClr val="tx1"/>
                </a:solidFill>
                <a:latin typeface="Fira Sans" panose="020B0503050000020004" pitchFamily="34" charset="0"/>
                <a:ea typeface="Nanum Myeongjo"/>
                <a:cs typeface="Nanum Myeongjo"/>
                <a:sym typeface="Nanum Myeongjo"/>
              </a:rPr>
              <a:t>Powstają w układach, gdzie wykorzystywana jest para wodna. Temperatura od +80</a:t>
            </a:r>
            <a:r>
              <a:rPr lang="pl-PL" sz="1600" baseline="30000" dirty="0">
                <a:solidFill>
                  <a:schemeClr val="tx1"/>
                </a:solidFill>
                <a:latin typeface="Fira Sans" panose="020B0503050000020004" pitchFamily="34" charset="0"/>
                <a:ea typeface="Nanum Myeongjo"/>
                <a:cs typeface="Nanum Myeongjo"/>
                <a:sym typeface="Nanum Myeongjo"/>
              </a:rPr>
              <a:t>o</a:t>
            </a:r>
            <a:r>
              <a:rPr lang="pl-PL" sz="1600" dirty="0">
                <a:solidFill>
                  <a:schemeClr val="tx1"/>
                </a:solidFill>
                <a:latin typeface="Fira Sans" panose="020B0503050000020004" pitchFamily="34" charset="0"/>
                <a:ea typeface="Nanum Myeongjo"/>
                <a:cs typeface="Nanum Myeongjo"/>
                <a:sym typeface="Nanum Myeongjo"/>
              </a:rPr>
              <a:t>C do +95</a:t>
            </a:r>
            <a:r>
              <a:rPr lang="pl-PL" sz="1600" baseline="30000" dirty="0">
                <a:solidFill>
                  <a:schemeClr val="tx1"/>
                </a:solidFill>
                <a:latin typeface="Fira Sans" panose="020B0503050000020004" pitchFamily="34" charset="0"/>
                <a:ea typeface="Nanum Myeongjo"/>
                <a:cs typeface="Nanum Myeongjo"/>
                <a:sym typeface="Nanum Myeongjo"/>
              </a:rPr>
              <a:t>o</a:t>
            </a:r>
            <a:r>
              <a:rPr lang="pl-PL" sz="1600" dirty="0">
                <a:solidFill>
                  <a:schemeClr val="tx1"/>
                </a:solidFill>
                <a:latin typeface="Fira Sans" panose="020B0503050000020004" pitchFamily="34" charset="0"/>
                <a:ea typeface="Nanum Myeongjo"/>
                <a:cs typeface="Nanum Myeongjo"/>
                <a:sym typeface="Nanum Myeongjo"/>
              </a:rPr>
              <a:t>C. Mogą być zawracane do obiegu lub wykorzystywane do innych celów.</a:t>
            </a:r>
          </a:p>
          <a:p>
            <a:pPr algn="just">
              <a:lnSpc>
                <a:spcPct val="130000"/>
              </a:lnSpc>
            </a:pPr>
            <a:r>
              <a:rPr lang="pl-PL" sz="1600" b="1" dirty="0">
                <a:solidFill>
                  <a:schemeClr val="tx1"/>
                </a:solidFill>
                <a:latin typeface="Fira Sans" panose="020B0503050000020004" pitchFamily="34" charset="0"/>
                <a:ea typeface="Nanum Myeongjo"/>
                <a:cs typeface="Nanum Myeongjo"/>
                <a:sym typeface="Nanum Myeongjo"/>
              </a:rPr>
              <a:t>6. Silniki i generatory</a:t>
            </a:r>
          </a:p>
          <a:p>
            <a:pPr algn="just">
              <a:lnSpc>
                <a:spcPct val="130000"/>
              </a:lnSpc>
            </a:pPr>
            <a:r>
              <a:rPr lang="pl-PL" sz="1600" dirty="0">
                <a:solidFill>
                  <a:schemeClr val="tx1"/>
                </a:solidFill>
                <a:latin typeface="Fira Sans" panose="020B0503050000020004" pitchFamily="34" charset="0"/>
                <a:ea typeface="Nanum Myeongjo"/>
                <a:cs typeface="Nanum Myeongjo"/>
                <a:sym typeface="Nanum Myeongjo"/>
              </a:rPr>
              <a:t>Agregaty prądotwórcze (kogeneracja). Odzysk ciepła wysokotemperaturowego chłodzenia bloku silnika i spalin.</a:t>
            </a:r>
          </a:p>
          <a:p>
            <a:pPr algn="just">
              <a:lnSpc>
                <a:spcPct val="130000"/>
              </a:lnSpc>
            </a:pPr>
            <a:r>
              <a:rPr lang="pl-PL" sz="1600" dirty="0">
                <a:solidFill>
                  <a:schemeClr val="tx1"/>
                </a:solidFill>
                <a:latin typeface="Fira Sans" panose="020B0503050000020004" pitchFamily="34" charset="0"/>
                <a:ea typeface="Nanum Myeongjo"/>
                <a:cs typeface="Nanum Myeongjo"/>
                <a:sym typeface="Nanum Myeongjo"/>
              </a:rPr>
              <a:t>Odzysk ciepła niskotemperaturowego chłodzenia wielostopniowych sprężarek powietrznych. </a:t>
            </a:r>
          </a:p>
          <a:p>
            <a:pPr algn="just">
              <a:lnSpc>
                <a:spcPct val="130000"/>
              </a:lnSpc>
            </a:pPr>
            <a:r>
              <a:rPr lang="pl-PL" sz="1600" b="1" dirty="0">
                <a:solidFill>
                  <a:schemeClr val="tx1"/>
                </a:solidFill>
                <a:latin typeface="Fira Sans" panose="020B0503050000020004" pitchFamily="34" charset="0"/>
                <a:ea typeface="Nanum Myeongjo"/>
                <a:cs typeface="Nanum Myeongjo"/>
                <a:sym typeface="Nanum Myeongjo"/>
              </a:rPr>
              <a:t>7. Odpady organiczne (biomasa zwierzęca)</a:t>
            </a:r>
          </a:p>
          <a:p>
            <a:pPr algn="just">
              <a:lnSpc>
                <a:spcPct val="130000"/>
              </a:lnSpc>
            </a:pPr>
            <a:r>
              <a:rPr lang="pl-PL" sz="1600" dirty="0">
                <a:solidFill>
                  <a:schemeClr val="tx1"/>
                </a:solidFill>
                <a:latin typeface="Fira Sans" panose="020B0503050000020004" pitchFamily="34" charset="0"/>
                <a:ea typeface="Nanum Myeongjo"/>
                <a:cs typeface="Nanum Myeongjo"/>
                <a:sym typeface="Nanum Myeongjo"/>
              </a:rPr>
              <a:t>Krew, tłuszcz, kości wykorzystane do produkcji biogazu (fermentacja metanowa), który służy do produkcji ciepła i/lub prądu lub spalanie tych odpadów.</a:t>
            </a:r>
          </a:p>
          <a:p>
            <a:pPr algn="just"/>
            <a:endParaRPr lang="pl-PL" dirty="0"/>
          </a:p>
        </p:txBody>
      </p:sp>
      <p:sp>
        <p:nvSpPr>
          <p:cNvPr id="3" name="Google Shape;758;p58">
            <a:extLst>
              <a:ext uri="{FF2B5EF4-FFF2-40B4-BE49-F238E27FC236}">
                <a16:creationId xmlns:a16="http://schemas.microsoft.com/office/drawing/2014/main" id="{6839F34F-0DE0-5937-5D5C-2AFFB094BE69}"/>
              </a:ext>
            </a:extLst>
          </p:cNvPr>
          <p:cNvSpPr txBox="1">
            <a:spLocks/>
          </p:cNvSpPr>
          <p:nvPr/>
        </p:nvSpPr>
        <p:spPr>
          <a:xfrm>
            <a:off x="416642" y="142244"/>
            <a:ext cx="8310716" cy="4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l-PL" sz="2400" dirty="0">
                <a:solidFill>
                  <a:schemeClr val="tx1"/>
                </a:solidFill>
                <a:latin typeface="Fira Sans" panose="020B05030500000200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Główne źródła ciepła odpadowego w przemyśle mięsnym</a:t>
            </a:r>
          </a:p>
        </p:txBody>
      </p:sp>
    </p:spTree>
    <p:extLst>
      <p:ext uri="{BB962C8B-B14F-4D97-AF65-F5344CB8AC3E}">
        <p14:creationId xmlns:p14="http://schemas.microsoft.com/office/powerpoint/2010/main" val="144214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uits &amp; Lawyers Firm Profile by Slidesgo">
  <a:themeElements>
    <a:clrScheme name="Simple Light">
      <a:dk1>
        <a:srgbClr val="2A2828"/>
      </a:dk1>
      <a:lt1>
        <a:srgbClr val="FFFFFF"/>
      </a:lt1>
      <a:dk2>
        <a:srgbClr val="F7F7F7"/>
      </a:dk2>
      <a:lt2>
        <a:srgbClr val="F7F7F7"/>
      </a:lt2>
      <a:accent1>
        <a:srgbClr val="E9B249"/>
      </a:accent1>
      <a:accent2>
        <a:srgbClr val="2A2828"/>
      </a:accent2>
      <a:accent3>
        <a:srgbClr val="F7F7F7"/>
      </a:accent3>
      <a:accent4>
        <a:srgbClr val="F7F7F7"/>
      </a:accent4>
      <a:accent5>
        <a:srgbClr val="2A2828"/>
      </a:accent5>
      <a:accent6>
        <a:srgbClr val="F7F7F7"/>
      </a:accent6>
      <a:hlink>
        <a:srgbClr val="2A28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6aa0ac9-fbe1-4df2-bde6-dba1fdabb10b">
      <Terms xmlns="http://schemas.microsoft.com/office/infopath/2007/PartnerControls"/>
    </lcf76f155ced4ddcb4097134ff3c332f>
    <TaxCatchAll xmlns="4895a23e-71be-4417-8543-953954a8c24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F20767BEEA4DE4BB86A2FC250EB8C96" ma:contentTypeVersion="14" ma:contentTypeDescription="Utwórz nowy dokument." ma:contentTypeScope="" ma:versionID="7dffa947c5ee76ed2a07afb7a7e2ec2e">
  <xsd:schema xmlns:xsd="http://www.w3.org/2001/XMLSchema" xmlns:xs="http://www.w3.org/2001/XMLSchema" xmlns:p="http://schemas.microsoft.com/office/2006/metadata/properties" xmlns:ns2="46aa0ac9-fbe1-4df2-bde6-dba1fdabb10b" xmlns:ns3="4895a23e-71be-4417-8543-953954a8c248" targetNamespace="http://schemas.microsoft.com/office/2006/metadata/properties" ma:root="true" ma:fieldsID="ce326b44738774c8eca647e1ba304084" ns2:_="" ns3:_="">
    <xsd:import namespace="46aa0ac9-fbe1-4df2-bde6-dba1fdabb10b"/>
    <xsd:import namespace="4895a23e-71be-4417-8543-953954a8c248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  <xsd:element ref="ns3:SharedWithDetails" minOccurs="0"/>
                <xsd:element ref="ns3:SharedWithUser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aa0ac9-fbe1-4df2-bde6-dba1fdabb10b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Tagi obrazów" ma:readOnly="false" ma:fieldId="{5cf76f15-5ced-4ddc-b409-7134ff3c332f}" ma:taxonomyMulti="true" ma:sspId="7c23973b-9b7d-4f46-80a2-514479a744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95a23e-71be-4417-8543-953954a8c248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c7a2d461-5b39-467c-837e-4fc5d172e462}" ma:internalName="TaxCatchAll" ma:showField="CatchAllData" ma:web="4895a23e-71be-4417-8543-953954a8c24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Details" ma:index="19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SharedWithUsers" ma:index="20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71A4D5A-D34E-4CEF-8A40-273A672727AE}">
  <ds:schemaRefs>
    <ds:schemaRef ds:uri="http://purl.org/dc/elements/1.1/"/>
    <ds:schemaRef ds:uri="46aa0ac9-fbe1-4df2-bde6-dba1fdabb10b"/>
    <ds:schemaRef ds:uri="http://www.w3.org/XML/1998/namespace"/>
    <ds:schemaRef ds:uri="http://purl.org/dc/dcmitype/"/>
    <ds:schemaRef ds:uri="http://schemas.microsoft.com/office/2006/documentManagement/types"/>
    <ds:schemaRef ds:uri="http://schemas.microsoft.com/office/infopath/2007/PartnerControls"/>
    <ds:schemaRef ds:uri="4895a23e-71be-4417-8543-953954a8c248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906A5CBA-E769-42E8-B452-0AAA2A4D47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54F7B6A-8BA6-4DFC-9C43-DA42CF5DC2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aa0ac9-fbe1-4df2-bde6-dba1fdabb10b"/>
    <ds:schemaRef ds:uri="4895a23e-71be-4417-8543-953954a8c24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9559</TotalTime>
  <Words>584</Words>
  <Application>Microsoft Office PowerPoint</Application>
  <PresentationFormat>Pokaz na ekranie (16:9)</PresentationFormat>
  <Paragraphs>82</Paragraphs>
  <Slides>20</Slides>
  <Notes>20</Notes>
  <HiddenSlides>0</HiddenSlides>
  <MMClips>2</MMClips>
  <ScaleCrop>false</ScaleCrop>
  <HeadingPairs>
    <vt:vector size="6" baseType="variant">
      <vt:variant>
        <vt:lpstr>Używane czcionki</vt:lpstr>
      </vt:variant>
      <vt:variant>
        <vt:i4>11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32" baseType="lpstr">
      <vt:lpstr>Fira Sans</vt:lpstr>
      <vt:lpstr>Arial</vt:lpstr>
      <vt:lpstr>Playfair Display</vt:lpstr>
      <vt:lpstr>Georgia</vt:lpstr>
      <vt:lpstr>Montserrat Medium</vt:lpstr>
      <vt:lpstr>Calibri</vt:lpstr>
      <vt:lpstr>Open Sans</vt:lpstr>
      <vt:lpstr>Lato</vt:lpstr>
      <vt:lpstr>Cavolini</vt:lpstr>
      <vt:lpstr>Nanum Myeongjo</vt:lpstr>
      <vt:lpstr>Wingdings</vt:lpstr>
      <vt:lpstr>Suits &amp; Lawyers Firm Profile by Slidesgo</vt:lpstr>
      <vt:lpstr>Prezentacja programu PowerPoint</vt:lpstr>
      <vt:lpstr>Prezentacja programu PowerPoint</vt:lpstr>
      <vt:lpstr>Prezentacja programu PowerPoint</vt:lpstr>
      <vt:lpstr>Prezentacja programu PowerPoint</vt:lpstr>
      <vt:lpstr>Identyfikacja źródeł traconej energii (KOSZTÓW).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Stosowanie  technologii „przyszłości”.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Przestrzeń na ZYSKI dla WSZYSTKICH.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Suits &amp; Lawyers Firm Profile</dc:title>
  <dc:creator>Nina Pietrzak</dc:creator>
  <cp:lastModifiedBy>Wacław Wiśniewski | FRIZO</cp:lastModifiedBy>
  <cp:revision>171</cp:revision>
  <dcterms:modified xsi:type="dcterms:W3CDTF">2025-06-06T09:33:44Z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0x010100FF20767BEEA4DE4BB86A2FC250EB8C96</vt:lpwstr>
  </property>
</Properties>
</file>