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7"/>
  </p:notesMasterIdLst>
  <p:handoutMasterIdLst>
    <p:handoutMasterId r:id="rId38"/>
  </p:handoutMasterIdLst>
  <p:sldIdLst>
    <p:sldId id="256" r:id="rId3"/>
    <p:sldId id="378" r:id="rId4"/>
    <p:sldId id="391" r:id="rId5"/>
    <p:sldId id="393" r:id="rId6"/>
    <p:sldId id="394" r:id="rId7"/>
    <p:sldId id="395" r:id="rId8"/>
    <p:sldId id="396" r:id="rId9"/>
    <p:sldId id="417" r:id="rId10"/>
    <p:sldId id="398" r:id="rId11"/>
    <p:sldId id="410" r:id="rId12"/>
    <p:sldId id="412" r:id="rId13"/>
    <p:sldId id="413" r:id="rId14"/>
    <p:sldId id="414" r:id="rId15"/>
    <p:sldId id="407" r:id="rId16"/>
    <p:sldId id="408" r:id="rId17"/>
    <p:sldId id="402" r:id="rId18"/>
    <p:sldId id="403" r:id="rId19"/>
    <p:sldId id="404" r:id="rId20"/>
    <p:sldId id="405" r:id="rId21"/>
    <p:sldId id="397" r:id="rId22"/>
    <p:sldId id="258" r:id="rId23"/>
    <p:sldId id="415" r:id="rId24"/>
    <p:sldId id="259" r:id="rId25"/>
    <p:sldId id="260" r:id="rId26"/>
    <p:sldId id="262" r:id="rId27"/>
    <p:sldId id="263" r:id="rId28"/>
    <p:sldId id="269" r:id="rId29"/>
    <p:sldId id="265" r:id="rId30"/>
    <p:sldId id="274" r:id="rId31"/>
    <p:sldId id="266" r:id="rId32"/>
    <p:sldId id="267" r:id="rId33"/>
    <p:sldId id="270" r:id="rId34"/>
    <p:sldId id="416" r:id="rId35"/>
    <p:sldId id="272" r:id="rId36"/>
  </p:sldIdLst>
  <p:sldSz cx="12192000" cy="6858000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9A45"/>
    <a:srgbClr val="FFFFFF"/>
    <a:srgbClr val="00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06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63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8390B5-DD23-42F4-B813-D0DA5AC7091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BE9A7F-9A5C-4171-A046-C11926BD1A7A}">
      <dgm:prSet custT="1"/>
      <dgm:spPr/>
      <dgm:t>
        <a:bodyPr/>
        <a:lstStyle/>
        <a:p>
          <a:pPr algn="l">
            <a:spcAft>
              <a:spcPct val="35000"/>
            </a:spcAft>
          </a:pPr>
          <a:endParaRPr lang="pl-PL" sz="2400" b="1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>
            <a:spcAft>
              <a:spcPct val="35000"/>
            </a:spcAft>
          </a:pPr>
          <a:r>
            <a:rPr lang="pl-PL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Beneficjenci:</a:t>
          </a:r>
        </a:p>
        <a:p>
          <a:pPr>
            <a:spcAft>
              <a:spcPct val="35000"/>
            </a:spcAft>
          </a:pPr>
          <a:r>
            <a:rPr lang="pl-PL" sz="24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Przedsiębiorcy w rozumieniu ustawy z dnia 6 marca 2018 r. Prawo przedsiębiorców, wykonujący działalność gospodarczą.</a:t>
          </a:r>
        </a:p>
        <a:p>
          <a:pPr algn="l">
            <a:spcAft>
              <a:spcPct val="35000"/>
            </a:spcAft>
          </a:pPr>
          <a:endParaRPr lang="pl-PL" sz="18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0B7537-7086-4EF0-A744-DB1A52701C82}" type="sibTrans" cxnId="{9643501F-D5EC-4B3D-A20E-0CABF58A4B9D}">
      <dgm:prSet/>
      <dgm:spPr/>
      <dgm:t>
        <a:bodyPr/>
        <a:lstStyle/>
        <a:p>
          <a:pPr algn="l"/>
          <a:endParaRPr lang="pl-PL"/>
        </a:p>
      </dgm:t>
    </dgm:pt>
    <dgm:pt modelId="{8D8E26AD-4BA5-4784-9595-9575A88C6B8C}" type="parTrans" cxnId="{9643501F-D5EC-4B3D-A20E-0CABF58A4B9D}">
      <dgm:prSet/>
      <dgm:spPr/>
      <dgm:t>
        <a:bodyPr/>
        <a:lstStyle/>
        <a:p>
          <a:pPr algn="l"/>
          <a:endParaRPr lang="pl-PL"/>
        </a:p>
      </dgm:t>
    </dgm:pt>
    <dgm:pt modelId="{4FEC0461-439A-4B25-9ED8-45F3D103519E}">
      <dgm:prSet custT="1"/>
      <dgm:spPr/>
      <dgm:t>
        <a:bodyPr/>
        <a:lstStyle/>
        <a:p>
          <a:pPr algn="l"/>
          <a:r>
            <a:rPr lang="pl-PL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Alokacja:</a:t>
          </a:r>
        </a:p>
        <a:p>
          <a:r>
            <a:rPr lang="pl-PL" sz="24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pożyczki – do 2 000 000 tys. zł.</a:t>
          </a:r>
        </a:p>
        <a:p>
          <a:r>
            <a:rPr lang="pl-PL" sz="2400" b="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dotacje – do 1 468 000 tys. zł.</a:t>
          </a:r>
        </a:p>
        <a:p>
          <a:pPr algn="l"/>
          <a:endParaRPr lang="pl-PL" sz="18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4C0B30-18C5-40B8-8F34-ACD0B98D3042}" type="sibTrans" cxnId="{09AE15BB-8743-43D3-8022-D9FDBE642887}">
      <dgm:prSet/>
      <dgm:spPr/>
      <dgm:t>
        <a:bodyPr/>
        <a:lstStyle/>
        <a:p>
          <a:pPr algn="l"/>
          <a:endParaRPr lang="pl-PL"/>
        </a:p>
      </dgm:t>
    </dgm:pt>
    <dgm:pt modelId="{D6B8F0F4-B62A-432E-AB8C-4507273C96E7}" type="parTrans" cxnId="{09AE15BB-8743-43D3-8022-D9FDBE642887}">
      <dgm:prSet/>
      <dgm:spPr/>
      <dgm:t>
        <a:bodyPr/>
        <a:lstStyle/>
        <a:p>
          <a:pPr algn="l"/>
          <a:endParaRPr lang="pl-PL"/>
        </a:p>
      </dgm:t>
    </dgm:pt>
    <dgm:pt modelId="{A2751570-BC00-496F-8980-3E2D0CEFAC2D}" type="pres">
      <dgm:prSet presAssocID="{C68390B5-DD23-42F4-B813-D0DA5AC70918}" presName="vert0" presStyleCnt="0">
        <dgm:presLayoutVars>
          <dgm:dir/>
          <dgm:animOne val="branch"/>
          <dgm:animLvl val="lvl"/>
        </dgm:presLayoutVars>
      </dgm:prSet>
      <dgm:spPr/>
    </dgm:pt>
    <dgm:pt modelId="{AF0B209B-CDF9-451D-85A6-72EC65F644EB}" type="pres">
      <dgm:prSet presAssocID="{4FEC0461-439A-4B25-9ED8-45F3D103519E}" presName="thickLine" presStyleLbl="alignNode1" presStyleIdx="0" presStyleCnt="2"/>
      <dgm:spPr/>
    </dgm:pt>
    <dgm:pt modelId="{03541A53-9298-4F9F-A437-FCE480A48E7B}" type="pres">
      <dgm:prSet presAssocID="{4FEC0461-439A-4B25-9ED8-45F3D103519E}" presName="horz1" presStyleCnt="0"/>
      <dgm:spPr/>
    </dgm:pt>
    <dgm:pt modelId="{36371A89-278B-44E6-AE33-E8234B06E508}" type="pres">
      <dgm:prSet presAssocID="{4FEC0461-439A-4B25-9ED8-45F3D103519E}" presName="tx1" presStyleLbl="revTx" presStyleIdx="0" presStyleCnt="2" custScaleX="500000" custScaleY="98482" custLinFactNeighborY="9153"/>
      <dgm:spPr/>
    </dgm:pt>
    <dgm:pt modelId="{5D40078C-0228-46DC-BE74-AD6CC015BC55}" type="pres">
      <dgm:prSet presAssocID="{4FEC0461-439A-4B25-9ED8-45F3D103519E}" presName="vert1" presStyleCnt="0"/>
      <dgm:spPr/>
    </dgm:pt>
    <dgm:pt modelId="{5CC8A9EF-96A0-4F9D-B1DD-4EFCE68E38FE}" type="pres">
      <dgm:prSet presAssocID="{07BE9A7F-9A5C-4171-A046-C11926BD1A7A}" presName="thickLine" presStyleLbl="alignNode1" presStyleIdx="1" presStyleCnt="2"/>
      <dgm:spPr/>
    </dgm:pt>
    <dgm:pt modelId="{51392F81-24DD-451E-8763-4B138B1260B8}" type="pres">
      <dgm:prSet presAssocID="{07BE9A7F-9A5C-4171-A046-C11926BD1A7A}" presName="horz1" presStyleCnt="0"/>
      <dgm:spPr/>
    </dgm:pt>
    <dgm:pt modelId="{5D3F5E80-9C4A-43D8-8D32-E89F0038822E}" type="pres">
      <dgm:prSet presAssocID="{07BE9A7F-9A5C-4171-A046-C11926BD1A7A}" presName="tx1" presStyleLbl="revTx" presStyleIdx="1" presStyleCnt="2" custScaleY="125593" custLinFactNeighborX="98" custLinFactNeighborY="-18205"/>
      <dgm:spPr/>
    </dgm:pt>
    <dgm:pt modelId="{1D8F2AC1-ABCC-4966-A148-795423BE4818}" type="pres">
      <dgm:prSet presAssocID="{07BE9A7F-9A5C-4171-A046-C11926BD1A7A}" presName="vert1" presStyleCnt="0"/>
      <dgm:spPr/>
    </dgm:pt>
  </dgm:ptLst>
  <dgm:cxnLst>
    <dgm:cxn modelId="{9643501F-D5EC-4B3D-A20E-0CABF58A4B9D}" srcId="{C68390B5-DD23-42F4-B813-D0DA5AC70918}" destId="{07BE9A7F-9A5C-4171-A046-C11926BD1A7A}" srcOrd="1" destOrd="0" parTransId="{8D8E26AD-4BA5-4784-9595-9575A88C6B8C}" sibTransId="{1C0B7537-7086-4EF0-A744-DB1A52701C82}"/>
    <dgm:cxn modelId="{DFA96D38-3E11-4AEA-9035-D7E6AF1727DD}" type="presOf" srcId="{C68390B5-DD23-42F4-B813-D0DA5AC70918}" destId="{A2751570-BC00-496F-8980-3E2D0CEFAC2D}" srcOrd="0" destOrd="0" presId="urn:microsoft.com/office/officeart/2008/layout/LinedList"/>
    <dgm:cxn modelId="{F025DA79-87E5-46AF-AAFC-C98E45626191}" type="presOf" srcId="{4FEC0461-439A-4B25-9ED8-45F3D103519E}" destId="{36371A89-278B-44E6-AE33-E8234B06E508}" srcOrd="0" destOrd="0" presId="urn:microsoft.com/office/officeart/2008/layout/LinedList"/>
    <dgm:cxn modelId="{8841EAB8-2EED-4825-BAB1-6A0933BC5476}" type="presOf" srcId="{07BE9A7F-9A5C-4171-A046-C11926BD1A7A}" destId="{5D3F5E80-9C4A-43D8-8D32-E89F0038822E}" srcOrd="0" destOrd="0" presId="urn:microsoft.com/office/officeart/2008/layout/LinedList"/>
    <dgm:cxn modelId="{09AE15BB-8743-43D3-8022-D9FDBE642887}" srcId="{C68390B5-DD23-42F4-B813-D0DA5AC70918}" destId="{4FEC0461-439A-4B25-9ED8-45F3D103519E}" srcOrd="0" destOrd="0" parTransId="{D6B8F0F4-B62A-432E-AB8C-4507273C96E7}" sibTransId="{944C0B30-18C5-40B8-8F34-ACD0B98D3042}"/>
    <dgm:cxn modelId="{EC58F286-37AF-406E-A046-390C3272C633}" type="presParOf" srcId="{A2751570-BC00-496F-8980-3E2D0CEFAC2D}" destId="{AF0B209B-CDF9-451D-85A6-72EC65F644EB}" srcOrd="0" destOrd="0" presId="urn:microsoft.com/office/officeart/2008/layout/LinedList"/>
    <dgm:cxn modelId="{541128C4-C8D7-47A3-85EF-0EC49B251F12}" type="presParOf" srcId="{A2751570-BC00-496F-8980-3E2D0CEFAC2D}" destId="{03541A53-9298-4F9F-A437-FCE480A48E7B}" srcOrd="1" destOrd="0" presId="urn:microsoft.com/office/officeart/2008/layout/LinedList"/>
    <dgm:cxn modelId="{CD3733B5-B996-4970-B1FF-82DB4717553C}" type="presParOf" srcId="{03541A53-9298-4F9F-A437-FCE480A48E7B}" destId="{36371A89-278B-44E6-AE33-E8234B06E508}" srcOrd="0" destOrd="0" presId="urn:microsoft.com/office/officeart/2008/layout/LinedList"/>
    <dgm:cxn modelId="{78DC27BC-B024-4903-B171-87CD6ADFC459}" type="presParOf" srcId="{03541A53-9298-4F9F-A437-FCE480A48E7B}" destId="{5D40078C-0228-46DC-BE74-AD6CC015BC55}" srcOrd="1" destOrd="0" presId="urn:microsoft.com/office/officeart/2008/layout/LinedList"/>
    <dgm:cxn modelId="{438DDFA8-4453-4989-B402-1123B372AC98}" type="presParOf" srcId="{A2751570-BC00-496F-8980-3E2D0CEFAC2D}" destId="{5CC8A9EF-96A0-4F9D-B1DD-4EFCE68E38FE}" srcOrd="2" destOrd="0" presId="urn:microsoft.com/office/officeart/2008/layout/LinedList"/>
    <dgm:cxn modelId="{73B3D89C-54B2-44BF-8650-14E7FA133EED}" type="presParOf" srcId="{A2751570-BC00-496F-8980-3E2D0CEFAC2D}" destId="{51392F81-24DD-451E-8763-4B138B1260B8}" srcOrd="3" destOrd="0" presId="urn:microsoft.com/office/officeart/2008/layout/LinedList"/>
    <dgm:cxn modelId="{2A42C7B8-E528-47B5-811D-A2F70A104C77}" type="presParOf" srcId="{51392F81-24DD-451E-8763-4B138B1260B8}" destId="{5D3F5E80-9C4A-43D8-8D32-E89F0038822E}" srcOrd="0" destOrd="0" presId="urn:microsoft.com/office/officeart/2008/layout/LinedList"/>
    <dgm:cxn modelId="{C5B86E95-6345-40A9-8DFA-64CE50C71193}" type="presParOf" srcId="{51392F81-24DD-451E-8763-4B138B1260B8}" destId="{1D8F2AC1-ABCC-4966-A148-795423BE48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B26B4E-CD03-46D8-BF5D-BB5C85D85C7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FD0C603-B6BA-43CF-A14A-0C7695939525}">
      <dgm:prSet phldrT="[Tekst]" custT="1"/>
      <dgm:spPr/>
      <dgm:t>
        <a:bodyPr/>
        <a:lstStyle/>
        <a:p>
          <a:r>
            <a:rPr lang="pl-PL" sz="3600" dirty="0">
              <a:latin typeface="Times New Roman" panose="02020603050405020304" pitchFamily="18" charset="0"/>
              <a:cs typeface="Times New Roman" panose="02020603050405020304" pitchFamily="18" charset="0"/>
            </a:rPr>
            <a:t>poferment</a:t>
          </a:r>
        </a:p>
      </dgm:t>
    </dgm:pt>
    <dgm:pt modelId="{53F1B56B-E456-400B-A348-7300C115D3BF}" type="parTrans" cxnId="{ECA4F339-28CB-40A4-90E1-96BBA399F2C3}">
      <dgm:prSet/>
      <dgm:spPr/>
      <dgm:t>
        <a:bodyPr/>
        <a:lstStyle/>
        <a:p>
          <a:endParaRPr lang="pl-PL"/>
        </a:p>
      </dgm:t>
    </dgm:pt>
    <dgm:pt modelId="{77B67EA4-667C-46DC-84B1-B6FC8984147D}" type="sibTrans" cxnId="{ECA4F339-28CB-40A4-90E1-96BBA399F2C3}">
      <dgm:prSet/>
      <dgm:spPr/>
      <dgm:t>
        <a:bodyPr/>
        <a:lstStyle/>
        <a:p>
          <a:endParaRPr lang="pl-PL"/>
        </a:p>
      </dgm:t>
    </dgm:pt>
    <dgm:pt modelId="{7A7B5F2F-0B60-4E4F-9293-0127EEFF6D23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nawóz organiczny</a:t>
          </a:r>
        </a:p>
      </dgm:t>
    </dgm:pt>
    <dgm:pt modelId="{2ACE9FDD-47DC-48BE-9179-32CC92A03695}" type="parTrans" cxnId="{6051B6C7-94F2-430D-814C-6516907B05A2}">
      <dgm:prSet/>
      <dgm:spPr>
        <a:ln>
          <a:solidFill>
            <a:srgbClr val="00B0F0"/>
          </a:solidFill>
        </a:ln>
      </dgm:spPr>
      <dgm:t>
        <a:bodyPr/>
        <a:lstStyle/>
        <a:p>
          <a:endParaRPr lang="pl-PL"/>
        </a:p>
      </dgm:t>
    </dgm:pt>
    <dgm:pt modelId="{0409ED44-FEB5-4218-BB3A-BBB093E0C12D}" type="sibTrans" cxnId="{6051B6C7-94F2-430D-814C-6516907B05A2}">
      <dgm:prSet/>
      <dgm:spPr/>
      <dgm:t>
        <a:bodyPr/>
        <a:lstStyle/>
        <a:p>
          <a:endParaRPr lang="pl-PL"/>
        </a:p>
      </dgm:t>
    </dgm:pt>
    <dgm:pt modelId="{CFA5F82E-1ABB-4F53-B5AA-FE0500239B7E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polepszacz gleby</a:t>
          </a:r>
        </a:p>
      </dgm:t>
    </dgm:pt>
    <dgm:pt modelId="{BAE3CD39-D3F6-40C7-BEBD-690819DBE511}" type="parTrans" cxnId="{8FD208FF-549C-4901-A71A-81C61F3E4637}">
      <dgm:prSet/>
      <dgm:spPr>
        <a:ln>
          <a:solidFill>
            <a:srgbClr val="00B0F0"/>
          </a:solidFill>
        </a:ln>
      </dgm:spPr>
      <dgm:t>
        <a:bodyPr/>
        <a:lstStyle/>
        <a:p>
          <a:endParaRPr lang="pl-PL"/>
        </a:p>
      </dgm:t>
    </dgm:pt>
    <dgm:pt modelId="{6F850C3E-03C7-405A-97E2-EF63F90E911C}" type="sibTrans" cxnId="{8FD208FF-549C-4901-A71A-81C61F3E4637}">
      <dgm:prSet/>
      <dgm:spPr/>
      <dgm:t>
        <a:bodyPr/>
        <a:lstStyle/>
        <a:p>
          <a:endParaRPr lang="pl-PL"/>
        </a:p>
      </dgm:t>
    </dgm:pt>
    <dgm:pt modelId="{B2F5FD64-05CE-4E40-9161-83D488A50CA0}">
      <dgm:prSet phldrT="[Tekst]"/>
      <dgm:spPr/>
      <dgm:t>
        <a:bodyPr/>
        <a:lstStyle/>
        <a:p>
          <a:r>
            <a:rPr lang="pl-PL" dirty="0">
              <a:latin typeface="Times New Roman" panose="02020603050405020304" pitchFamily="18" charset="0"/>
              <a:cs typeface="Times New Roman" panose="02020603050405020304" pitchFamily="18" charset="0"/>
            </a:rPr>
            <a:t>produkt pofermentacyjny</a:t>
          </a:r>
        </a:p>
      </dgm:t>
    </dgm:pt>
    <dgm:pt modelId="{F08B39D5-C38E-4579-BAEA-F6C5F1702D50}" type="parTrans" cxnId="{3FCE8AB9-2075-40A3-81B7-626E15CA09A7}">
      <dgm:prSet/>
      <dgm:spPr>
        <a:ln>
          <a:solidFill>
            <a:srgbClr val="00B0F0"/>
          </a:solidFill>
        </a:ln>
      </dgm:spPr>
      <dgm:t>
        <a:bodyPr/>
        <a:lstStyle/>
        <a:p>
          <a:endParaRPr lang="pl-PL"/>
        </a:p>
      </dgm:t>
    </dgm:pt>
    <dgm:pt modelId="{9D649E42-B251-44F6-AF91-A77562E642F9}" type="sibTrans" cxnId="{3FCE8AB9-2075-40A3-81B7-626E15CA09A7}">
      <dgm:prSet/>
      <dgm:spPr/>
      <dgm:t>
        <a:bodyPr/>
        <a:lstStyle/>
        <a:p>
          <a:endParaRPr lang="pl-PL"/>
        </a:p>
      </dgm:t>
    </dgm:pt>
    <dgm:pt modelId="{904A1F2F-0FD9-4E11-9EAB-7E40FBFA1AF7}" type="pres">
      <dgm:prSet presAssocID="{C5B26B4E-CD03-46D8-BF5D-BB5C85D85C7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BB512C1-8BC9-49D4-B3C9-52DAD701103E}" type="pres">
      <dgm:prSet presAssocID="{9FD0C603-B6BA-43CF-A14A-0C7695939525}" presName="hierRoot1" presStyleCnt="0">
        <dgm:presLayoutVars>
          <dgm:hierBranch val="init"/>
        </dgm:presLayoutVars>
      </dgm:prSet>
      <dgm:spPr/>
    </dgm:pt>
    <dgm:pt modelId="{BF8CE2A8-C7B6-4179-A0B5-DC2F45AA4E7B}" type="pres">
      <dgm:prSet presAssocID="{9FD0C603-B6BA-43CF-A14A-0C7695939525}" presName="rootComposite1" presStyleCnt="0"/>
      <dgm:spPr/>
    </dgm:pt>
    <dgm:pt modelId="{CB738A6F-2BEA-4E56-952C-C7AF8ECA1834}" type="pres">
      <dgm:prSet presAssocID="{9FD0C603-B6BA-43CF-A14A-0C7695939525}" presName="rootText1" presStyleLbl="node0" presStyleIdx="0" presStyleCnt="1" custScaleX="143761" custScaleY="180743">
        <dgm:presLayoutVars>
          <dgm:chPref val="3"/>
        </dgm:presLayoutVars>
      </dgm:prSet>
      <dgm:spPr/>
    </dgm:pt>
    <dgm:pt modelId="{344708EA-955F-48E9-9317-D0DDD58CF164}" type="pres">
      <dgm:prSet presAssocID="{9FD0C603-B6BA-43CF-A14A-0C7695939525}" presName="rootConnector1" presStyleLbl="node1" presStyleIdx="0" presStyleCnt="0"/>
      <dgm:spPr/>
    </dgm:pt>
    <dgm:pt modelId="{55C19C9F-7745-409B-88D7-D23719361673}" type="pres">
      <dgm:prSet presAssocID="{9FD0C603-B6BA-43CF-A14A-0C7695939525}" presName="hierChild2" presStyleCnt="0"/>
      <dgm:spPr/>
    </dgm:pt>
    <dgm:pt modelId="{8CD1BD7C-B02E-4F0D-A029-53A27CA0174E}" type="pres">
      <dgm:prSet presAssocID="{2ACE9FDD-47DC-48BE-9179-32CC92A03695}" presName="Name37" presStyleLbl="parChTrans1D2" presStyleIdx="0" presStyleCnt="3"/>
      <dgm:spPr/>
    </dgm:pt>
    <dgm:pt modelId="{85B42C0E-EEF7-4476-9C7A-7A582F605403}" type="pres">
      <dgm:prSet presAssocID="{7A7B5F2F-0B60-4E4F-9293-0127EEFF6D23}" presName="hierRoot2" presStyleCnt="0">
        <dgm:presLayoutVars>
          <dgm:hierBranch val="init"/>
        </dgm:presLayoutVars>
      </dgm:prSet>
      <dgm:spPr/>
    </dgm:pt>
    <dgm:pt modelId="{D78AADA9-9CD3-4F5D-83D4-3D058602B0ED}" type="pres">
      <dgm:prSet presAssocID="{7A7B5F2F-0B60-4E4F-9293-0127EEFF6D23}" presName="rootComposite" presStyleCnt="0"/>
      <dgm:spPr/>
    </dgm:pt>
    <dgm:pt modelId="{2E3A3100-FD3E-41B4-8581-BD1851FABB61}" type="pres">
      <dgm:prSet presAssocID="{7A7B5F2F-0B60-4E4F-9293-0127EEFF6D23}" presName="rootText" presStyleLbl="node2" presStyleIdx="0" presStyleCnt="3">
        <dgm:presLayoutVars>
          <dgm:chPref val="3"/>
        </dgm:presLayoutVars>
      </dgm:prSet>
      <dgm:spPr/>
    </dgm:pt>
    <dgm:pt modelId="{F9525627-C77E-4AEC-BC88-91B06660EA8F}" type="pres">
      <dgm:prSet presAssocID="{7A7B5F2F-0B60-4E4F-9293-0127EEFF6D23}" presName="rootConnector" presStyleLbl="node2" presStyleIdx="0" presStyleCnt="3"/>
      <dgm:spPr/>
    </dgm:pt>
    <dgm:pt modelId="{78B34415-E345-4A1E-B170-0B69DE0641D7}" type="pres">
      <dgm:prSet presAssocID="{7A7B5F2F-0B60-4E4F-9293-0127EEFF6D23}" presName="hierChild4" presStyleCnt="0"/>
      <dgm:spPr/>
    </dgm:pt>
    <dgm:pt modelId="{4D27144E-9C26-4AA6-A1CE-50B1ECC13E11}" type="pres">
      <dgm:prSet presAssocID="{7A7B5F2F-0B60-4E4F-9293-0127EEFF6D23}" presName="hierChild5" presStyleCnt="0"/>
      <dgm:spPr/>
    </dgm:pt>
    <dgm:pt modelId="{BAC4DB72-C1CB-49B0-8725-FC992B54A2EF}" type="pres">
      <dgm:prSet presAssocID="{BAE3CD39-D3F6-40C7-BEBD-690819DBE511}" presName="Name37" presStyleLbl="parChTrans1D2" presStyleIdx="1" presStyleCnt="3"/>
      <dgm:spPr/>
    </dgm:pt>
    <dgm:pt modelId="{CA5A05ED-CE24-44EC-AD10-83D07A4FCF59}" type="pres">
      <dgm:prSet presAssocID="{CFA5F82E-1ABB-4F53-B5AA-FE0500239B7E}" presName="hierRoot2" presStyleCnt="0">
        <dgm:presLayoutVars>
          <dgm:hierBranch val="init"/>
        </dgm:presLayoutVars>
      </dgm:prSet>
      <dgm:spPr/>
    </dgm:pt>
    <dgm:pt modelId="{7A40F019-F4CE-4B4F-B8DE-1AD3D092E593}" type="pres">
      <dgm:prSet presAssocID="{CFA5F82E-1ABB-4F53-B5AA-FE0500239B7E}" presName="rootComposite" presStyleCnt="0"/>
      <dgm:spPr/>
    </dgm:pt>
    <dgm:pt modelId="{57E4FD89-0772-46BE-BA13-A4AEC76EE12B}" type="pres">
      <dgm:prSet presAssocID="{CFA5F82E-1ABB-4F53-B5AA-FE0500239B7E}" presName="rootText" presStyleLbl="node2" presStyleIdx="1" presStyleCnt="3">
        <dgm:presLayoutVars>
          <dgm:chPref val="3"/>
        </dgm:presLayoutVars>
      </dgm:prSet>
      <dgm:spPr/>
    </dgm:pt>
    <dgm:pt modelId="{CBC2FBBA-EB90-4F24-B8BA-04DB989C9E38}" type="pres">
      <dgm:prSet presAssocID="{CFA5F82E-1ABB-4F53-B5AA-FE0500239B7E}" presName="rootConnector" presStyleLbl="node2" presStyleIdx="1" presStyleCnt="3"/>
      <dgm:spPr/>
    </dgm:pt>
    <dgm:pt modelId="{CCB67E52-EF83-4F3D-AF2F-B96A0584A12D}" type="pres">
      <dgm:prSet presAssocID="{CFA5F82E-1ABB-4F53-B5AA-FE0500239B7E}" presName="hierChild4" presStyleCnt="0"/>
      <dgm:spPr/>
    </dgm:pt>
    <dgm:pt modelId="{A865A196-7450-427C-8D07-69C1AC70928D}" type="pres">
      <dgm:prSet presAssocID="{CFA5F82E-1ABB-4F53-B5AA-FE0500239B7E}" presName="hierChild5" presStyleCnt="0"/>
      <dgm:spPr/>
    </dgm:pt>
    <dgm:pt modelId="{B24B1A1C-5BF4-4596-BC57-6024A1BF7F28}" type="pres">
      <dgm:prSet presAssocID="{F08B39D5-C38E-4579-BAEA-F6C5F1702D50}" presName="Name37" presStyleLbl="parChTrans1D2" presStyleIdx="2" presStyleCnt="3"/>
      <dgm:spPr/>
    </dgm:pt>
    <dgm:pt modelId="{351D672D-9D80-4DF9-9A32-FCB1624A9793}" type="pres">
      <dgm:prSet presAssocID="{B2F5FD64-05CE-4E40-9161-83D488A50CA0}" presName="hierRoot2" presStyleCnt="0">
        <dgm:presLayoutVars>
          <dgm:hierBranch val="init"/>
        </dgm:presLayoutVars>
      </dgm:prSet>
      <dgm:spPr/>
    </dgm:pt>
    <dgm:pt modelId="{F3D57704-F288-4CD8-A304-79528C2FEBF7}" type="pres">
      <dgm:prSet presAssocID="{B2F5FD64-05CE-4E40-9161-83D488A50CA0}" presName="rootComposite" presStyleCnt="0"/>
      <dgm:spPr/>
    </dgm:pt>
    <dgm:pt modelId="{7419C366-AF19-4A7A-AA62-BDE558145470}" type="pres">
      <dgm:prSet presAssocID="{B2F5FD64-05CE-4E40-9161-83D488A50CA0}" presName="rootText" presStyleLbl="node2" presStyleIdx="2" presStyleCnt="3">
        <dgm:presLayoutVars>
          <dgm:chPref val="3"/>
        </dgm:presLayoutVars>
      </dgm:prSet>
      <dgm:spPr/>
    </dgm:pt>
    <dgm:pt modelId="{9F763F09-AE61-46D4-9AA0-18708D468BBB}" type="pres">
      <dgm:prSet presAssocID="{B2F5FD64-05CE-4E40-9161-83D488A50CA0}" presName="rootConnector" presStyleLbl="node2" presStyleIdx="2" presStyleCnt="3"/>
      <dgm:spPr/>
    </dgm:pt>
    <dgm:pt modelId="{A8FCE4B5-9C3E-4192-A6FF-697AB617BA09}" type="pres">
      <dgm:prSet presAssocID="{B2F5FD64-05CE-4E40-9161-83D488A50CA0}" presName="hierChild4" presStyleCnt="0"/>
      <dgm:spPr/>
    </dgm:pt>
    <dgm:pt modelId="{5BC95199-8A4A-4D39-8C0E-2B417C617E3D}" type="pres">
      <dgm:prSet presAssocID="{B2F5FD64-05CE-4E40-9161-83D488A50CA0}" presName="hierChild5" presStyleCnt="0"/>
      <dgm:spPr/>
    </dgm:pt>
    <dgm:pt modelId="{E4F69FEC-FB1A-49B9-B3DD-81CF920DDBCA}" type="pres">
      <dgm:prSet presAssocID="{9FD0C603-B6BA-43CF-A14A-0C7695939525}" presName="hierChild3" presStyleCnt="0"/>
      <dgm:spPr/>
    </dgm:pt>
  </dgm:ptLst>
  <dgm:cxnLst>
    <dgm:cxn modelId="{0303C219-D4EA-4556-A894-5B2C02AFABFD}" type="presOf" srcId="{2ACE9FDD-47DC-48BE-9179-32CC92A03695}" destId="{8CD1BD7C-B02E-4F0D-A029-53A27CA0174E}" srcOrd="0" destOrd="0" presId="urn:microsoft.com/office/officeart/2005/8/layout/orgChart1"/>
    <dgm:cxn modelId="{ECA4F339-28CB-40A4-90E1-96BBA399F2C3}" srcId="{C5B26B4E-CD03-46D8-BF5D-BB5C85D85C79}" destId="{9FD0C603-B6BA-43CF-A14A-0C7695939525}" srcOrd="0" destOrd="0" parTransId="{53F1B56B-E456-400B-A348-7300C115D3BF}" sibTransId="{77B67EA4-667C-46DC-84B1-B6FC8984147D}"/>
    <dgm:cxn modelId="{885F576D-CA86-45ED-9897-4BFEB040E90D}" type="presOf" srcId="{7A7B5F2F-0B60-4E4F-9293-0127EEFF6D23}" destId="{F9525627-C77E-4AEC-BC88-91B06660EA8F}" srcOrd="1" destOrd="0" presId="urn:microsoft.com/office/officeart/2005/8/layout/orgChart1"/>
    <dgm:cxn modelId="{A8C7CD80-55B6-44E5-97EA-CDF885B61BD7}" type="presOf" srcId="{B2F5FD64-05CE-4E40-9161-83D488A50CA0}" destId="{9F763F09-AE61-46D4-9AA0-18708D468BBB}" srcOrd="1" destOrd="0" presId="urn:microsoft.com/office/officeart/2005/8/layout/orgChart1"/>
    <dgm:cxn modelId="{89A95489-3DDF-4FCD-91FF-CE6B4915E6F0}" type="presOf" srcId="{F08B39D5-C38E-4579-BAEA-F6C5F1702D50}" destId="{B24B1A1C-5BF4-4596-BC57-6024A1BF7F28}" srcOrd="0" destOrd="0" presId="urn:microsoft.com/office/officeart/2005/8/layout/orgChart1"/>
    <dgm:cxn modelId="{D04C1A8B-78EC-403E-B8DA-288502E01CF9}" type="presOf" srcId="{CFA5F82E-1ABB-4F53-B5AA-FE0500239B7E}" destId="{CBC2FBBA-EB90-4F24-B8BA-04DB989C9E38}" srcOrd="1" destOrd="0" presId="urn:microsoft.com/office/officeart/2005/8/layout/orgChart1"/>
    <dgm:cxn modelId="{F54B0F92-9AFF-4377-8993-8C722FC5A8DC}" type="presOf" srcId="{9FD0C603-B6BA-43CF-A14A-0C7695939525}" destId="{CB738A6F-2BEA-4E56-952C-C7AF8ECA1834}" srcOrd="0" destOrd="0" presId="urn:microsoft.com/office/officeart/2005/8/layout/orgChart1"/>
    <dgm:cxn modelId="{8B5A0D9D-3114-4F6A-B96A-179E1FA97C8C}" type="presOf" srcId="{CFA5F82E-1ABB-4F53-B5AA-FE0500239B7E}" destId="{57E4FD89-0772-46BE-BA13-A4AEC76EE12B}" srcOrd="0" destOrd="0" presId="urn:microsoft.com/office/officeart/2005/8/layout/orgChart1"/>
    <dgm:cxn modelId="{1DB332A0-A330-4EDB-ACD9-C3311A04D8FF}" type="presOf" srcId="{B2F5FD64-05CE-4E40-9161-83D488A50CA0}" destId="{7419C366-AF19-4A7A-AA62-BDE558145470}" srcOrd="0" destOrd="0" presId="urn:microsoft.com/office/officeart/2005/8/layout/orgChart1"/>
    <dgm:cxn modelId="{3FCE8AB9-2075-40A3-81B7-626E15CA09A7}" srcId="{9FD0C603-B6BA-43CF-A14A-0C7695939525}" destId="{B2F5FD64-05CE-4E40-9161-83D488A50CA0}" srcOrd="2" destOrd="0" parTransId="{F08B39D5-C38E-4579-BAEA-F6C5F1702D50}" sibTransId="{9D649E42-B251-44F6-AF91-A77562E642F9}"/>
    <dgm:cxn modelId="{505579C5-16AB-4CA1-81FE-A6403A73A0A3}" type="presOf" srcId="{C5B26B4E-CD03-46D8-BF5D-BB5C85D85C79}" destId="{904A1F2F-0FD9-4E11-9EAB-7E40FBFA1AF7}" srcOrd="0" destOrd="0" presId="urn:microsoft.com/office/officeart/2005/8/layout/orgChart1"/>
    <dgm:cxn modelId="{6051B6C7-94F2-430D-814C-6516907B05A2}" srcId="{9FD0C603-B6BA-43CF-A14A-0C7695939525}" destId="{7A7B5F2F-0B60-4E4F-9293-0127EEFF6D23}" srcOrd="0" destOrd="0" parTransId="{2ACE9FDD-47DC-48BE-9179-32CC92A03695}" sibTransId="{0409ED44-FEB5-4218-BB3A-BBB093E0C12D}"/>
    <dgm:cxn modelId="{E1C6E0D5-8884-4DE8-B610-960530522332}" type="presOf" srcId="{9FD0C603-B6BA-43CF-A14A-0C7695939525}" destId="{344708EA-955F-48E9-9317-D0DDD58CF164}" srcOrd="1" destOrd="0" presId="urn:microsoft.com/office/officeart/2005/8/layout/orgChart1"/>
    <dgm:cxn modelId="{9A0074D9-4B1A-4B53-916B-4185725958D8}" type="presOf" srcId="{BAE3CD39-D3F6-40C7-BEBD-690819DBE511}" destId="{BAC4DB72-C1CB-49B0-8725-FC992B54A2EF}" srcOrd="0" destOrd="0" presId="urn:microsoft.com/office/officeart/2005/8/layout/orgChart1"/>
    <dgm:cxn modelId="{FBEC86F7-CFB0-4D94-B9F8-56F4EC61C8CB}" type="presOf" srcId="{7A7B5F2F-0B60-4E4F-9293-0127EEFF6D23}" destId="{2E3A3100-FD3E-41B4-8581-BD1851FABB61}" srcOrd="0" destOrd="0" presId="urn:microsoft.com/office/officeart/2005/8/layout/orgChart1"/>
    <dgm:cxn modelId="{8FD208FF-549C-4901-A71A-81C61F3E4637}" srcId="{9FD0C603-B6BA-43CF-A14A-0C7695939525}" destId="{CFA5F82E-1ABB-4F53-B5AA-FE0500239B7E}" srcOrd="1" destOrd="0" parTransId="{BAE3CD39-D3F6-40C7-BEBD-690819DBE511}" sibTransId="{6F850C3E-03C7-405A-97E2-EF63F90E911C}"/>
    <dgm:cxn modelId="{CA0C4965-0FD8-4425-BF1C-FBF9518113AB}" type="presParOf" srcId="{904A1F2F-0FD9-4E11-9EAB-7E40FBFA1AF7}" destId="{5BB512C1-8BC9-49D4-B3C9-52DAD701103E}" srcOrd="0" destOrd="0" presId="urn:microsoft.com/office/officeart/2005/8/layout/orgChart1"/>
    <dgm:cxn modelId="{A4911CEF-0E0E-446F-8903-9AD9B59B5953}" type="presParOf" srcId="{5BB512C1-8BC9-49D4-B3C9-52DAD701103E}" destId="{BF8CE2A8-C7B6-4179-A0B5-DC2F45AA4E7B}" srcOrd="0" destOrd="0" presId="urn:microsoft.com/office/officeart/2005/8/layout/orgChart1"/>
    <dgm:cxn modelId="{1B3AB2CD-0CB1-4C9D-9BF8-AF56D493DF65}" type="presParOf" srcId="{BF8CE2A8-C7B6-4179-A0B5-DC2F45AA4E7B}" destId="{CB738A6F-2BEA-4E56-952C-C7AF8ECA1834}" srcOrd="0" destOrd="0" presId="urn:microsoft.com/office/officeart/2005/8/layout/orgChart1"/>
    <dgm:cxn modelId="{4225706C-BDB6-475D-BBB0-1BE22FA9ADA8}" type="presParOf" srcId="{BF8CE2A8-C7B6-4179-A0B5-DC2F45AA4E7B}" destId="{344708EA-955F-48E9-9317-D0DDD58CF164}" srcOrd="1" destOrd="0" presId="urn:microsoft.com/office/officeart/2005/8/layout/orgChart1"/>
    <dgm:cxn modelId="{B3E08913-D32A-4D65-BC83-3397D7C4066B}" type="presParOf" srcId="{5BB512C1-8BC9-49D4-B3C9-52DAD701103E}" destId="{55C19C9F-7745-409B-88D7-D23719361673}" srcOrd="1" destOrd="0" presId="urn:microsoft.com/office/officeart/2005/8/layout/orgChart1"/>
    <dgm:cxn modelId="{E2A845F3-84FE-45C6-82C4-EA565BD57B17}" type="presParOf" srcId="{55C19C9F-7745-409B-88D7-D23719361673}" destId="{8CD1BD7C-B02E-4F0D-A029-53A27CA0174E}" srcOrd="0" destOrd="0" presId="urn:microsoft.com/office/officeart/2005/8/layout/orgChart1"/>
    <dgm:cxn modelId="{4D3574CE-57C9-4CDD-A84D-DD6DB857B68F}" type="presParOf" srcId="{55C19C9F-7745-409B-88D7-D23719361673}" destId="{85B42C0E-EEF7-4476-9C7A-7A582F605403}" srcOrd="1" destOrd="0" presId="urn:microsoft.com/office/officeart/2005/8/layout/orgChart1"/>
    <dgm:cxn modelId="{6D3EE5CB-5F8B-4864-A88A-5CFD48F2A090}" type="presParOf" srcId="{85B42C0E-EEF7-4476-9C7A-7A582F605403}" destId="{D78AADA9-9CD3-4F5D-83D4-3D058602B0ED}" srcOrd="0" destOrd="0" presId="urn:microsoft.com/office/officeart/2005/8/layout/orgChart1"/>
    <dgm:cxn modelId="{0149D5AD-FA75-47A6-B14D-1DBB39C85630}" type="presParOf" srcId="{D78AADA9-9CD3-4F5D-83D4-3D058602B0ED}" destId="{2E3A3100-FD3E-41B4-8581-BD1851FABB61}" srcOrd="0" destOrd="0" presId="urn:microsoft.com/office/officeart/2005/8/layout/orgChart1"/>
    <dgm:cxn modelId="{B7BDC6E6-0868-405C-B0AB-63509190FF18}" type="presParOf" srcId="{D78AADA9-9CD3-4F5D-83D4-3D058602B0ED}" destId="{F9525627-C77E-4AEC-BC88-91B06660EA8F}" srcOrd="1" destOrd="0" presId="urn:microsoft.com/office/officeart/2005/8/layout/orgChart1"/>
    <dgm:cxn modelId="{C9A84568-0B5A-42AE-89CC-0BD20BC8BCC3}" type="presParOf" srcId="{85B42C0E-EEF7-4476-9C7A-7A582F605403}" destId="{78B34415-E345-4A1E-B170-0B69DE0641D7}" srcOrd="1" destOrd="0" presId="urn:microsoft.com/office/officeart/2005/8/layout/orgChart1"/>
    <dgm:cxn modelId="{08EFA908-06DD-4EDC-838F-EB2E1B9C08BA}" type="presParOf" srcId="{85B42C0E-EEF7-4476-9C7A-7A582F605403}" destId="{4D27144E-9C26-4AA6-A1CE-50B1ECC13E11}" srcOrd="2" destOrd="0" presId="urn:microsoft.com/office/officeart/2005/8/layout/orgChart1"/>
    <dgm:cxn modelId="{CE8A0713-5B74-4092-88BB-CB0D29BE60DA}" type="presParOf" srcId="{55C19C9F-7745-409B-88D7-D23719361673}" destId="{BAC4DB72-C1CB-49B0-8725-FC992B54A2EF}" srcOrd="2" destOrd="0" presId="urn:microsoft.com/office/officeart/2005/8/layout/orgChart1"/>
    <dgm:cxn modelId="{7CC73897-DDC1-4B86-B449-340B256153FD}" type="presParOf" srcId="{55C19C9F-7745-409B-88D7-D23719361673}" destId="{CA5A05ED-CE24-44EC-AD10-83D07A4FCF59}" srcOrd="3" destOrd="0" presId="urn:microsoft.com/office/officeart/2005/8/layout/orgChart1"/>
    <dgm:cxn modelId="{B66199A0-EC8D-4381-AD20-05E884E5ADAF}" type="presParOf" srcId="{CA5A05ED-CE24-44EC-AD10-83D07A4FCF59}" destId="{7A40F019-F4CE-4B4F-B8DE-1AD3D092E593}" srcOrd="0" destOrd="0" presId="urn:microsoft.com/office/officeart/2005/8/layout/orgChart1"/>
    <dgm:cxn modelId="{17BA58D7-29FD-4F26-9B98-2C26EE85F58A}" type="presParOf" srcId="{7A40F019-F4CE-4B4F-B8DE-1AD3D092E593}" destId="{57E4FD89-0772-46BE-BA13-A4AEC76EE12B}" srcOrd="0" destOrd="0" presId="urn:microsoft.com/office/officeart/2005/8/layout/orgChart1"/>
    <dgm:cxn modelId="{F88CCC4F-989C-4A17-A6A6-C69B203BBC9B}" type="presParOf" srcId="{7A40F019-F4CE-4B4F-B8DE-1AD3D092E593}" destId="{CBC2FBBA-EB90-4F24-B8BA-04DB989C9E38}" srcOrd="1" destOrd="0" presId="urn:microsoft.com/office/officeart/2005/8/layout/orgChart1"/>
    <dgm:cxn modelId="{D4819199-DFA7-460A-A75D-172C4091366F}" type="presParOf" srcId="{CA5A05ED-CE24-44EC-AD10-83D07A4FCF59}" destId="{CCB67E52-EF83-4F3D-AF2F-B96A0584A12D}" srcOrd="1" destOrd="0" presId="urn:microsoft.com/office/officeart/2005/8/layout/orgChart1"/>
    <dgm:cxn modelId="{8822A94C-FFF0-41D2-A266-4CF342310E68}" type="presParOf" srcId="{CA5A05ED-CE24-44EC-AD10-83D07A4FCF59}" destId="{A865A196-7450-427C-8D07-69C1AC70928D}" srcOrd="2" destOrd="0" presId="urn:microsoft.com/office/officeart/2005/8/layout/orgChart1"/>
    <dgm:cxn modelId="{0C818289-E8BC-4CB8-9ACE-95B0332194A4}" type="presParOf" srcId="{55C19C9F-7745-409B-88D7-D23719361673}" destId="{B24B1A1C-5BF4-4596-BC57-6024A1BF7F28}" srcOrd="4" destOrd="0" presId="urn:microsoft.com/office/officeart/2005/8/layout/orgChart1"/>
    <dgm:cxn modelId="{4A75F49D-386A-41AA-8CBD-5F3620250680}" type="presParOf" srcId="{55C19C9F-7745-409B-88D7-D23719361673}" destId="{351D672D-9D80-4DF9-9A32-FCB1624A9793}" srcOrd="5" destOrd="0" presId="urn:microsoft.com/office/officeart/2005/8/layout/orgChart1"/>
    <dgm:cxn modelId="{AA2E5868-4859-40D9-8857-4C0B7463B0B0}" type="presParOf" srcId="{351D672D-9D80-4DF9-9A32-FCB1624A9793}" destId="{F3D57704-F288-4CD8-A304-79528C2FEBF7}" srcOrd="0" destOrd="0" presId="urn:microsoft.com/office/officeart/2005/8/layout/orgChart1"/>
    <dgm:cxn modelId="{78859827-D76C-40CA-BD91-EE805BE774B1}" type="presParOf" srcId="{F3D57704-F288-4CD8-A304-79528C2FEBF7}" destId="{7419C366-AF19-4A7A-AA62-BDE558145470}" srcOrd="0" destOrd="0" presId="urn:microsoft.com/office/officeart/2005/8/layout/orgChart1"/>
    <dgm:cxn modelId="{F39D3C0F-4B5B-4A6F-B456-03752D21ECE5}" type="presParOf" srcId="{F3D57704-F288-4CD8-A304-79528C2FEBF7}" destId="{9F763F09-AE61-46D4-9AA0-18708D468BBB}" srcOrd="1" destOrd="0" presId="urn:microsoft.com/office/officeart/2005/8/layout/orgChart1"/>
    <dgm:cxn modelId="{E8CEB87E-B87D-4D4D-8B95-E7856E517429}" type="presParOf" srcId="{351D672D-9D80-4DF9-9A32-FCB1624A9793}" destId="{A8FCE4B5-9C3E-4192-A6FF-697AB617BA09}" srcOrd="1" destOrd="0" presId="urn:microsoft.com/office/officeart/2005/8/layout/orgChart1"/>
    <dgm:cxn modelId="{4D1CFFCB-7D28-415C-9904-EED389604A4C}" type="presParOf" srcId="{351D672D-9D80-4DF9-9A32-FCB1624A9793}" destId="{5BC95199-8A4A-4D39-8C0E-2B417C617E3D}" srcOrd="2" destOrd="0" presId="urn:microsoft.com/office/officeart/2005/8/layout/orgChart1"/>
    <dgm:cxn modelId="{CE98F4F2-3422-4ED4-BC38-45B81BBDF225}" type="presParOf" srcId="{5BB512C1-8BC9-49D4-B3C9-52DAD701103E}" destId="{E4F69FEC-FB1A-49B9-B3DD-81CF920DDBC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0B209B-CDF9-451D-85A6-72EC65F644EB}">
      <dsp:nvSpPr>
        <dsp:cNvPr id="0" name=""/>
        <dsp:cNvSpPr/>
      </dsp:nvSpPr>
      <dsp:spPr>
        <a:xfrm>
          <a:off x="0" y="1979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371A89-278B-44E6-AE33-E8234B06E508}">
      <dsp:nvSpPr>
        <dsp:cNvPr id="0" name=""/>
        <dsp:cNvSpPr/>
      </dsp:nvSpPr>
      <dsp:spPr>
        <a:xfrm>
          <a:off x="0" y="152659"/>
          <a:ext cx="9717626" cy="16212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Alokacja: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pożyczki – do 2 000 000 tys. zł.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dotacje – do 1 468 000 tys. zł.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52659"/>
        <a:ext cx="9717626" cy="1621255"/>
      </dsp:txXfrm>
    </dsp:sp>
    <dsp:sp modelId="{5CC8A9EF-96A0-4F9D-B1DD-4EFCE68E38FE}">
      <dsp:nvSpPr>
        <dsp:cNvPr id="0" name=""/>
        <dsp:cNvSpPr/>
      </dsp:nvSpPr>
      <dsp:spPr>
        <a:xfrm>
          <a:off x="0" y="1623234"/>
          <a:ext cx="9720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5E80-9C4A-43D8-8D32-E89F0038822E}">
      <dsp:nvSpPr>
        <dsp:cNvPr id="0" name=""/>
        <dsp:cNvSpPr/>
      </dsp:nvSpPr>
      <dsp:spPr>
        <a:xfrm>
          <a:off x="9492" y="1323535"/>
          <a:ext cx="9710507" cy="2067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2400" b="1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Beneficjenci:</a:t>
          </a:r>
        </a:p>
        <a:p>
          <a:pPr marL="0" lvl="0" indent="0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0" kern="1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Przedsiębiorcy w rozumieniu ustawy z dnia 6 marca 2018 r. Prawo przedsiębiorców, wykonujący działalność gospodarczą.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800" kern="1200" dirty="0">
            <a:solidFill>
              <a:schemeClr val="accent1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492" y="1323535"/>
        <a:ext cx="9710507" cy="20675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4B1A1C-5BF4-4596-BC57-6024A1BF7F28}">
      <dsp:nvSpPr>
        <dsp:cNvPr id="0" name=""/>
        <dsp:cNvSpPr/>
      </dsp:nvSpPr>
      <dsp:spPr>
        <a:xfrm>
          <a:off x="3376695" y="1598098"/>
          <a:ext cx="2139658" cy="371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672"/>
              </a:lnTo>
              <a:lnTo>
                <a:pt x="2139658" y="185672"/>
              </a:lnTo>
              <a:lnTo>
                <a:pt x="2139658" y="371345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C4DB72-C1CB-49B0-8725-FC992B54A2EF}">
      <dsp:nvSpPr>
        <dsp:cNvPr id="0" name=""/>
        <dsp:cNvSpPr/>
      </dsp:nvSpPr>
      <dsp:spPr>
        <a:xfrm>
          <a:off x="3330975" y="1598098"/>
          <a:ext cx="91440" cy="3713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1345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1BD7C-B02E-4F0D-A029-53A27CA0174E}">
      <dsp:nvSpPr>
        <dsp:cNvPr id="0" name=""/>
        <dsp:cNvSpPr/>
      </dsp:nvSpPr>
      <dsp:spPr>
        <a:xfrm>
          <a:off x="1237036" y="1598098"/>
          <a:ext cx="2139658" cy="371345"/>
        </a:xfrm>
        <a:custGeom>
          <a:avLst/>
          <a:gdLst/>
          <a:ahLst/>
          <a:cxnLst/>
          <a:rect l="0" t="0" r="0" b="0"/>
          <a:pathLst>
            <a:path>
              <a:moveTo>
                <a:pt x="2139658" y="0"/>
              </a:moveTo>
              <a:lnTo>
                <a:pt x="2139658" y="185672"/>
              </a:lnTo>
              <a:lnTo>
                <a:pt x="0" y="185672"/>
              </a:lnTo>
              <a:lnTo>
                <a:pt x="0" y="371345"/>
              </a:lnTo>
            </a:path>
          </a:pathLst>
        </a:custGeom>
        <a:noFill/>
        <a:ln w="127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738A6F-2BEA-4E56-952C-C7AF8ECA1834}">
      <dsp:nvSpPr>
        <dsp:cNvPr id="0" name=""/>
        <dsp:cNvSpPr/>
      </dsp:nvSpPr>
      <dsp:spPr>
        <a:xfrm>
          <a:off x="2105622" y="47"/>
          <a:ext cx="2542144" cy="15980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poferment</a:t>
          </a:r>
        </a:p>
      </dsp:txBody>
      <dsp:txXfrm>
        <a:off x="2105622" y="47"/>
        <a:ext cx="2542144" cy="1598051"/>
      </dsp:txXfrm>
    </dsp:sp>
    <dsp:sp modelId="{2E3A3100-FD3E-41B4-8581-BD1851FABB61}">
      <dsp:nvSpPr>
        <dsp:cNvPr id="0" name=""/>
        <dsp:cNvSpPr/>
      </dsp:nvSpPr>
      <dsp:spPr>
        <a:xfrm>
          <a:off x="352879" y="1969444"/>
          <a:ext cx="1768313" cy="88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nawóz organiczny</a:t>
          </a:r>
        </a:p>
      </dsp:txBody>
      <dsp:txXfrm>
        <a:off x="352879" y="1969444"/>
        <a:ext cx="1768313" cy="884156"/>
      </dsp:txXfrm>
    </dsp:sp>
    <dsp:sp modelId="{57E4FD89-0772-46BE-BA13-A4AEC76EE12B}">
      <dsp:nvSpPr>
        <dsp:cNvPr id="0" name=""/>
        <dsp:cNvSpPr/>
      </dsp:nvSpPr>
      <dsp:spPr>
        <a:xfrm>
          <a:off x="2492538" y="1969444"/>
          <a:ext cx="1768313" cy="88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polepszacz gleby</a:t>
          </a:r>
        </a:p>
      </dsp:txBody>
      <dsp:txXfrm>
        <a:off x="2492538" y="1969444"/>
        <a:ext cx="1768313" cy="884156"/>
      </dsp:txXfrm>
    </dsp:sp>
    <dsp:sp modelId="{7419C366-AF19-4A7A-AA62-BDE558145470}">
      <dsp:nvSpPr>
        <dsp:cNvPr id="0" name=""/>
        <dsp:cNvSpPr/>
      </dsp:nvSpPr>
      <dsp:spPr>
        <a:xfrm>
          <a:off x="4632197" y="1969444"/>
          <a:ext cx="1768313" cy="8841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produkt pofermentacyjny</a:t>
          </a:r>
        </a:p>
      </dsp:txBody>
      <dsp:txXfrm>
        <a:off x="4632197" y="1969444"/>
        <a:ext cx="1768313" cy="884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1C12CE6B-A475-6FA9-42CB-9268ACA068E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0E328D8-8F0B-BF10-09B4-C7764AD645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08C8B7A3-29A9-CE44-C8B7-50BD0E35A88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FC1C3DE-27FE-2489-40C5-06A087699AB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36A3110-CC7C-43D2-88A7-C10F26C39C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372966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/>
          <a:lstStyle>
            <a:lvl1pPr algn="r">
              <a:defRPr sz="1200"/>
            </a:lvl1pPr>
          </a:lstStyle>
          <a:p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1" rIns="91422" bIns="45711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2" tIns="45711" rIns="91422" bIns="45711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3" y="9428587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7"/>
            <a:ext cx="2945659" cy="498055"/>
          </a:xfrm>
          <a:prstGeom prst="rect">
            <a:avLst/>
          </a:prstGeom>
        </p:spPr>
        <p:txBody>
          <a:bodyPr vert="horz" lIns="91422" tIns="45711" rIns="91422" bIns="45711" rtlCol="0" anchor="b"/>
          <a:lstStyle>
            <a:lvl1pPr algn="r">
              <a:defRPr sz="1200"/>
            </a:lvl1pPr>
          </a:lstStyle>
          <a:p>
            <a:fld id="{22DA158F-B8DB-4035-B30D-3778B8C48D3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52564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E10E1-FA6C-4018-A568-1F8C97BB8F10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l-P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3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9D113F2F-813B-7D9F-2613-469D7023DA6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86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Magazyny energii mogą być elementem dofinansowania w przypadku jeżeli 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magazyn będzie bezpośrednio połączony z instalacją wytwarzania energii w wysokosprawnej kogeneracji zasilaną wyłącznie OZE,</a:t>
            </a:r>
            <a:r>
              <a:rPr lang="pl-PL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będącej przedmiotem wniosku.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Lub,</a:t>
            </a:r>
          </a:p>
          <a:p>
            <a:r>
              <a:rPr lang="pl-PL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Jeżeli w skali roku energia dostarczona do magazynu energii będzie co najmniej w 75% pochodziła z bezpośrednio podłączonej instalacji wytwarzania energii z OZE, będącej przedmiotem wniosku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993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AFC58AAA-5BB7-AF01-0627-DB4814EC8A5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047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C3EDB-A9B6-EAC3-CB89-466788AC3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F757F80-D704-E9CB-C77B-D3C64EC24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258F4420-0B70-5DEF-73B1-ED43721D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39691-E0AC-49E4-A389-9F8F0C3E5D9D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2F0C132-F798-6D2D-40AA-D6B0D8CA6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C16E1E-2732-5A84-9F76-C58793894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4347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C4FFAC-C98E-3897-EF63-C5E739EDC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2C45225-7B67-CCF7-FB10-175E83E3B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38BCC10-7B5E-4374-5187-11ADFC460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14165-BB21-4976-AEA1-6A6F0E70AA40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36C0FDB-EF4A-864B-88A6-D8E41768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3B546DF-4405-2044-A28A-EFE7A5152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27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00EADAEA-4109-9533-F26B-08D03E5856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BAEA809-FD4F-3C06-00AC-7FDD3DBD89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4EB891-2985-AA7A-E345-41FF1715A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C1840-286D-4CD1-B09D-97A33761B04C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D981701-8B90-0492-B0E2-71F2B5EB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EE4B893-C145-2838-7653-349FAC7E0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16427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6094CA-B09D-A9B2-0457-B0C3CA6B22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47C6FE2-053C-05C8-4522-C9FF10B8C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60A1DB2-C82E-153E-E5A7-0FFCCBB6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60AEE9-D4FC-EBAB-95C9-99A009561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93C86D-E819-ADB1-E11A-080F404C5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9893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23E458-B1C4-AA78-B6E2-B16CC3B77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DA727AA-8E38-F2F6-6770-DFD231ABF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205487-C8FB-8E2C-A55B-B3F4266E6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A75597D-B819-4999-412F-D69EBF7E7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D8A157D-E400-DBB0-A4A4-69B7260DA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180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A00DBA-FEFB-610F-34BB-27FE3059A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308C059-22C1-4072-B2EC-3A23971B0A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49559C8-97CB-BB23-CCEE-A73853437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BB0E1B0-BAD6-6169-F6DE-46F87EED5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4320E4C-6EDD-2ABF-3B5A-7184D24D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2220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01BE2A-ABD8-2A39-C603-3239C6A9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D43B92-8A25-0983-5DF6-F2EA88D817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A1456EC-DF32-186A-2095-2DF3B23E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A9558A5-5DBB-62C1-F5AA-CE8BACC7E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8266248-D85F-3D7D-9180-A2172465E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365EE9-2B63-F20A-CCD2-48820CD29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4481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2734C0-3FC8-AD63-E3CF-EEAC4163C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9D05CF1-7B78-79F3-A1C1-16A5B4944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CF30BAA-4808-8B3B-1138-EDC3D9452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60CFA7D-F0D8-8220-D743-0DCD61D1F8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5D8BE09-BD99-301A-A2BD-792F2489D3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63AC1B17-3584-80F8-4EBD-EAB8957C3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8502F786-002B-FAF6-6D57-609C6F9F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E4CC73A-848C-889D-E76D-261510C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021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06E4C98-552E-78D0-5678-1A5493AE2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7123A2E-001E-4E2A-9EC4-C439B8502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54E27D0-0388-935B-9643-E4AFBE33C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38A62D-2BDB-810C-E1F0-F98A67422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1338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73D1F1A-97BE-87CB-2C81-F7376AFC4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92935E5-12D9-8624-2B2A-C76C45F09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D3B8F49-9D0B-20A4-F6CC-A89A2DA4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6612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331727-D600-1833-BB02-A35E8A3BB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84C30F1-C02B-34E8-0A7E-24926AD70D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5955FD5A-1AB8-14B2-DEF0-E1B381DBC8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150896C3-1C50-C7F2-6271-666666EAF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7FCFCB4-C17A-941C-6EA2-9CC8943B9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5D6E0D9-4403-6661-9CD9-249FEBFFE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8705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C5AEBA-A2F5-F8E8-E116-C4A520A40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87FCF9-8B3E-EFCE-7006-E34D925BC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7A8FC5-003D-44A5-1C91-4CB54B204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AEB97-73FF-48C5-8D29-029356CBB4CD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76277F-29C1-C38B-D580-47D47BF84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A7574A-4DCB-33A4-DA83-659ECE4DF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52428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BB0BC2D-E188-EB9D-6E79-79437E77F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89E7FA6-F145-6590-D038-69AB8156E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08DAA1E1-26F1-7D85-E805-5B3B1A5E18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8AAE16-D958-EF70-F2BB-335046371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E677E40-41CE-E0DC-5E60-D6EA37772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F56FD1-4287-9373-1E38-23DF5A8B6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00654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BAA54A-6D1D-CB09-4B7C-E00A9D3A7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AD1DD0E-821C-A18E-C710-A4466602C4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AECD33-D0C4-D93E-5206-BFE16E05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6DA9981-C300-9FFD-285D-617A063E2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85622A-8A80-ABB8-7436-B34D5B7C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173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7374B431-D763-671F-352B-B5BB0A16EA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290FF39-6700-CF84-2488-659406B1F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599F29-DB6F-2EA5-5A10-6211C0E10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D096534-D4C6-3191-F912-AB6D34928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1181CB-7216-8463-8413-92563357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5937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E03F3-F382-2B11-52B1-4F91882A5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B57F734-4099-7661-C7F1-B7DD6EF12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513ACF5-270B-9B65-35D8-7E8CF1E13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EDCC7-93DF-4283-8425-0CE38CD93284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D6A55A-D588-3D38-CB15-C3C9C92D9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44BD52-7696-A22E-7FA2-10D3FC09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258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F82773-20FA-E4EF-0361-77B9CAFDA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B6B61C1-3672-6EF3-3CB6-D34D97CB1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8176987D-4088-1366-1B2E-A82E4D71C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17A2B43-9A1C-4BBF-867E-54DDE80C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8DD1D-8A9A-4C24-9B0A-D75701F28F1C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C659D7C-D38A-0AD8-9B88-6634B482A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62D118-BD3C-723D-CDD3-BC4061E0B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28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69FCEF0-5D8B-58EC-F7C0-FBEE5BC17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08D589-1D6E-2259-F190-D2436C68FA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F414F2F5-FA91-3564-2A3A-AB9CF41B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C2B1847-1CD4-E3A7-4D98-334363A07E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F6C20E-D323-C1E2-20AD-9C9E2E354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363BDC-D9AF-0918-1B28-0D48BCDC2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16E2-786C-4A12-8578-A1986E504EF1}" type="datetime1">
              <a:rPr lang="pl-PL" smtClean="0"/>
              <a:t>5.06.2025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A57E11D-645D-3A9E-B56A-84E522712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BCBAE89-AA15-698C-23C8-829463339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481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241E1C-564C-4493-A3C0-B9C0644A49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051A5D5A-54B0-F346-D5C1-328A40CDA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8E2CA-F83D-4A00-AC0D-F238195E80B2}" type="datetime1">
              <a:rPr lang="pl-PL" smtClean="0"/>
              <a:t>5.06.2025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68E98C8-2289-E62C-AE34-06604DFA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0B03B64-4CCD-BB88-C72B-162A94006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812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939A34E-C792-80BD-FB57-726CB646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FA99-B32F-4EFF-9F22-2C580C387B26}" type="datetime1">
              <a:rPr lang="pl-PL" smtClean="0"/>
              <a:t>5.06.2025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23A3E1F-F856-7C7B-51F5-A07E9761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F28C2E-8E13-1A47-452D-34333B199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387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DEB662-1B50-2A3F-39B4-5AB1625DD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ED320E2-526D-0895-717A-15EC469C8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CF66857-10EA-76D9-9937-AEAE6043B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5EFE36E-66A7-78DE-5F28-1FDDC963D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0E8302-87CB-49B1-B9BA-DA6DBD37DCAC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303703B-D4B0-5595-6678-3BA3211D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B1AE371-EAD6-4AF9-D0BA-7097A53E2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78226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13DA28-E41B-B816-06EA-DDABA5E3E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84537107-D6CC-B21E-83A9-366739F42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9E86B9D-0B4A-B3D6-B41B-B9AD91AD62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552E8F3-8E75-DF4A-10CE-E07C2CC67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BF7A2-397C-4393-9B61-81DD414D5AEB}" type="datetime1">
              <a:rPr lang="pl-PL" smtClean="0"/>
              <a:t>5.06.2025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F836250-922B-E1DD-3512-8409A7A43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9BD90577-9982-A28E-8A36-480B1C46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4141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55E108E-26C4-967E-4503-A16094BF1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A450366-E39C-B162-ADA4-0A3579686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FD7D041-6C0C-AA83-586D-E705852BD5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F8FEE-5217-4B82-9D8E-668EDE3549CB}" type="datetime1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AA0F7C9-1E83-9153-02D4-C5AEB2DB7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89D7CBB-007D-74B4-AF4B-94AD5BBE4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D51BF-5940-4BC0-A1BA-2AE61C881B7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153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D65E07D-A1FE-693E-D8B4-A03481250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026130-3D7E-88E8-FF90-9D3333DC4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F6DCBEF-8F77-B1B5-C38D-B8CD13EE13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D827D-D4CA-41E2-91EC-83F407282CF1}" type="datetimeFigureOut">
              <a:rPr lang="pl-PL" smtClean="0"/>
              <a:t>5.06.2025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9EC18D6-6CA2-CA9B-FF2C-B944603532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94C6928-D7F5-70B8-FE26-BC339385B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80915-D5DE-414B-9189-43A7F70D08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80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sv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67491BAE-F909-A2FC-4F9B-EBF8FCD479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857" y="3120571"/>
            <a:ext cx="6400799" cy="3439885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200000"/>
              </a:lnSpc>
            </a:pPr>
            <a:r>
              <a:rPr lang="pl-PL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Dotacje dla przedsiębiorstw</a:t>
            </a:r>
            <a:r>
              <a:rPr lang="pl-PL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Kogeneracja dla Energetyki i Przemysłu </a:t>
            </a: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Biogazownie – „Energia dla Wsi”</a:t>
            </a:r>
          </a:p>
          <a:p>
            <a:r>
              <a:rPr lang="pl-PL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Magazyny energii</a:t>
            </a:r>
          </a:p>
          <a:p>
            <a:endParaRPr lang="pl-PL" dirty="0"/>
          </a:p>
          <a:p>
            <a:r>
              <a:rPr lang="pl-PL" sz="1600" dirty="0">
                <a:solidFill>
                  <a:schemeClr val="bg1"/>
                </a:solidFill>
              </a:rPr>
              <a:t>06.06.2025 r.</a:t>
            </a:r>
          </a:p>
        </p:txBody>
      </p:sp>
    </p:spTree>
    <p:extLst>
      <p:ext uri="{BB962C8B-B14F-4D97-AF65-F5344CB8AC3E}">
        <p14:creationId xmlns:p14="http://schemas.microsoft.com/office/powerpoint/2010/main" val="52374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C32A9E-6BFE-61CA-EB37-8FB7D6EB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063" y="0"/>
            <a:ext cx="10515600" cy="1325563"/>
          </a:xfrm>
        </p:spPr>
        <p:txBody>
          <a:bodyPr>
            <a:normAutofit/>
          </a:bodyPr>
          <a:lstStyle/>
          <a:p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Jak to działa?</a:t>
            </a:r>
            <a:endParaRPr lang="pl-PL" sz="7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Symbol zastępczy zawartości 3">
            <a:extLst>
              <a:ext uri="{FF2B5EF4-FFF2-40B4-BE49-F238E27FC236}">
                <a16:creationId xmlns:a16="http://schemas.microsoft.com/office/drawing/2014/main" id="{6CABBC9F-12F1-6D8F-90FC-E2412490DC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9691" y="1110404"/>
            <a:ext cx="9300972" cy="524594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C93480DE-3145-4E4B-7C3A-85D7005CA49D}"/>
              </a:ext>
            </a:extLst>
          </p:cNvPr>
          <p:cNvSpPr txBox="1"/>
          <p:nvPr/>
        </p:nvSpPr>
        <p:spPr>
          <a:xfrm>
            <a:off x="1153819" y="6321551"/>
            <a:ext cx="429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chemeClr val="accent1">
                    <a:lumMod val="75000"/>
                  </a:schemeClr>
                </a:solidFill>
              </a:rPr>
              <a:t>Źródło: Schemat biogazowni. Magazyn Biomasa, „Akademia Inwestora Biogazowego”</a:t>
            </a:r>
            <a:r>
              <a:rPr lang="pl-PL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1A4DA68-57F8-6A95-4D04-BF3D9113FAC9}"/>
              </a:ext>
            </a:extLst>
          </p:cNvPr>
          <p:cNvSpPr txBox="1"/>
          <p:nvPr/>
        </p:nvSpPr>
        <p:spPr>
          <a:xfrm>
            <a:off x="1282713" y="2140510"/>
            <a:ext cx="162767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Odpady organiczne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B4B7BE4-784E-2923-3416-F516AC23D510}"/>
              </a:ext>
            </a:extLst>
          </p:cNvPr>
          <p:cNvSpPr txBox="1"/>
          <p:nvPr/>
        </p:nvSpPr>
        <p:spPr>
          <a:xfrm>
            <a:off x="1282713" y="3186598"/>
            <a:ext cx="1627670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Odchody zwierzęce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CE907C-9156-E1EC-7903-D07DD937A07A}"/>
              </a:ext>
            </a:extLst>
          </p:cNvPr>
          <p:cNvSpPr txBox="1"/>
          <p:nvPr/>
        </p:nvSpPr>
        <p:spPr>
          <a:xfrm>
            <a:off x="1619691" y="4232686"/>
            <a:ext cx="1181182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Rośliny energetyczne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5E7E903A-3A7E-47F3-749A-1854338A4C95}"/>
              </a:ext>
            </a:extLst>
          </p:cNvPr>
          <p:cNvSpPr txBox="1"/>
          <p:nvPr/>
        </p:nvSpPr>
        <p:spPr>
          <a:xfrm>
            <a:off x="3008143" y="3494375"/>
            <a:ext cx="1181182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Zbiornik magazynowania substratów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60F7497-0BDC-DA4D-425A-691D78886ED4}"/>
              </a:ext>
            </a:extLst>
          </p:cNvPr>
          <p:cNvSpPr txBox="1"/>
          <p:nvPr/>
        </p:nvSpPr>
        <p:spPr>
          <a:xfrm>
            <a:off x="4084530" y="3494375"/>
            <a:ext cx="111659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Przygotowanie i dozowanie substratów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9D8FF332-6655-4F7F-A9F3-4B52DEB1707C}"/>
              </a:ext>
            </a:extLst>
          </p:cNvPr>
          <p:cNvSpPr txBox="1"/>
          <p:nvPr/>
        </p:nvSpPr>
        <p:spPr>
          <a:xfrm>
            <a:off x="5269239" y="4140706"/>
            <a:ext cx="1291858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Komora fermentacyjna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F1D0D9E3-F6AE-A625-803D-4A3107DF3B66}"/>
              </a:ext>
            </a:extLst>
          </p:cNvPr>
          <p:cNvSpPr txBox="1"/>
          <p:nvPr/>
        </p:nvSpPr>
        <p:spPr>
          <a:xfrm>
            <a:off x="7567326" y="1457093"/>
            <a:ext cx="1225240" cy="52322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Układ kogeneracyjny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72E6964E-4638-477C-DD73-AD92FD0F16B5}"/>
              </a:ext>
            </a:extLst>
          </p:cNvPr>
          <p:cNvSpPr txBox="1"/>
          <p:nvPr/>
        </p:nvSpPr>
        <p:spPr>
          <a:xfrm>
            <a:off x="9321855" y="2724933"/>
            <a:ext cx="144489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Odsprzedaż energii elektrycznej do sieci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2E50EA5A-E3C9-132F-DF3A-8905E4728ACE}"/>
              </a:ext>
            </a:extLst>
          </p:cNvPr>
          <p:cNvSpPr txBox="1"/>
          <p:nvPr/>
        </p:nvSpPr>
        <p:spPr>
          <a:xfrm>
            <a:off x="7225894" y="3799000"/>
            <a:ext cx="506510" cy="24622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</a:rPr>
              <a:t>ciepło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89C397FE-6845-67AD-AC32-797DDB7E431E}"/>
              </a:ext>
            </a:extLst>
          </p:cNvPr>
          <p:cNvSpPr txBox="1"/>
          <p:nvPr/>
        </p:nvSpPr>
        <p:spPr>
          <a:xfrm>
            <a:off x="7732404" y="4045221"/>
            <a:ext cx="909218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Energia elektryczna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C1FE573D-2171-181F-F2CF-B788D8529E19}"/>
              </a:ext>
            </a:extLst>
          </p:cNvPr>
          <p:cNvSpPr txBox="1"/>
          <p:nvPr/>
        </p:nvSpPr>
        <p:spPr>
          <a:xfrm>
            <a:off x="9338968" y="3956917"/>
            <a:ext cx="144489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Energia elektryczna na potrzeby własne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9BDB7801-B974-2948-EC62-64D353D29C0D}"/>
              </a:ext>
            </a:extLst>
          </p:cNvPr>
          <p:cNvSpPr txBox="1"/>
          <p:nvPr/>
        </p:nvSpPr>
        <p:spPr>
          <a:xfrm>
            <a:off x="4291910" y="5706351"/>
            <a:ext cx="909218" cy="30777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solidFill>
                  <a:schemeClr val="bg1"/>
                </a:solidFill>
              </a:rPr>
              <a:t>Nawóz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6E2EEB4D-63D4-FD4C-3418-7280F3A72519}"/>
              </a:ext>
            </a:extLst>
          </p:cNvPr>
          <p:cNvSpPr txBox="1"/>
          <p:nvPr/>
        </p:nvSpPr>
        <p:spPr>
          <a:xfrm>
            <a:off x="6270177" y="5735996"/>
            <a:ext cx="114526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Oczyszczanie i osuszanie biogazu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AB9F378-7C11-3320-3B0D-168F6E16AA5F}"/>
              </a:ext>
            </a:extLst>
          </p:cNvPr>
          <p:cNvSpPr txBox="1"/>
          <p:nvPr/>
        </p:nvSpPr>
        <p:spPr>
          <a:xfrm>
            <a:off x="8258836" y="5676841"/>
            <a:ext cx="909218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Biometan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3375731A-04B3-7FB5-AC74-971B465E75F0}"/>
              </a:ext>
            </a:extLst>
          </p:cNvPr>
          <p:cNvSpPr txBox="1"/>
          <p:nvPr/>
        </p:nvSpPr>
        <p:spPr>
          <a:xfrm>
            <a:off x="9530581" y="4561540"/>
            <a:ext cx="1061672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Biometan w sieci gazowej</a:t>
            </a: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D95CF9B3-6B76-1326-BE2A-430FE739C49F}"/>
              </a:ext>
            </a:extLst>
          </p:cNvPr>
          <p:cNvSpPr txBox="1"/>
          <p:nvPr/>
        </p:nvSpPr>
        <p:spPr>
          <a:xfrm>
            <a:off x="9050423" y="5761412"/>
            <a:ext cx="909218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solidFill>
                  <a:schemeClr val="bg1"/>
                </a:solidFill>
              </a:rPr>
              <a:t>Biometan dla transportu</a:t>
            </a:r>
          </a:p>
        </p:txBody>
      </p:sp>
    </p:spTree>
    <p:extLst>
      <p:ext uri="{BB962C8B-B14F-4D97-AF65-F5344CB8AC3E}">
        <p14:creationId xmlns:p14="http://schemas.microsoft.com/office/powerpoint/2010/main" val="1617821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ACA267F0-A162-B679-07D7-A2DF4EC0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89" y="1012307"/>
            <a:ext cx="8430691" cy="940525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DJP 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949C58A6-75DE-4C9A-0A61-D3940B8246F7}"/>
              </a:ext>
            </a:extLst>
          </p:cNvPr>
          <p:cNvGraphicFramePr>
            <a:graphicFrameLocks noGrp="1"/>
          </p:cNvGraphicFramePr>
          <p:nvPr/>
        </p:nvGraphicFramePr>
        <p:xfrm>
          <a:off x="452289" y="1835617"/>
          <a:ext cx="6750617" cy="145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52160">
                  <a:extLst>
                    <a:ext uri="{9D8B030D-6E8A-4147-A177-3AD203B41FA5}">
                      <a16:colId xmlns:a16="http://schemas.microsoft.com/office/drawing/2014/main" val="3669738732"/>
                    </a:ext>
                  </a:extLst>
                </a:gridCol>
                <a:gridCol w="1047770">
                  <a:extLst>
                    <a:ext uri="{9D8B030D-6E8A-4147-A177-3AD203B41FA5}">
                      <a16:colId xmlns:a16="http://schemas.microsoft.com/office/drawing/2014/main" val="1518034276"/>
                    </a:ext>
                  </a:extLst>
                </a:gridCol>
                <a:gridCol w="1250229">
                  <a:extLst>
                    <a:ext uri="{9D8B030D-6E8A-4147-A177-3AD203B41FA5}">
                      <a16:colId xmlns:a16="http://schemas.microsoft.com/office/drawing/2014/main" val="3541889625"/>
                    </a:ext>
                  </a:extLst>
                </a:gridCol>
                <a:gridCol w="1250229">
                  <a:extLst>
                    <a:ext uri="{9D8B030D-6E8A-4147-A177-3AD203B41FA5}">
                      <a16:colId xmlns:a16="http://schemas.microsoft.com/office/drawing/2014/main" val="2918424533"/>
                    </a:ext>
                  </a:extLst>
                </a:gridCol>
                <a:gridCol w="1250229">
                  <a:extLst>
                    <a:ext uri="{9D8B030D-6E8A-4147-A177-3AD203B41FA5}">
                      <a16:colId xmlns:a16="http://schemas.microsoft.com/office/drawing/2014/main" val="4047541450"/>
                    </a:ext>
                  </a:extLst>
                </a:gridCol>
              </a:tblGrid>
              <a:tr h="3193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 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Krowy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Jałówki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Cielęta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Jednostka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605803"/>
                  </a:ext>
                </a:extLst>
              </a:tr>
              <a:tr h="3193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Biogaz: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211 680,00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164 640,00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47 040,00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[Nm3/rok]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71802987"/>
                  </a:ext>
                </a:extLst>
              </a:tr>
              <a:tr h="286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Metan: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116 424,00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90 552,00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25 872,00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[M3/rok]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6140518"/>
                  </a:ext>
                </a:extLst>
              </a:tr>
              <a:tr h="295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Energia elektryczna: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451,63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351,27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100,36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[MWh/rok]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07186668"/>
                  </a:ext>
                </a:extLst>
              </a:tr>
              <a:tr h="2326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Moc biogazowni: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0,052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0,040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0,011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0521268"/>
                  </a:ext>
                </a:extLst>
              </a:tr>
            </a:tbl>
          </a:graphicData>
        </a:graphic>
      </p:graphicFrame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id="{5525C136-A993-719D-5386-7549993A28D3}"/>
              </a:ext>
            </a:extLst>
          </p:cNvPr>
          <p:cNvGraphicFramePr>
            <a:graphicFrameLocks noGrp="1"/>
          </p:cNvGraphicFramePr>
          <p:nvPr/>
        </p:nvGraphicFramePr>
        <p:xfrm>
          <a:off x="5173128" y="3553912"/>
          <a:ext cx="6714071" cy="14533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10106">
                  <a:extLst>
                    <a:ext uri="{9D8B030D-6E8A-4147-A177-3AD203B41FA5}">
                      <a16:colId xmlns:a16="http://schemas.microsoft.com/office/drawing/2014/main" val="2014782826"/>
                    </a:ext>
                  </a:extLst>
                </a:gridCol>
                <a:gridCol w="1080995">
                  <a:extLst>
                    <a:ext uri="{9D8B030D-6E8A-4147-A177-3AD203B41FA5}">
                      <a16:colId xmlns:a16="http://schemas.microsoft.com/office/drawing/2014/main" val="1720567806"/>
                    </a:ext>
                  </a:extLst>
                </a:gridCol>
                <a:gridCol w="1306525">
                  <a:extLst>
                    <a:ext uri="{9D8B030D-6E8A-4147-A177-3AD203B41FA5}">
                      <a16:colId xmlns:a16="http://schemas.microsoft.com/office/drawing/2014/main" val="3930002597"/>
                    </a:ext>
                  </a:extLst>
                </a:gridCol>
                <a:gridCol w="1208695">
                  <a:extLst>
                    <a:ext uri="{9D8B030D-6E8A-4147-A177-3AD203B41FA5}">
                      <a16:colId xmlns:a16="http://schemas.microsoft.com/office/drawing/2014/main" val="4148347663"/>
                    </a:ext>
                  </a:extLst>
                </a:gridCol>
                <a:gridCol w="1207750">
                  <a:extLst>
                    <a:ext uri="{9D8B030D-6E8A-4147-A177-3AD203B41FA5}">
                      <a16:colId xmlns:a16="http://schemas.microsoft.com/office/drawing/2014/main" val="3134247841"/>
                    </a:ext>
                  </a:extLst>
                </a:gridCol>
              </a:tblGrid>
              <a:tr h="3372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 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Krowy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Jałówki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Cielęta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Jednostka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71241"/>
                  </a:ext>
                </a:extLst>
              </a:tr>
              <a:tr h="28770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Biogaz: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117 600,00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86 240,00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23 520,00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[Nm3/rok]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0650135"/>
                  </a:ext>
                </a:extLst>
              </a:tr>
              <a:tr h="264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Metan: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64 680,00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47 432,00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12 936,00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>
                          <a:effectLst/>
                        </a:rPr>
                        <a:t>[m3/rok]</a:t>
                      </a:r>
                      <a:endParaRPr lang="pl-PL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65494651"/>
                  </a:ext>
                </a:extLst>
              </a:tr>
              <a:tr h="29994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Energia elektryczna: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250,91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184,00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50,18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[MWh/rok]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7623246"/>
                  </a:ext>
                </a:extLst>
              </a:tr>
              <a:tr h="264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Moc biogazowni: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>
                          <a:effectLst/>
                        </a:rPr>
                        <a:t>0,029</a:t>
                      </a:r>
                      <a:endParaRPr lang="pl-PL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86240,00</a:t>
                      </a:r>
                      <a:endParaRPr lang="pl-PL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0,006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6169109"/>
                  </a:ext>
                </a:extLst>
              </a:tr>
            </a:tbl>
          </a:graphicData>
        </a:graphic>
      </p:graphicFrame>
      <p:graphicFrame>
        <p:nvGraphicFramePr>
          <p:cNvPr id="9" name="Tabela 8">
            <a:extLst>
              <a:ext uri="{FF2B5EF4-FFF2-40B4-BE49-F238E27FC236}">
                <a16:creationId xmlns:a16="http://schemas.microsoft.com/office/drawing/2014/main" id="{69A8D280-9134-CF0A-8A57-B706C83C03D1}"/>
              </a:ext>
            </a:extLst>
          </p:cNvPr>
          <p:cNvGraphicFramePr>
            <a:graphicFrameLocks noGrp="1"/>
          </p:cNvGraphicFramePr>
          <p:nvPr/>
        </p:nvGraphicFramePr>
        <p:xfrm>
          <a:off x="439387" y="5250306"/>
          <a:ext cx="6198919" cy="1432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9248">
                  <a:extLst>
                    <a:ext uri="{9D8B030D-6E8A-4147-A177-3AD203B41FA5}">
                      <a16:colId xmlns:a16="http://schemas.microsoft.com/office/drawing/2014/main" val="1127379027"/>
                    </a:ext>
                  </a:extLst>
                </a:gridCol>
                <a:gridCol w="957350">
                  <a:extLst>
                    <a:ext uri="{9D8B030D-6E8A-4147-A177-3AD203B41FA5}">
                      <a16:colId xmlns:a16="http://schemas.microsoft.com/office/drawing/2014/main" val="3822643700"/>
                    </a:ext>
                  </a:extLst>
                </a:gridCol>
                <a:gridCol w="996255">
                  <a:extLst>
                    <a:ext uri="{9D8B030D-6E8A-4147-A177-3AD203B41FA5}">
                      <a16:colId xmlns:a16="http://schemas.microsoft.com/office/drawing/2014/main" val="2231927960"/>
                    </a:ext>
                  </a:extLst>
                </a:gridCol>
                <a:gridCol w="1070051">
                  <a:extLst>
                    <a:ext uri="{9D8B030D-6E8A-4147-A177-3AD203B41FA5}">
                      <a16:colId xmlns:a16="http://schemas.microsoft.com/office/drawing/2014/main" val="1546409973"/>
                    </a:ext>
                  </a:extLst>
                </a:gridCol>
                <a:gridCol w="1356015">
                  <a:extLst>
                    <a:ext uri="{9D8B030D-6E8A-4147-A177-3AD203B41FA5}">
                      <a16:colId xmlns:a16="http://schemas.microsoft.com/office/drawing/2014/main" val="952209642"/>
                    </a:ext>
                  </a:extLst>
                </a:gridCol>
              </a:tblGrid>
              <a:tr h="307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kern="0" dirty="0">
                          <a:effectLst/>
                        </a:rPr>
                        <a:t> </a:t>
                      </a:r>
                      <a:endParaRPr lang="pl-PL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Krowy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Jałówki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Cielęta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Jednostka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184952"/>
                  </a:ext>
                </a:extLst>
              </a:tr>
              <a:tr h="3363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Biogaz: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65 720,00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35 333,33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9 540,00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[Nm3/rok]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10847699"/>
                  </a:ext>
                </a:extLst>
              </a:tr>
              <a:tr h="250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Metan: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39 432,00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21 200,00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5 724,00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[m3/rok]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0666533"/>
                  </a:ext>
                </a:extLst>
              </a:tr>
              <a:tr h="2880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Energia elektryczna: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152,96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82,24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22,20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[MWh/rok]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75282690"/>
                  </a:ext>
                </a:extLst>
              </a:tr>
              <a:tr h="2502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Moc biogazowni: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0,017</a:t>
                      </a:r>
                      <a:endParaRPr lang="pl-PL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>
                          <a:effectLst/>
                        </a:rPr>
                        <a:t>0,009</a:t>
                      </a:r>
                      <a:endParaRPr lang="pl-PL" sz="14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100" dirty="0">
                          <a:effectLst/>
                        </a:rPr>
                        <a:t>0,003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400" kern="0" dirty="0">
                          <a:effectLst/>
                        </a:rPr>
                        <a:t>[MW]</a:t>
                      </a:r>
                      <a:endParaRPr lang="pl-PL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74315849"/>
                  </a:ext>
                </a:extLst>
              </a:tr>
            </a:tbl>
          </a:graphicData>
        </a:graphic>
      </p:graphicFrame>
      <p:sp>
        <p:nvSpPr>
          <p:cNvPr id="10" name="pole tekstowe 9">
            <a:extLst>
              <a:ext uri="{FF2B5EF4-FFF2-40B4-BE49-F238E27FC236}">
                <a16:creationId xmlns:a16="http://schemas.microsoft.com/office/drawing/2014/main" id="{8DB65275-7F30-D391-71DF-E2CDE94D56F7}"/>
              </a:ext>
            </a:extLst>
          </p:cNvPr>
          <p:cNvSpPr txBox="1"/>
          <p:nvPr/>
        </p:nvSpPr>
        <p:spPr>
          <a:xfrm>
            <a:off x="7836070" y="2217754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Obornik- głęboka ściółka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6C95B4D-D0F5-73C7-A9B1-C696430924D0}"/>
              </a:ext>
            </a:extLst>
          </p:cNvPr>
          <p:cNvSpPr txBox="1"/>
          <p:nvPr/>
        </p:nvSpPr>
        <p:spPr>
          <a:xfrm>
            <a:off x="1562297" y="3818933"/>
            <a:ext cx="3105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Obornik- płytka ściółka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7E515A3-F9EB-88DC-B1E5-C649A388F628}"/>
              </a:ext>
            </a:extLst>
          </p:cNvPr>
          <p:cNvSpPr txBox="1"/>
          <p:nvPr/>
        </p:nvSpPr>
        <p:spPr>
          <a:xfrm>
            <a:off x="8115783" y="5420113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Gnojowica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9294F180-D2B9-61C2-C40C-8A5BC07E88C6}"/>
              </a:ext>
            </a:extLst>
          </p:cNvPr>
          <p:cNvSpPr txBox="1">
            <a:spLocks/>
          </p:cNvSpPr>
          <p:nvPr/>
        </p:nvSpPr>
        <p:spPr>
          <a:xfrm>
            <a:off x="439387" y="175120"/>
            <a:ext cx="8609363" cy="86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Czym zasilić/nakarmić? </a:t>
            </a:r>
          </a:p>
        </p:txBody>
      </p:sp>
    </p:spTree>
    <p:extLst>
      <p:ext uri="{BB962C8B-B14F-4D97-AF65-F5344CB8AC3E}">
        <p14:creationId xmlns:p14="http://schemas.microsoft.com/office/powerpoint/2010/main" val="1924486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3DA7D2A-F856-17A4-8989-189DBD501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9586"/>
            <a:ext cx="10515600" cy="911414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Cykl w biogazowni </a:t>
            </a:r>
            <a:r>
              <a:rPr lang="pl-PL" sz="28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wynosi 22-26 dni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zależy od: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8F52ADC2-0803-5B38-36B6-7CDD7B7E3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64716"/>
            <a:ext cx="10515600" cy="3573689"/>
          </a:xfrm>
        </p:spPr>
        <p:txBody>
          <a:bodyPr>
            <a:normAutofit/>
          </a:bodyPr>
          <a:lstStyle/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rozdrobnienia substratu;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temperatury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fermentancji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rodzaju i sprawności mieszadeł;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zawartości suchej masy w substracie:</a:t>
            </a:r>
          </a:p>
          <a:p>
            <a:pPr lvl="1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fermentacja mokra – do 15% suchej masy;</a:t>
            </a:r>
          </a:p>
          <a:p>
            <a:pPr lvl="1"/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fermentacja sucha – 15-40% suchej masy.</a:t>
            </a:r>
          </a:p>
          <a:p>
            <a:pPr lvl="1"/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2A360248-FB11-6BC2-1152-1EA6DB4086D9}"/>
              </a:ext>
            </a:extLst>
          </p:cNvPr>
          <p:cNvSpPr txBox="1">
            <a:spLocks/>
          </p:cNvSpPr>
          <p:nvPr/>
        </p:nvSpPr>
        <p:spPr>
          <a:xfrm>
            <a:off x="439387" y="175120"/>
            <a:ext cx="6198919" cy="8699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to działa? </a:t>
            </a:r>
          </a:p>
        </p:txBody>
      </p:sp>
    </p:spTree>
    <p:extLst>
      <p:ext uri="{BB962C8B-B14F-4D97-AF65-F5344CB8AC3E}">
        <p14:creationId xmlns:p14="http://schemas.microsoft.com/office/powerpoint/2010/main" val="1757599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575DB097-2EC6-5334-32FC-6433238B3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720" y="175120"/>
            <a:ext cx="10515600" cy="869908"/>
          </a:xfrm>
        </p:spPr>
        <p:txBody>
          <a:bodyPr>
            <a:noAutofit/>
          </a:bodyPr>
          <a:lstStyle/>
          <a:p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72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poferment</a:t>
            </a:r>
            <a:endParaRPr lang="pl-PL" sz="72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A0262F29-9DA3-6C6A-F6A3-0C1DDBF16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28" y="4601550"/>
            <a:ext cx="11451013" cy="2081330"/>
          </a:xfrm>
        </p:spPr>
        <p:txBody>
          <a:bodyPr>
            <a:normAutofit fontScale="85000" lnSpcReduction="20000"/>
          </a:bodyPr>
          <a:lstStyle/>
          <a:p>
            <a:r>
              <a:rPr lang="pl-PL" sz="29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myśl ustawy z dn. 10 lipca 2007 r. o nawozach i nawożeniu poferment może być wprowadzany do obrotu jako nawóz organiczny lub organiczny środek poprawiający właściwości gleby</a:t>
            </a:r>
          </a:p>
          <a:p>
            <a:r>
              <a:rPr lang="pl-PL" sz="4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Pojemność magazynu (na ok 2-2,5 miesięcy).</a:t>
            </a:r>
          </a:p>
          <a:p>
            <a:r>
              <a:rPr lang="pl-PL" sz="45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1 ha pola - max. 34 t pofermentu</a:t>
            </a:r>
            <a:r>
              <a:rPr lang="pl-PL" sz="45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C97FA3D5-C56D-F8C9-543C-467067A3F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90" y="1439809"/>
            <a:ext cx="3682028" cy="2308324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D036CC6-E3D7-B5B8-6B38-1DE15EFBD6FE}"/>
              </a:ext>
            </a:extLst>
          </p:cNvPr>
          <p:cNvSpPr txBox="1"/>
          <p:nvPr/>
        </p:nvSpPr>
        <p:spPr>
          <a:xfrm>
            <a:off x="7971162" y="1439809"/>
            <a:ext cx="3643979" cy="2308324"/>
          </a:xfrm>
          <a:prstGeom prst="rect">
            <a:avLst/>
          </a:prstGeom>
          <a:noFill/>
          <a:ln w="1905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Zagospodarowanie pofermentu jako nawozu może być pierwszym krokiem do tego aby Państwa gospodarstwo stało się ekologiczne.</a:t>
            </a:r>
          </a:p>
        </p:txBody>
      </p:sp>
      <p:sp>
        <p:nvSpPr>
          <p:cNvPr id="10" name="Tytuł 1">
            <a:extLst>
              <a:ext uri="{FF2B5EF4-FFF2-40B4-BE49-F238E27FC236}">
                <a16:creationId xmlns:a16="http://schemas.microsoft.com/office/drawing/2014/main" id="{F0EB3FB4-E242-39C8-AECC-5058DF237F27}"/>
              </a:ext>
            </a:extLst>
          </p:cNvPr>
          <p:cNvSpPr txBox="1">
            <a:spLocks/>
          </p:cNvSpPr>
          <p:nvPr/>
        </p:nvSpPr>
        <p:spPr>
          <a:xfrm>
            <a:off x="439387" y="175120"/>
            <a:ext cx="6198919" cy="869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6657818C-91F1-1C04-699D-3ABD7A1AF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8957934"/>
              </p:ext>
            </p:extLst>
          </p:nvPr>
        </p:nvGraphicFramePr>
        <p:xfrm>
          <a:off x="730680" y="1606055"/>
          <a:ext cx="6753390" cy="2853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C39B32-9695-3658-F90D-1B1A05232E85}"/>
              </a:ext>
            </a:extLst>
          </p:cNvPr>
          <p:cNvSpPr txBox="1"/>
          <p:nvPr/>
        </p:nvSpPr>
        <p:spPr>
          <a:xfrm>
            <a:off x="10630643" y="3924310"/>
            <a:ext cx="83067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fot. </a:t>
            </a:r>
            <a:r>
              <a:rPr lang="pl-PL" sz="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shutterstok</a:t>
            </a:r>
            <a:endParaRPr lang="pl-PL" sz="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16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878E5272-0771-2DED-8D5C-FFAF41F75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87" y="182562"/>
            <a:ext cx="8911442" cy="1095540"/>
          </a:xfrm>
        </p:spPr>
        <p:txBody>
          <a:bodyPr>
            <a:noAutofit/>
          </a:bodyPr>
          <a:lstStyle/>
          <a:p>
            <a:r>
              <a:rPr lang="pl-PL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warto inwestować?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99806FA-F78E-A389-DDC6-4BEA3960E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1991249"/>
            <a:ext cx="11315466" cy="4540179"/>
          </a:xfrm>
        </p:spPr>
        <p:txBody>
          <a:bodyPr>
            <a:normAutofit fontScale="70000" lnSpcReduction="20000"/>
          </a:bodyPr>
          <a:lstStyle/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niezależność energetyczna, odnawialna energia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opłaty do energii sprzedanej w systemie taryf gwarantowanych FIT/FIP, w wysokości ok 3 mln </a:t>
            </a: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zł/rok dla instalacji 0,5 MW;</a:t>
            </a: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przychody z tyt. sprzedaży gwarancji pochodzenia energii; </a:t>
            </a:r>
          </a:p>
          <a:p>
            <a:pPr marL="34290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uniknięte koszty zakupu energii elektrycznej; 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uniknięte koszty produkcji/zakupu ciepła;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uniknięte koszty zagospodarowania odpadów, np. poubojowych, </a:t>
            </a:r>
          </a:p>
          <a:p>
            <a:pPr marL="342900" lvl="0" indent="-342900" algn="just">
              <a:lnSpc>
                <a:spcPct val="106000"/>
              </a:lnSpc>
              <a:buFont typeface="Symbol" panose="05050102010706020507" pitchFamily="18" charset="2"/>
              <a:buChar char="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uniknięte 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koszty zakupu nawozów /przychody z tyt. sprzedaży;</a:t>
            </a:r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pl-PL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65% procent dotacji; </a:t>
            </a: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pl-PL" sz="40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60DB77B-D400-E5FA-C2B5-94F4EC0A5412}"/>
              </a:ext>
            </a:extLst>
          </p:cNvPr>
          <p:cNvSpPr txBox="1"/>
          <p:nvPr/>
        </p:nvSpPr>
        <p:spPr>
          <a:xfrm>
            <a:off x="312769" y="1373065"/>
            <a:ext cx="109144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Dla korzyści ekonomicznych</a:t>
            </a:r>
          </a:p>
        </p:txBody>
      </p:sp>
    </p:spTree>
    <p:extLst>
      <p:ext uri="{BB962C8B-B14F-4D97-AF65-F5344CB8AC3E}">
        <p14:creationId xmlns:p14="http://schemas.microsoft.com/office/powerpoint/2010/main" val="31994428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8547D683-8245-4071-AF50-A2FD9E79E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08" y="1336672"/>
            <a:ext cx="7771410" cy="751156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Dla środowiskowa: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942BC94A-5A4F-2871-BC26-66CA00933C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187" y="2146398"/>
            <a:ext cx="11187129" cy="4351338"/>
          </a:xfrm>
        </p:spPr>
        <p:txBody>
          <a:bodyPr>
            <a:normAutofit/>
          </a:bodyPr>
          <a:lstStyle/>
          <a:p>
            <a:pPr>
              <a:lnSpc>
                <a:spcPct val="106000"/>
              </a:lnSpc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zastąpienie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nawozów chemicznych naturalnym </a:t>
            </a:r>
            <a:r>
              <a:rPr lang="pl-PL" sz="32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pofermentem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algn="just">
              <a:lnSpc>
                <a:spcPct val="106000"/>
              </a:lnSpc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zastąpienie energii kopalnej odnawialną, 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rozwój polskiego rynku OZE;</a:t>
            </a:r>
          </a:p>
          <a:p>
            <a:pPr algn="just">
              <a:lnSpc>
                <a:spcPct val="106000"/>
              </a:lnSpc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zmniejszenie emisji gazów cieplarnianych;</a:t>
            </a:r>
            <a:endParaRPr lang="pl-PL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bezpieczne zagospodarowanie odpadów, np. poubojowych</a:t>
            </a: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status gospodarstwa przyjaznego środowisku</a:t>
            </a:r>
            <a:endParaRPr lang="pl-PL" sz="3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A33885B5-784D-D714-FB13-55944580DB36}"/>
              </a:ext>
            </a:extLst>
          </p:cNvPr>
          <p:cNvSpPr txBox="1">
            <a:spLocks/>
          </p:cNvSpPr>
          <p:nvPr/>
        </p:nvSpPr>
        <p:spPr>
          <a:xfrm>
            <a:off x="363186" y="182562"/>
            <a:ext cx="9345963" cy="10955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Dlaczego warto inwestować?</a:t>
            </a:r>
          </a:p>
        </p:txBody>
      </p:sp>
    </p:spTree>
    <p:extLst>
      <p:ext uri="{BB962C8B-B14F-4D97-AF65-F5344CB8AC3E}">
        <p14:creationId xmlns:p14="http://schemas.microsoft.com/office/powerpoint/2010/main" val="2353032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B5B988F7-138E-4F84-C23A-184D425350FF}"/>
              </a:ext>
            </a:extLst>
          </p:cNvPr>
          <p:cNvSpPr txBox="1">
            <a:spLocks/>
          </p:cNvSpPr>
          <p:nvPr/>
        </p:nvSpPr>
        <p:spPr>
          <a:xfrm>
            <a:off x="744325" y="298612"/>
            <a:ext cx="8596668" cy="6860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Nakłady inwestycyjne</a:t>
            </a:r>
          </a:p>
        </p:txBody>
      </p:sp>
      <p:graphicFrame>
        <p:nvGraphicFramePr>
          <p:cNvPr id="10" name="Symbol zastępczy zawartości 4">
            <a:extLst>
              <a:ext uri="{FF2B5EF4-FFF2-40B4-BE49-F238E27FC236}">
                <a16:creationId xmlns:a16="http://schemas.microsoft.com/office/drawing/2014/main" id="{EA6A11F9-6C71-20EF-D067-E56F62555A2F}"/>
              </a:ext>
            </a:extLst>
          </p:cNvPr>
          <p:cNvGraphicFramePr>
            <a:graphicFrameLocks/>
          </p:cNvGraphicFramePr>
          <p:nvPr/>
        </p:nvGraphicFramePr>
        <p:xfrm>
          <a:off x="866274" y="2030881"/>
          <a:ext cx="7892714" cy="3481134"/>
        </p:xfrm>
        <a:graphic>
          <a:graphicData uri="http://schemas.openxmlformats.org/drawingml/2006/table">
            <a:tbl>
              <a:tblPr firstRow="1" firstCol="1" bandRow="1"/>
              <a:tblGrid>
                <a:gridCol w="2629266">
                  <a:extLst>
                    <a:ext uri="{9D8B030D-6E8A-4147-A177-3AD203B41FA5}">
                      <a16:colId xmlns:a16="http://schemas.microsoft.com/office/drawing/2014/main" val="3532767937"/>
                    </a:ext>
                  </a:extLst>
                </a:gridCol>
                <a:gridCol w="2631724">
                  <a:extLst>
                    <a:ext uri="{9D8B030D-6E8A-4147-A177-3AD203B41FA5}">
                      <a16:colId xmlns:a16="http://schemas.microsoft.com/office/drawing/2014/main" val="1942462850"/>
                    </a:ext>
                  </a:extLst>
                </a:gridCol>
                <a:gridCol w="2631724">
                  <a:extLst>
                    <a:ext uri="{9D8B030D-6E8A-4147-A177-3AD203B41FA5}">
                      <a16:colId xmlns:a16="http://schemas.microsoft.com/office/drawing/2014/main" val="1367207975"/>
                    </a:ext>
                  </a:extLst>
                </a:gridCol>
              </a:tblGrid>
              <a:tr h="15700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Moc biogazowni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netto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Koszt zainstalowania 1 kW mocy</a:t>
                      </a:r>
                      <a:endParaRPr lang="pl-PL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063366"/>
                  </a:ext>
                </a:extLst>
              </a:tr>
              <a:tr h="6721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kW</a:t>
                      </a:r>
                      <a:endParaRPr lang="pl-PL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2 500 000 zł</a:t>
                      </a:r>
                      <a:endParaRPr lang="pl-PL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83 333 zł/ kW</a:t>
                      </a:r>
                      <a:endParaRPr lang="pl-PL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6800596"/>
                  </a:ext>
                </a:extLst>
              </a:tr>
              <a:tr h="637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 kW</a:t>
                      </a:r>
                      <a:endParaRPr lang="pl-PL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3 500 000 zł</a:t>
                      </a:r>
                      <a:endParaRPr lang="pl-PL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70 000 zł/kW</a:t>
                      </a:r>
                      <a:endParaRPr lang="pl-PL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1131225"/>
                  </a:ext>
                </a:extLst>
              </a:tr>
              <a:tr h="6014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kW</a:t>
                      </a:r>
                      <a:endParaRPr lang="pl-PL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18 645 103 zł</a:t>
                      </a:r>
                      <a:endParaRPr lang="pl-PL" sz="20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200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37 290 zł/kW</a:t>
                      </a:r>
                      <a:endParaRPr lang="pl-PL" sz="20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1B5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373848"/>
                  </a:ext>
                </a:extLst>
              </a:tr>
            </a:tbl>
          </a:graphicData>
        </a:graphic>
      </p:graphicFrame>
      <p:pic>
        <p:nvPicPr>
          <p:cNvPr id="12" name="Obraz 11">
            <a:extLst>
              <a:ext uri="{FF2B5EF4-FFF2-40B4-BE49-F238E27FC236}">
                <a16:creationId xmlns:a16="http://schemas.microsoft.com/office/drawing/2014/main" id="{DC7641D0-19BE-4659-3270-18ED2148CA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8738" y="2030881"/>
            <a:ext cx="2556916" cy="206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99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FOŚiGW zmienia identyfikację wizualną, fundusz ma nowe logo - ZIELONA  GOSPODARKA">
            <a:extLst>
              <a:ext uri="{FF2B5EF4-FFF2-40B4-BE49-F238E27FC236}">
                <a16:creationId xmlns:a16="http://schemas.microsoft.com/office/drawing/2014/main" id="{D78124EE-8B0A-96EE-E00F-3A921CFD9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205" y="3738788"/>
            <a:ext cx="2170719" cy="196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6ECB61EA-214C-B218-8E58-5121B7F5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240" y="0"/>
            <a:ext cx="8699610" cy="1320800"/>
          </a:xfrm>
        </p:spPr>
        <p:txBody>
          <a:bodyPr>
            <a:noAutofit/>
          </a:bodyPr>
          <a:lstStyle/>
          <a:p>
            <a:r>
              <a:rPr lang="pl-PL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WSPARCIE INWESTYCYJNE </a:t>
            </a:r>
            <a:b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„Energia dla wsi”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DBAB597B-DD70-4906-0895-7A5A45D1C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24" y="1363354"/>
            <a:ext cx="10814159" cy="475086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</a:t>
            </a:r>
          </a:p>
          <a:p>
            <a:pPr marL="285750" lvl="1" algn="just">
              <a:lnSpc>
                <a:spcPct val="100000"/>
              </a:lnSpc>
              <a:spcBef>
                <a:spcPts val="0"/>
              </a:spcBef>
            </a:pP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rolnik, który prowadzi działalność rolniczą przez min. 12 miesięcy;</a:t>
            </a:r>
          </a:p>
          <a:p>
            <a:pPr marL="285750"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spółdzielnie energetyczne i powstające spółdzielnie.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Na co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Rolnik - biogazownia rolnicza  o mocy od 10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kWe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 1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MWe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 cieplnej od 30 kW do 3 MW.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Spółdzielnia - biogaz lub biogaz rolniczy o mocy od 10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do 10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MWe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cieplnej od 30 kW do 30 MW.</a:t>
            </a:r>
            <a:endParaRPr lang="pl-PL" sz="2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Na warunkach?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100% kk, w tym:</a:t>
            </a:r>
          </a:p>
          <a:p>
            <a:pPr marL="285750" lvl="1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pl-PL" sz="20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Dotacja do 65%;</a:t>
            </a:r>
          </a:p>
          <a:p>
            <a:pPr marL="285750" lvl="1" algn="just">
              <a:lnSpc>
                <a:spcPct val="100000"/>
              </a:lnSpc>
              <a:spcBef>
                <a:spcPts val="0"/>
              </a:spcBef>
            </a:pPr>
            <a:r>
              <a:rPr lang="pl-PL" sz="20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Pożyczka do 100% kosztów kwalifikowanych (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WIBOR 3M + 50 </a:t>
            </a:r>
            <a:r>
              <a:rPr lang="pl-PL" sz="20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nie mniej niż 1,5 % w skali roku),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Nabór trwa  do </a:t>
            </a:r>
            <a:r>
              <a:rPr lang="pl-PL" sz="2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19.12.2025 r. lub do wyczerpania środków</a:t>
            </a:r>
            <a:endParaRPr lang="pl-PL" sz="2000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lang="pl-PL" sz="1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3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1E82270F-527D-3029-571A-7F29FDBCE40E}"/>
              </a:ext>
            </a:extLst>
          </p:cNvPr>
          <p:cNvSpPr txBox="1">
            <a:spLocks/>
          </p:cNvSpPr>
          <p:nvPr/>
        </p:nvSpPr>
        <p:spPr>
          <a:xfrm>
            <a:off x="370584" y="164784"/>
            <a:ext cx="8868666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6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OPŁACALNOŚĆ</a:t>
            </a: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(moc 500 kW)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8DF6D397-5A61-DBF7-2276-4037678173B5}"/>
              </a:ext>
            </a:extLst>
          </p:cNvPr>
          <p:cNvSpPr txBox="1">
            <a:spLocks/>
          </p:cNvSpPr>
          <p:nvPr/>
        </p:nvSpPr>
        <p:spPr>
          <a:xfrm>
            <a:off x="370584" y="1686822"/>
            <a:ext cx="11162882" cy="45806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Nakłady inwestycyjne                                                                               18 – 22 mln. zł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Roczny przychód z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eksploatacj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4,5 </a:t>
            </a:r>
            <a:r>
              <a:rPr kumimoji="0" lang="pl-PL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mln.zł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Koszty eksploatacji/rok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(zmienne + stałe)                                                       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1,5 mln. zł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Koszty substratów </a:t>
            </a:r>
            <a:r>
              <a:rPr kumimoji="0" lang="pl-PL" sz="2400" b="0" i="1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(zależy ile własnych, ile zakupionych</a:t>
            </a: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                                  0 zł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Efekt projektu                                                                                                3 mln. zł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2400"/>
              </a:spcAft>
              <a:buClr>
                <a:srgbClr val="001B50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Okres zwrotu z nakładów                                                                            6 lat        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1B5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Powyższe wyliczenie uwzględnia wsparcie inwestycji na poziomie:</a:t>
            </a:r>
          </a:p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1B50"/>
              </a:buClr>
              <a:buSzPct val="80000"/>
              <a:buFont typeface="Wingdings 3" charset="2"/>
              <a:buNone/>
              <a:tabLst/>
              <a:defRPr/>
            </a:pP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50% 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dotacja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pl-PL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kumimoji="0" lang="pl-PL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pożyczka preferencyjna</a:t>
            </a:r>
          </a:p>
        </p:txBody>
      </p:sp>
    </p:spTree>
    <p:extLst>
      <p:ext uri="{BB962C8B-B14F-4D97-AF65-F5344CB8AC3E}">
        <p14:creationId xmlns:p14="http://schemas.microsoft.com/office/powerpoint/2010/main" val="952224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5037C7C9-D788-440C-B48A-C2504B440BAC}"/>
              </a:ext>
            </a:extLst>
          </p:cNvPr>
          <p:cNvSpPr txBox="1">
            <a:spLocks/>
          </p:cNvSpPr>
          <p:nvPr/>
        </p:nvSpPr>
        <p:spPr>
          <a:xfrm>
            <a:off x="291741" y="422141"/>
            <a:ext cx="8596668" cy="6205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66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RYZYKA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A4BC31F4-FB3C-C9A1-40C8-1DA382EE1BDD}"/>
              </a:ext>
            </a:extLst>
          </p:cNvPr>
          <p:cNvSpPr txBox="1">
            <a:spLocks/>
          </p:cNvSpPr>
          <p:nvPr/>
        </p:nvSpPr>
        <p:spPr>
          <a:xfrm>
            <a:off x="395235" y="1665429"/>
            <a:ext cx="8596668" cy="4931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Odmowa lub ograniczone czasowo warunki przyłączenia;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Złe założenia przychodowe lub/i kosztowe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Przewymiarowana lub „niedomiarowana” biogazownia;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Błędy przy wyborze lokalizacji, technologii, wykonawcy;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Utrata efektu zachęty/dopłat FIT;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lub załamanie dostępności substratu w pobliżu biogazowni;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możliwości zagospodarowania energii cieplnej; 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Brak możliwości zagospodarowania/sprzedaży </a:t>
            </a:r>
            <a:r>
              <a:rPr lang="pl-PL" sz="2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pofermentu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pl-PL" sz="2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Protesty społeczne. 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56A9B9B2-BCC0-D2ED-7079-7C65814E71B5}"/>
              </a:ext>
            </a:extLst>
          </p:cNvPr>
          <p:cNvSpPr/>
          <p:nvPr/>
        </p:nvSpPr>
        <p:spPr>
          <a:xfrm>
            <a:off x="8991903" y="3286882"/>
            <a:ext cx="2539388" cy="1593467"/>
          </a:xfrm>
          <a:custGeom>
            <a:avLst/>
            <a:gdLst/>
            <a:ahLst/>
            <a:cxnLst/>
            <a:rect l="l" t="t" r="r" b="b"/>
            <a:pathLst>
              <a:path w="12352120" h="822960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Freeform 10">
            <a:extLst>
              <a:ext uri="{FF2B5EF4-FFF2-40B4-BE49-F238E27FC236}">
                <a16:creationId xmlns:a16="http://schemas.microsoft.com/office/drawing/2014/main" id="{D447FFB6-4508-F0B9-DE70-DCB7741F0531}"/>
              </a:ext>
            </a:extLst>
          </p:cNvPr>
          <p:cNvSpPr/>
          <p:nvPr/>
        </p:nvSpPr>
        <p:spPr>
          <a:xfrm>
            <a:off x="8991903" y="1570448"/>
            <a:ext cx="2539388" cy="1593467"/>
          </a:xfrm>
          <a:custGeom>
            <a:avLst/>
            <a:gdLst/>
            <a:ahLst/>
            <a:cxnLst/>
            <a:rect l="l" t="t" r="r" b="b"/>
            <a:pathLst>
              <a:path w="4366429" h="2909133">
                <a:moveTo>
                  <a:pt x="0" y="0"/>
                </a:moveTo>
                <a:lnTo>
                  <a:pt x="4366429" y="0"/>
                </a:lnTo>
                <a:lnTo>
                  <a:pt x="4366429" y="2909133"/>
                </a:lnTo>
                <a:lnTo>
                  <a:pt x="0" y="29091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BCE75DDB-33F0-FB8B-591B-724E8B04687D}"/>
              </a:ext>
            </a:extLst>
          </p:cNvPr>
          <p:cNvSpPr/>
          <p:nvPr/>
        </p:nvSpPr>
        <p:spPr>
          <a:xfrm>
            <a:off x="8983405" y="5003316"/>
            <a:ext cx="2539388" cy="1593467"/>
          </a:xfrm>
          <a:custGeom>
            <a:avLst/>
            <a:gdLst/>
            <a:ahLst/>
            <a:cxnLst/>
            <a:rect l="l" t="t" r="r" b="b"/>
            <a:pathLst>
              <a:path w="3748526" h="2497455">
                <a:moveTo>
                  <a:pt x="0" y="0"/>
                </a:moveTo>
                <a:lnTo>
                  <a:pt x="3748526" y="0"/>
                </a:lnTo>
                <a:lnTo>
                  <a:pt x="3748526" y="2497455"/>
                </a:lnTo>
                <a:lnTo>
                  <a:pt x="0" y="24974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0809816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9B201C9-4AD3-A23F-F73B-D033C534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23248"/>
            <a:ext cx="9295107" cy="718529"/>
          </a:xfrm>
        </p:spPr>
        <p:txBody>
          <a:bodyPr>
            <a:normAutofit fontScale="90000"/>
          </a:bodyPr>
          <a:lstStyle/>
          <a:p>
            <a:r>
              <a:rPr lang="pl-P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Kogeneracja dla Energetyki i Przemysłu</a:t>
            </a:r>
            <a:br>
              <a:rPr lang="pl-P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podstawowe </a:t>
            </a:r>
            <a:r>
              <a:rPr lang="pl-PL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infromacje</a:t>
            </a:r>
            <a:endParaRPr lang="pl-PL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3F0F329-8965-A67C-FA29-07EC562D18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471" y="1681579"/>
            <a:ext cx="9720000" cy="1123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Harmonogram naboru:</a:t>
            </a:r>
          </a:p>
          <a:p>
            <a:pPr marL="0" indent="0">
              <a:buNone/>
            </a:pPr>
            <a:r>
              <a:rPr lang="pl-PL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22.04.2024 r. – 19.12.2025r. lub do wyczerpania alokacji środków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FDD032B-DD2F-BE2F-63D2-BBFC4C5CB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798445"/>
              </p:ext>
            </p:extLst>
          </p:nvPr>
        </p:nvGraphicFramePr>
        <p:xfrm>
          <a:off x="1117471" y="2819110"/>
          <a:ext cx="9720000" cy="3692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94489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18C1AB1-2C91-7D90-ADC6-906B528EE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04" y="205539"/>
            <a:ext cx="10515600" cy="709696"/>
          </a:xfrm>
        </p:spPr>
        <p:txBody>
          <a:bodyPr>
            <a:noAutofit/>
          </a:bodyPr>
          <a:lstStyle/>
          <a:p>
            <a:r>
              <a:rPr lang="pl-PL" sz="5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Wymagana gotowość w programach:</a:t>
            </a:r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E47FFDF7-A77B-7233-6022-42BFB6C470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Kogeneracja dla</a:t>
            </a:r>
            <a:b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Energetyki i Przemysłu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E40973B7-B581-6C81-2714-D0FA8CCA5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2014" y="2751818"/>
            <a:ext cx="5157787" cy="3684588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dysponowania gruntem/obiektem oraz dokumentacja techniczna i projektowa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Realistyczny harmonogram uzyskania pozwoleń i decyzji administracyjnych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Potwierdzenie złożenia wniosku o pozwolenie na budowę, warunki przyłączenia (jeśli energia trafia do sieci)</a:t>
            </a:r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088674E2-1E34-5FE2-AB8D-0013ECB56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514476"/>
            <a:ext cx="5183188" cy="823912"/>
          </a:xfrm>
        </p:spPr>
        <p:txBody>
          <a:bodyPr>
            <a:normAutofit/>
          </a:bodyPr>
          <a:lstStyle/>
          <a:p>
            <a:pPr algn="ctr"/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 dla Wsi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71BD802F-9786-2BE9-1B5D-01E5F4E6F6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77319"/>
            <a:ext cx="5183188" cy="3684588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Prawo do dysponowania gruntem/obiektem oraz dokumentacja techniczna i projektowa</a:t>
            </a:r>
          </a:p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Warunki przyłączenia do sieci elektroenergetycznej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ecyzja środowiskowa (jeśli jest wymagana)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WZ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37685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1430453" y="3575050"/>
            <a:ext cx="9624897" cy="504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pl-PL" sz="8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Magazyny energii</a:t>
            </a:r>
            <a:endParaRPr lang="en-US" sz="8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B0CF0E6-741E-DD53-6062-1D04C1B0D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0" y="256381"/>
            <a:ext cx="10515600" cy="823912"/>
          </a:xfrm>
        </p:spPr>
        <p:txBody>
          <a:bodyPr>
            <a:noAutofit/>
          </a:bodyPr>
          <a:lstStyle/>
          <a:p>
            <a:r>
              <a:rPr lang="pl-PL" sz="8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Funkcje magazynów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E4DE9DC6-3BF7-783F-561A-398F1D91FFC2}"/>
              </a:ext>
            </a:extLst>
          </p:cNvPr>
          <p:cNvSpPr txBox="1"/>
          <p:nvPr/>
        </p:nvSpPr>
        <p:spPr>
          <a:xfrm>
            <a:off x="818243" y="1640115"/>
            <a:ext cx="105555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Odgrywają one kluczową rolę w nowoczesnych systemach energetycznych, szczególnie w przypadku niestabilnych źródeł odnawialnych, takich jak energia słoneczna i wiatrowa.</a:t>
            </a:r>
          </a:p>
          <a:p>
            <a:endParaRPr lang="pl-P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stabilizują sieć,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gromadzą energię w okresie szczytów, przechowują i oddają w okresie niedoborów energii,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zapewniają zasilanie w czasie przerw w dostawie energii.</a:t>
            </a:r>
          </a:p>
          <a:p>
            <a:endParaRPr lang="pl-PL" sz="3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22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347200" y="1549400"/>
            <a:ext cx="1898820" cy="1142126"/>
          </a:xfrm>
          <a:custGeom>
            <a:avLst/>
            <a:gdLst/>
            <a:ahLst/>
            <a:cxnLst/>
            <a:rect l="l" t="t" r="r" b="b"/>
            <a:pathLst>
              <a:path w="2848230" h="1713189">
                <a:moveTo>
                  <a:pt x="0" y="0"/>
                </a:moveTo>
                <a:lnTo>
                  <a:pt x="2848230" y="0"/>
                </a:lnTo>
                <a:lnTo>
                  <a:pt x="2848230" y="1713189"/>
                </a:lnTo>
                <a:lnTo>
                  <a:pt x="0" y="17131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53" b="-153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93853" y="328656"/>
            <a:ext cx="10820400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7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Funkcje</a:t>
            </a:r>
            <a:r>
              <a:rPr lang="en-US" sz="7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72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magazynów</a:t>
            </a:r>
            <a:r>
              <a:rPr lang="en-US" sz="7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88447" y="1777288"/>
            <a:ext cx="10820400" cy="44884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067" lvl="2" indent="-193022">
              <a:lnSpc>
                <a:spcPts val="3546"/>
              </a:lnSpc>
              <a:buFont typeface="Arial"/>
              <a:buChar char="⚬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zarządzenie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zapotrzebowaniem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podażą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86045" lvl="2">
              <a:lnSpc>
                <a:spcPts val="3546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067" lvl="2" indent="-193022">
              <a:lnSpc>
                <a:spcPts val="3546"/>
              </a:lnSpc>
              <a:buFont typeface="Arial"/>
              <a:buChar char="⚬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wsparcie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dla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OZE,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86045" lvl="2">
              <a:lnSpc>
                <a:spcPts val="3546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067" lvl="2" indent="-193022">
              <a:lnSpc>
                <a:spcPts val="3546"/>
              </a:lnSpc>
              <a:buFont typeface="Arial"/>
              <a:buChar char="⚬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redukcja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zależności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od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konwencjolanych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źródeł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86045" lvl="2">
              <a:lnSpc>
                <a:spcPts val="3546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067" lvl="2" indent="-193022">
              <a:lnSpc>
                <a:spcPts val="3546"/>
              </a:lnSpc>
              <a:buFont typeface="Arial"/>
              <a:buChar char="⚬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wsparcie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dla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technologii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intelignetnych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endParaRPr lang="pl-PL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386045" lvl="2">
              <a:lnSpc>
                <a:spcPts val="3546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067" lvl="2" indent="-193022">
              <a:lnSpc>
                <a:spcPts val="3546"/>
              </a:lnSpc>
              <a:buFont typeface="Arial"/>
              <a:buChar char="⚬"/>
            </a:pP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wsparcie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systemów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off-grid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10"/>
          <p:cNvSpPr txBox="1"/>
          <p:nvPr/>
        </p:nvSpPr>
        <p:spPr>
          <a:xfrm>
            <a:off x="685800" y="336790"/>
            <a:ext cx="10820400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80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Uproszczony</a:t>
            </a:r>
            <a:r>
              <a:rPr lang="en-US" sz="80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80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schemat</a:t>
            </a:r>
            <a:r>
              <a:rPr lang="en-US" sz="80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988AF90-7FD0-CFEE-CA9B-73D1C9E307B3}"/>
              </a:ext>
            </a:extLst>
          </p:cNvPr>
          <p:cNvSpPr/>
          <p:nvPr/>
        </p:nvSpPr>
        <p:spPr>
          <a:xfrm rot="1906389">
            <a:off x="4965851" y="1751880"/>
            <a:ext cx="1368480" cy="264102"/>
          </a:xfrm>
          <a:custGeom>
            <a:avLst/>
            <a:gdLst/>
            <a:ahLst/>
            <a:cxnLst/>
            <a:rect l="l" t="t" r="r" b="b"/>
            <a:pathLst>
              <a:path w="1668088" h="321923">
                <a:moveTo>
                  <a:pt x="0" y="0"/>
                </a:moveTo>
                <a:lnTo>
                  <a:pt x="1668088" y="0"/>
                </a:lnTo>
                <a:lnTo>
                  <a:pt x="1668088" y="321923"/>
                </a:lnTo>
                <a:lnTo>
                  <a:pt x="0" y="3219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21519" r="-21519"/>
            </a:stretch>
          </a:blipFill>
        </p:spPr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81B55404-6BDA-6B25-0D8F-AEA22D64BC3D}"/>
              </a:ext>
            </a:extLst>
          </p:cNvPr>
          <p:cNvGrpSpPr/>
          <p:nvPr/>
        </p:nvGrpSpPr>
        <p:grpSpPr>
          <a:xfrm>
            <a:off x="2153513" y="1121785"/>
            <a:ext cx="8483600" cy="5646092"/>
            <a:chOff x="0" y="0"/>
            <a:chExt cx="13459612" cy="8883344"/>
          </a:xfrm>
        </p:grpSpPr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60FF60B1-6C29-75B4-A6A2-803BA9B0672F}"/>
                </a:ext>
              </a:extLst>
            </p:cNvPr>
            <p:cNvSpPr/>
            <p:nvPr/>
          </p:nvSpPr>
          <p:spPr>
            <a:xfrm>
              <a:off x="0" y="0"/>
              <a:ext cx="13459588" cy="8883396"/>
            </a:xfrm>
            <a:custGeom>
              <a:avLst/>
              <a:gdLst/>
              <a:ahLst/>
              <a:cxnLst/>
              <a:rect l="l" t="t" r="r" b="b"/>
              <a:pathLst>
                <a:path w="13459588" h="8883396">
                  <a:moveTo>
                    <a:pt x="0" y="0"/>
                  </a:moveTo>
                  <a:lnTo>
                    <a:pt x="13459588" y="0"/>
                  </a:lnTo>
                  <a:lnTo>
                    <a:pt x="13459588" y="8883396"/>
                  </a:lnTo>
                  <a:lnTo>
                    <a:pt x="0" y="8883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3" r="-44"/>
              </a:stretch>
            </a:blipFill>
          </p:spPr>
        </p:sp>
      </p:grpSp>
      <p:sp>
        <p:nvSpPr>
          <p:cNvPr id="19" name="Freeform 8">
            <a:extLst>
              <a:ext uri="{FF2B5EF4-FFF2-40B4-BE49-F238E27FC236}">
                <a16:creationId xmlns:a16="http://schemas.microsoft.com/office/drawing/2014/main" id="{20493564-C417-9544-B16E-E84447ECDF46}"/>
              </a:ext>
            </a:extLst>
          </p:cNvPr>
          <p:cNvSpPr/>
          <p:nvPr/>
        </p:nvSpPr>
        <p:spPr>
          <a:xfrm>
            <a:off x="1769505" y="3672634"/>
            <a:ext cx="2402957" cy="991219"/>
          </a:xfrm>
          <a:custGeom>
            <a:avLst/>
            <a:gdLst/>
            <a:ahLst/>
            <a:cxnLst/>
            <a:rect l="l" t="t" r="r" b="b"/>
            <a:pathLst>
              <a:path w="2856497" h="1178305">
                <a:moveTo>
                  <a:pt x="0" y="0"/>
                </a:moveTo>
                <a:lnTo>
                  <a:pt x="2856497" y="0"/>
                </a:lnTo>
                <a:lnTo>
                  <a:pt x="2856497" y="1178305"/>
                </a:lnTo>
                <a:lnTo>
                  <a:pt x="0" y="11783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65" r="-65"/>
            </a:stretch>
          </a:blipFill>
        </p:spPr>
      </p:sp>
      <p:sp>
        <p:nvSpPr>
          <p:cNvPr id="20" name="Freeform 9">
            <a:extLst>
              <a:ext uri="{FF2B5EF4-FFF2-40B4-BE49-F238E27FC236}">
                <a16:creationId xmlns:a16="http://schemas.microsoft.com/office/drawing/2014/main" id="{0CFCAF00-555D-3E18-E847-421D01FBB97A}"/>
              </a:ext>
            </a:extLst>
          </p:cNvPr>
          <p:cNvSpPr/>
          <p:nvPr/>
        </p:nvSpPr>
        <p:spPr>
          <a:xfrm>
            <a:off x="4187579" y="1382242"/>
            <a:ext cx="1028586" cy="1415465"/>
          </a:xfrm>
          <a:custGeom>
            <a:avLst/>
            <a:gdLst/>
            <a:ahLst/>
            <a:cxnLst/>
            <a:rect l="l" t="t" r="r" b="b"/>
            <a:pathLst>
              <a:path w="1331161" h="1831846">
                <a:moveTo>
                  <a:pt x="0" y="0"/>
                </a:moveTo>
                <a:lnTo>
                  <a:pt x="1331161" y="0"/>
                </a:lnTo>
                <a:lnTo>
                  <a:pt x="1331161" y="1831846"/>
                </a:lnTo>
                <a:lnTo>
                  <a:pt x="0" y="18318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r="-39751"/>
            </a:stretch>
          </a:blipFill>
        </p:spPr>
      </p:sp>
      <p:sp>
        <p:nvSpPr>
          <p:cNvPr id="21" name="TextBox 11">
            <a:extLst>
              <a:ext uri="{FF2B5EF4-FFF2-40B4-BE49-F238E27FC236}">
                <a16:creationId xmlns:a16="http://schemas.microsoft.com/office/drawing/2014/main" id="{06CC1FBE-2EBD-086F-9CCB-F9BB0788B403}"/>
              </a:ext>
            </a:extLst>
          </p:cNvPr>
          <p:cNvSpPr txBox="1"/>
          <p:nvPr/>
        </p:nvSpPr>
        <p:spPr>
          <a:xfrm>
            <a:off x="2948736" y="1480391"/>
            <a:ext cx="1276829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sieć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energetyczna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2" name="TextBox 12">
            <a:extLst>
              <a:ext uri="{FF2B5EF4-FFF2-40B4-BE49-F238E27FC236}">
                <a16:creationId xmlns:a16="http://schemas.microsoft.com/office/drawing/2014/main" id="{88F9FB22-F0FD-1A1C-4D89-37BA3B7F0847}"/>
              </a:ext>
            </a:extLst>
          </p:cNvPr>
          <p:cNvSpPr txBox="1"/>
          <p:nvPr/>
        </p:nvSpPr>
        <p:spPr>
          <a:xfrm>
            <a:off x="5277193" y="2827629"/>
            <a:ext cx="130964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licznik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energetyczny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6D3D24B6-777D-D802-52EF-FA0291C9A3B4}"/>
              </a:ext>
            </a:extLst>
          </p:cNvPr>
          <p:cNvSpPr txBox="1"/>
          <p:nvPr/>
        </p:nvSpPr>
        <p:spPr>
          <a:xfrm>
            <a:off x="7535722" y="2957426"/>
            <a:ext cx="1497671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rozdzielnia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elektryczna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4" name="TextBox 14">
            <a:extLst>
              <a:ext uri="{FF2B5EF4-FFF2-40B4-BE49-F238E27FC236}">
                <a16:creationId xmlns:a16="http://schemas.microsoft.com/office/drawing/2014/main" id="{B9E4DF0D-93A7-1CA6-D5FD-86331B69985F}"/>
              </a:ext>
            </a:extLst>
          </p:cNvPr>
          <p:cNvSpPr txBox="1"/>
          <p:nvPr/>
        </p:nvSpPr>
        <p:spPr>
          <a:xfrm>
            <a:off x="8817337" y="5082182"/>
            <a:ext cx="1168109" cy="7694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obwód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rezerwowy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algn="ctr">
              <a:lnSpc>
                <a:spcPts val="1960"/>
              </a:lnSpc>
            </a:pP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backup</a:t>
            </a:r>
          </a:p>
        </p:txBody>
      </p:sp>
      <p:sp>
        <p:nvSpPr>
          <p:cNvPr id="25" name="TextBox 15">
            <a:extLst>
              <a:ext uri="{FF2B5EF4-FFF2-40B4-BE49-F238E27FC236}">
                <a16:creationId xmlns:a16="http://schemas.microsoft.com/office/drawing/2014/main" id="{52A388A2-6422-F2F4-57E8-C8E8946E4FDA}"/>
              </a:ext>
            </a:extLst>
          </p:cNvPr>
          <p:cNvSpPr txBox="1"/>
          <p:nvPr/>
        </p:nvSpPr>
        <p:spPr>
          <a:xfrm>
            <a:off x="6082778" y="4539318"/>
            <a:ext cx="1162973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inwerter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hybrydowy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C4272CEB-2830-3E23-E696-6A351682ED37}"/>
              </a:ext>
            </a:extLst>
          </p:cNvPr>
          <p:cNvSpPr txBox="1"/>
          <p:nvPr/>
        </p:nvSpPr>
        <p:spPr>
          <a:xfrm>
            <a:off x="1982975" y="4800345"/>
            <a:ext cx="197601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panele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fotowoltaiczne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7" name="TextBox 17">
            <a:extLst>
              <a:ext uri="{FF2B5EF4-FFF2-40B4-BE49-F238E27FC236}">
                <a16:creationId xmlns:a16="http://schemas.microsoft.com/office/drawing/2014/main" id="{118C9F36-6DBD-9FE0-2253-174AB010C18E}"/>
              </a:ext>
            </a:extLst>
          </p:cNvPr>
          <p:cNvSpPr txBox="1"/>
          <p:nvPr/>
        </p:nvSpPr>
        <p:spPr>
          <a:xfrm>
            <a:off x="4719602" y="6293199"/>
            <a:ext cx="1449656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960"/>
              </a:lnSpc>
            </a:pP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1867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1867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642868" y="3304803"/>
            <a:ext cx="3925396" cy="2867397"/>
            <a:chOff x="0" y="0"/>
            <a:chExt cx="7850792" cy="573479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850759" cy="5734812"/>
            </a:xfrm>
            <a:custGeom>
              <a:avLst/>
              <a:gdLst/>
              <a:ahLst/>
              <a:cxnLst/>
              <a:rect l="l" t="t" r="r" b="b"/>
              <a:pathLst>
                <a:path w="7850759" h="5734812">
                  <a:moveTo>
                    <a:pt x="0" y="0"/>
                  </a:moveTo>
                  <a:lnTo>
                    <a:pt x="7850759" y="0"/>
                  </a:lnTo>
                  <a:lnTo>
                    <a:pt x="7850759" y="5734812"/>
                  </a:lnTo>
                  <a:lnTo>
                    <a:pt x="0" y="5734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6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6623736" y="3304803"/>
            <a:ext cx="3925396" cy="2867397"/>
            <a:chOff x="0" y="0"/>
            <a:chExt cx="7850792" cy="573479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850759" cy="5734812"/>
            </a:xfrm>
            <a:custGeom>
              <a:avLst/>
              <a:gdLst/>
              <a:ahLst/>
              <a:cxnLst/>
              <a:rect l="l" t="t" r="r" b="b"/>
              <a:pathLst>
                <a:path w="7850759" h="5734812">
                  <a:moveTo>
                    <a:pt x="0" y="0"/>
                  </a:moveTo>
                  <a:lnTo>
                    <a:pt x="7850759" y="0"/>
                  </a:lnTo>
                  <a:lnTo>
                    <a:pt x="7850759" y="5734812"/>
                  </a:lnTo>
                  <a:lnTo>
                    <a:pt x="0" y="57348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60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4931913" y="2523772"/>
            <a:ext cx="2328551" cy="925599"/>
          </a:xfrm>
          <a:custGeom>
            <a:avLst/>
            <a:gdLst/>
            <a:ahLst/>
            <a:cxnLst/>
            <a:rect l="l" t="t" r="r" b="b"/>
            <a:pathLst>
              <a:path w="3492826" h="1388398">
                <a:moveTo>
                  <a:pt x="0" y="0"/>
                </a:moveTo>
                <a:lnTo>
                  <a:pt x="3492826" y="0"/>
                </a:lnTo>
                <a:lnTo>
                  <a:pt x="3492826" y="1388398"/>
                </a:lnTo>
                <a:lnTo>
                  <a:pt x="0" y="13883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383" b="-383"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34634" y="416833"/>
            <a:ext cx="10795416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8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Najpopularniejsze</a:t>
            </a:r>
            <a:r>
              <a:rPr lang="en-US" sz="8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60816" y="1611559"/>
            <a:ext cx="10820400" cy="352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87"/>
              </a:lnSpc>
            </a:pPr>
            <a:r>
              <a:rPr lang="en-US" sz="21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Baterie</a:t>
            </a:r>
            <a:r>
              <a:rPr lang="en-US" sz="21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1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litowo-jonowe</a:t>
            </a:r>
            <a:r>
              <a:rPr lang="en-US" sz="21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przechowują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energię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poprzez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reakcje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chemiczne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między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anodą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a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katodą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642868" y="3322371"/>
            <a:ext cx="3925396" cy="39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Zalety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626687" y="3322371"/>
            <a:ext cx="3922445" cy="397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b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Wady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642868" y="3809205"/>
            <a:ext cx="3864824" cy="2124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Wysoka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sprawność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Wysoka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gęstość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Długi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czas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życia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Szybkie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ładowanie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Rozładowanie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niemal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zera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57223" lvl="2" indent="-152408">
              <a:lnSpc>
                <a:spcPts val="2800"/>
              </a:lnSpc>
              <a:buFont typeface="Arial"/>
              <a:buChar char="⚬"/>
            </a:pP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Wszechstronność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zastosowania</a:t>
            </a:r>
            <a:endParaRPr lang="en-US" sz="2000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626687" y="3955254"/>
            <a:ext cx="3922445" cy="14066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142" lvl="2" indent="-152380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Wysoki koszt</a:t>
            </a:r>
          </a:p>
          <a:p>
            <a:pPr marL="457142" lvl="2" indent="-152380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Problemy z recyklingiem</a:t>
            </a:r>
          </a:p>
          <a:p>
            <a:pPr marL="457142" lvl="2" indent="-152380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Zagrożenie pożarowe</a:t>
            </a:r>
          </a:p>
          <a:p>
            <a:pPr marL="457142" lvl="2" indent="-152380">
              <a:lnSpc>
                <a:spcPts val="2799"/>
              </a:lnSpc>
              <a:buFont typeface="Arial"/>
              <a:buChar char="⚬"/>
            </a:pPr>
            <a:r>
              <a:rPr lang="en-US" sz="1999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Ograniczone zasoby litu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5800" y="328656"/>
            <a:ext cx="10795416" cy="48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Ważne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w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doborze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magazynu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73308" y="1702224"/>
            <a:ext cx="10820400" cy="32060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e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lastyczność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integracji</a:t>
            </a: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  <a:endParaRPr lang="en-US" sz="2933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dobowe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zużycie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prądu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rozkład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zużycia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prądu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ciągu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dnia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moc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instalacji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wytwórczej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średnia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dobowa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produkcja</a:t>
            </a: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endParaRPr lang="en-US" sz="2933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79150" lvl="2" indent="-193050">
              <a:lnSpc>
                <a:spcPts val="3547"/>
              </a:lnSpc>
              <a:spcBef>
                <a:spcPts val="800"/>
              </a:spcBef>
              <a:buFont typeface="Arial"/>
              <a:buChar char="⚬"/>
            </a:pPr>
            <a:r>
              <a:rPr lang="pl-PL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ożliwość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zwiększenia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mocy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9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pojemności</a:t>
            </a:r>
            <a:r>
              <a:rPr lang="en-US" sz="29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85800" y="5229990"/>
            <a:ext cx="10820400" cy="4488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7"/>
              </a:lnSpc>
            </a:pP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Moc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magazynu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dobieramy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wg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.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zapotrzebowania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peaku</a:t>
            </a:r>
            <a:r>
              <a:rPr lang="en-US" sz="29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  <p:sp>
        <p:nvSpPr>
          <p:cNvPr id="9" name="Freeform 9"/>
          <p:cNvSpPr/>
          <p:nvPr/>
        </p:nvSpPr>
        <p:spPr>
          <a:xfrm>
            <a:off x="9454901" y="3910447"/>
            <a:ext cx="1217403" cy="932835"/>
          </a:xfrm>
          <a:custGeom>
            <a:avLst/>
            <a:gdLst/>
            <a:ahLst/>
            <a:cxnLst/>
            <a:rect l="l" t="t" r="r" b="b"/>
            <a:pathLst>
              <a:path w="1826105" h="1399253">
                <a:moveTo>
                  <a:pt x="0" y="0"/>
                </a:moveTo>
                <a:lnTo>
                  <a:pt x="1826105" y="0"/>
                </a:lnTo>
                <a:lnTo>
                  <a:pt x="1826105" y="1399253"/>
                </a:lnTo>
                <a:lnTo>
                  <a:pt x="0" y="13992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40" r="-40"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84276" y="1625657"/>
            <a:ext cx="10820400" cy="40828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947" lvl="1" indent="-457200">
              <a:lnSpc>
                <a:spcPts val="4079"/>
              </a:lnSpc>
              <a:spcAft>
                <a:spcPts val="1200"/>
              </a:spcAft>
              <a:buFont typeface="+mj-lt"/>
              <a:buAutoNum type="arabicPeriod"/>
            </a:pPr>
            <a:r>
              <a:rPr lang="pl-PL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Rozwój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technologii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długotrwałego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magazynowania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,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szczególnie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wodoru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ciepła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magazyny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termiczne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</a:t>
            </a:r>
            <a:r>
              <a:rPr lang="pl-PL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lang="pl-PL" sz="2399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"/>
            </a:endParaRPr>
          </a:p>
          <a:p>
            <a:pPr marL="601947" lvl="1" indent="-457200">
              <a:lnSpc>
                <a:spcPts val="4079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Zmniejszenie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kosztów</a:t>
            </a:r>
            <a:r>
              <a:rPr lang="pl-PL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.</a:t>
            </a:r>
            <a:endParaRPr lang="en-US" sz="2399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 marL="601947" lvl="1" indent="-457200">
              <a:lnSpc>
                <a:spcPts val="4079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Zwiększenie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zastosowań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,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szczególnie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sektorze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przemysłowym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oraz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pojazdach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l-PL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elektrycznych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601947" lvl="1" indent="-457200">
              <a:lnSpc>
                <a:spcPts val="4079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Wzrost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zainteresowania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technologiami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odnawialnymi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zrównoważonymi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,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odejście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od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śladu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399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węglowego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9855200" y="2311400"/>
            <a:ext cx="1034965" cy="1034965"/>
          </a:xfrm>
          <a:custGeom>
            <a:avLst/>
            <a:gdLst/>
            <a:ahLst/>
            <a:cxnLst/>
            <a:rect l="l" t="t" r="r" b="b"/>
            <a:pathLst>
              <a:path w="1552447" h="1552447">
                <a:moveTo>
                  <a:pt x="0" y="0"/>
                </a:moveTo>
                <a:lnTo>
                  <a:pt x="1552447" y="0"/>
                </a:lnTo>
                <a:lnTo>
                  <a:pt x="1552447" y="1552447"/>
                </a:lnTo>
                <a:lnTo>
                  <a:pt x="0" y="155244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4276" y="328656"/>
            <a:ext cx="10820400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pl-PL" sz="4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Magazyny energii - </a:t>
            </a:r>
            <a:r>
              <a:rPr lang="pl-PL" sz="48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T</a:t>
            </a:r>
            <a:r>
              <a:rPr lang="en-US" sz="48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rendy</a:t>
            </a:r>
            <a:r>
              <a:rPr lang="en-US" sz="48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48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rynkowe</a:t>
            </a:r>
            <a:endParaRPr lang="en-US" sz="4800" i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8"/>
          <p:cNvSpPr txBox="1"/>
          <p:nvPr/>
        </p:nvSpPr>
        <p:spPr>
          <a:xfrm>
            <a:off x="685800" y="328656"/>
            <a:ext cx="10820400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pl-PL" sz="72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Instalacje hybrydowe</a:t>
            </a:r>
            <a:endParaRPr lang="en-US" sz="7200" i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971DCE6F-A4D0-70B0-EA38-0D6C20822C9D}"/>
              </a:ext>
            </a:extLst>
          </p:cNvPr>
          <p:cNvSpPr txBox="1"/>
          <p:nvPr/>
        </p:nvSpPr>
        <p:spPr>
          <a:xfrm>
            <a:off x="682223" y="1244600"/>
            <a:ext cx="10820400" cy="5479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l-PL" sz="2133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Definicje:</a:t>
            </a:r>
            <a:endParaRPr lang="pl-PL" sz="1867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Układ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hybrydowy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instalacja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OZE, 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wytwarzająca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energię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elektryczną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lub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ciepło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bazie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nośników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OZE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oraz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paliwo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pomocnicze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inne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źródła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Działa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wspólny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kolektor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zużywając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energię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wspólnie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jednostce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wytwórczej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algn="l">
              <a:lnSpc>
                <a:spcPct val="150000"/>
              </a:lnSpc>
            </a:pP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Hybrydowa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18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instalacja</a:t>
            </a:r>
            <a:r>
              <a:rPr lang="en-US" sz="1867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OZE: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zespół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urządzeń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wytwarzających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energię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różnych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odnawialnych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źródeł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różniących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się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charakterystyką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dyspozycyjnością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przyłączonych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elektroenergetycznej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jednym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miejscu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spełniający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następujące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warunki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</a:t>
            </a:r>
          </a:p>
          <a:p>
            <a:pPr marL="451508" lvl="1" indent="-342917">
              <a:lnSpc>
                <a:spcPct val="150000"/>
              </a:lnSpc>
              <a:buFont typeface="+mj-lt"/>
              <a:buAutoNum type="alphaLcParenR"/>
            </a:pP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żadne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urządzeń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ma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mocy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zainstalowanej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większej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niż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80%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łącznej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mocy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zespołu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451508" lvl="1" indent="-342917">
              <a:lnSpc>
                <a:spcPct val="150000"/>
              </a:lnSpc>
              <a:buFont typeface="+mj-lt"/>
              <a:buAutoNum type="alphaLcParenR"/>
            </a:pP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moc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urządzeń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zespołu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jest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przekazywana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elektroenergetycznej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za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pomocą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urządzenia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transformującego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energię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odpowiednich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warunków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dla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  <a:p>
            <a:pPr marL="451508" lvl="1" indent="-342917">
              <a:lnSpc>
                <a:spcPct val="150000"/>
              </a:lnSpc>
              <a:buFont typeface="+mj-lt"/>
              <a:buAutoNum type="alphaLcParenR"/>
            </a:pP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obejmuje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co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najmniej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5%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wprowadzonej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rocznie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(bez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pobranej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z </a:t>
            </a:r>
            <a:r>
              <a:rPr lang="en-US" sz="1867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r>
              <a:rPr lang="en-US" sz="1867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>
          <a:xfrm>
            <a:off x="9697644" y="4603944"/>
            <a:ext cx="1208855" cy="1238264"/>
          </a:xfrm>
          <a:custGeom>
            <a:avLst/>
            <a:gdLst/>
            <a:ahLst/>
            <a:cxnLst/>
            <a:rect l="l" t="t" r="r" b="b"/>
            <a:pathLst>
              <a:path w="1813283" h="1857396">
                <a:moveTo>
                  <a:pt x="0" y="0"/>
                </a:moveTo>
                <a:lnTo>
                  <a:pt x="1813283" y="0"/>
                </a:lnTo>
                <a:lnTo>
                  <a:pt x="1813283" y="1857396"/>
                </a:lnTo>
                <a:lnTo>
                  <a:pt x="0" y="1857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90" b="-90"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957106" y="2071603"/>
            <a:ext cx="3317710" cy="1458997"/>
            <a:chOff x="0" y="0"/>
            <a:chExt cx="5919117" cy="2602992"/>
          </a:xfrm>
          <a:solidFill>
            <a:schemeClr val="accent1">
              <a:lumMod val="50000"/>
            </a:schemeClr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5919089" cy="2602992"/>
            </a:xfrm>
            <a:custGeom>
              <a:avLst/>
              <a:gdLst/>
              <a:ahLst/>
              <a:cxnLst/>
              <a:rect l="l" t="t" r="r" b="b"/>
              <a:pathLst>
                <a:path w="5919089" h="2602992">
                  <a:moveTo>
                    <a:pt x="0" y="0"/>
                  </a:moveTo>
                  <a:lnTo>
                    <a:pt x="5919089" y="0"/>
                  </a:lnTo>
                  <a:lnTo>
                    <a:pt x="5919089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8038788" y="2090425"/>
            <a:ext cx="3317710" cy="1458997"/>
            <a:chOff x="0" y="0"/>
            <a:chExt cx="5919117" cy="2602992"/>
          </a:xfrm>
          <a:solidFill>
            <a:schemeClr val="accent1">
              <a:lumMod val="5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5919089" cy="2602992"/>
            </a:xfrm>
            <a:custGeom>
              <a:avLst/>
              <a:gdLst/>
              <a:ahLst/>
              <a:cxnLst/>
              <a:rect l="l" t="t" r="r" b="b"/>
              <a:pathLst>
                <a:path w="5919089" h="2602992">
                  <a:moveTo>
                    <a:pt x="0" y="0"/>
                  </a:moveTo>
                  <a:lnTo>
                    <a:pt x="5919089" y="0"/>
                  </a:lnTo>
                  <a:lnTo>
                    <a:pt x="5919089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4497939" y="2071602"/>
            <a:ext cx="3317710" cy="1458997"/>
            <a:chOff x="0" y="0"/>
            <a:chExt cx="5919117" cy="2602992"/>
          </a:xfrm>
          <a:solidFill>
            <a:schemeClr val="accent1">
              <a:lumMod val="5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5919089" cy="2602992"/>
            </a:xfrm>
            <a:custGeom>
              <a:avLst/>
              <a:gdLst/>
              <a:ahLst/>
              <a:cxnLst/>
              <a:rect l="l" t="t" r="r" b="b"/>
              <a:pathLst>
                <a:path w="5919089" h="2602992">
                  <a:moveTo>
                    <a:pt x="0" y="0"/>
                  </a:moveTo>
                  <a:lnTo>
                    <a:pt x="5919089" y="0"/>
                  </a:lnTo>
                  <a:lnTo>
                    <a:pt x="5919089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sp>
        <p:nvSpPr>
          <p:cNvPr id="12" name="TextBox 12"/>
          <p:cNvSpPr txBox="1"/>
          <p:nvPr/>
        </p:nvSpPr>
        <p:spPr>
          <a:xfrm>
            <a:off x="648960" y="1399303"/>
            <a:ext cx="10820400" cy="410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r>
              <a:rPr lang="en-US" sz="2667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Przykłady</a:t>
            </a:r>
            <a:r>
              <a:rPr lang="pl-PL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48960" y="3861596"/>
            <a:ext cx="10820400" cy="2314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933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Korzyści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</a:t>
            </a:r>
          </a:p>
          <a:p>
            <a:pPr marL="487622" lvl="2" indent="-162541">
              <a:lnSpc>
                <a:spcPts val="2986"/>
              </a:lnSpc>
              <a:spcBef>
                <a:spcPts val="800"/>
              </a:spcBef>
              <a:buFont typeface="Arial"/>
              <a:buChar char="⚬"/>
            </a:pP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kompensacja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wad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zalet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różnych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źródeł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pl-PL" sz="2133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487622" lvl="2" indent="-162541">
              <a:lnSpc>
                <a:spcPts val="2986"/>
              </a:lnSpc>
              <a:spcBef>
                <a:spcPts val="800"/>
              </a:spcBef>
              <a:buFont typeface="Arial"/>
              <a:buChar char="⚬"/>
            </a:pP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maksymalizacja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wykorzystania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l-PL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OZE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</a:t>
            </a:r>
          </a:p>
          <a:p>
            <a:pPr marL="487622" lvl="2" indent="-162541">
              <a:lnSpc>
                <a:spcPts val="2986"/>
              </a:lnSpc>
              <a:spcBef>
                <a:spcPts val="800"/>
              </a:spcBef>
              <a:buFont typeface="Arial"/>
              <a:buChar char="⚬"/>
            </a:pP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zapewnienie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ciągłości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zaopatrzenia</a:t>
            </a:r>
            <a:r>
              <a:rPr lang="pl-PL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</a:p>
          <a:p>
            <a:pPr marL="487622" lvl="2" indent="-162541">
              <a:lnSpc>
                <a:spcPts val="2986"/>
              </a:lnSpc>
              <a:spcBef>
                <a:spcPts val="800"/>
              </a:spcBef>
              <a:buFont typeface="Arial"/>
              <a:buChar char="⚬"/>
            </a:pP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lepsze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zarządzanie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produkcją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zużyciem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133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2133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71416" y="2318571"/>
            <a:ext cx="3317677" cy="790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Farma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fotowoltaiczna</a:t>
            </a:r>
            <a:r>
              <a:rPr lang="pl-PL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4644392" y="2337182"/>
            <a:ext cx="2903216" cy="7902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Farma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wiatrowa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+</a:t>
            </a:r>
            <a:endParaRPr lang="pl-PL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38771" y="2200786"/>
            <a:ext cx="3317711" cy="12006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Farma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fotowoltaiczna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+</a:t>
            </a:r>
            <a:endParaRPr lang="pl-PL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farma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wiatrowa</a:t>
            </a:r>
            <a:r>
              <a:rPr lang="pl-PL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+</a:t>
            </a:r>
            <a:endParaRPr lang="pl-PL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173"/>
              </a:lnSpc>
            </a:pP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85800" y="328656"/>
            <a:ext cx="10820400" cy="610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6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Instalacje</a:t>
            </a:r>
            <a:r>
              <a:rPr lang="en-US" sz="66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66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hybrydowe</a:t>
            </a:r>
            <a:endParaRPr lang="en-US" sz="6600" i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  <p:extLst>
      <p:ext uri="{BB962C8B-B14F-4D97-AF65-F5344CB8AC3E}">
        <p14:creationId xmlns:p14="http://schemas.microsoft.com/office/powerpoint/2010/main" val="19895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2DCAF79-961D-4BC5-083D-7E0A028956DD}"/>
              </a:ext>
            </a:extLst>
          </p:cNvPr>
          <p:cNvSpPr txBox="1"/>
          <p:nvPr/>
        </p:nvSpPr>
        <p:spPr>
          <a:xfrm>
            <a:off x="556042" y="419427"/>
            <a:ext cx="9401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Warunki dofinansowania - dotacja</a:t>
            </a:r>
          </a:p>
        </p:txBody>
      </p:sp>
      <p:sp>
        <p:nvSpPr>
          <p:cNvPr id="3" name="Symbol zastępczy zawartości 3">
            <a:extLst>
              <a:ext uri="{FF2B5EF4-FFF2-40B4-BE49-F238E27FC236}">
                <a16:creationId xmlns:a16="http://schemas.microsoft.com/office/drawing/2014/main" id="{171CBC24-9E7D-45D3-99CA-7E18881C4761}"/>
              </a:ext>
            </a:extLst>
          </p:cNvPr>
          <p:cNvSpPr txBox="1">
            <a:spLocks/>
          </p:cNvSpPr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l-PL" dirty="0"/>
          </a:p>
        </p:txBody>
      </p:sp>
      <p:sp>
        <p:nvSpPr>
          <p:cNvPr id="18" name="Symbol zastępczy tekstu 17">
            <a:extLst>
              <a:ext uri="{FF2B5EF4-FFF2-40B4-BE49-F238E27FC236}">
                <a16:creationId xmlns:a16="http://schemas.microsoft.com/office/drawing/2014/main" id="{8C25F65C-F334-9F20-3678-3EF08A92B9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94188"/>
            <a:ext cx="5157787" cy="641684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Kogeneracja na OZE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F1B42A57-E5E4-797F-91CA-0040C84282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8378"/>
            <a:ext cx="5157787" cy="304541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45%– dla dużego przedsiębiorcy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55%– dla średniego 		przedsiębiorcy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65%– dla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mikroprzedsiębiorcy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	małego przedsiębiorcy</a:t>
            </a:r>
          </a:p>
        </p:txBody>
      </p:sp>
      <p:sp>
        <p:nvSpPr>
          <p:cNvPr id="19" name="Symbol zastępczy tekstu 18">
            <a:extLst>
              <a:ext uri="{FF2B5EF4-FFF2-40B4-BE49-F238E27FC236}">
                <a16:creationId xmlns:a16="http://schemas.microsoft.com/office/drawing/2014/main" id="{0180903A-5D9F-FD08-D777-8C982067A2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94188"/>
            <a:ext cx="5183188" cy="641684"/>
          </a:xfrm>
        </p:spPr>
        <p:txBody>
          <a:bodyPr>
            <a:normAutofit/>
          </a:bodyPr>
          <a:lstStyle/>
          <a:p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Kogeneracja na gaz ziemny</a:t>
            </a:r>
          </a:p>
        </p:txBody>
      </p:sp>
      <p:sp>
        <p:nvSpPr>
          <p:cNvPr id="20" name="Symbol zastępczy zawartości 19">
            <a:extLst>
              <a:ext uri="{FF2B5EF4-FFF2-40B4-BE49-F238E27FC236}">
                <a16:creationId xmlns:a16="http://schemas.microsoft.com/office/drawing/2014/main" id="{7774F024-B3F0-7F74-687D-0BA7AFCD3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28378"/>
            <a:ext cx="5183188" cy="3045410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30%– dla dużego przedsiębiorcy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40%– dla średniego 	przedsiębiorcy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50%– dla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mikroprzedsiębiorcy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	małego przedsiębiorcy</a:t>
            </a:r>
          </a:p>
          <a:p>
            <a:pPr marL="0" indent="0">
              <a:spcAft>
                <a:spcPts val="600"/>
              </a:spcAft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C924461A-772B-88E6-EBF3-D85B6304E06F}"/>
              </a:ext>
            </a:extLst>
          </p:cNvPr>
          <p:cNvSpPr txBox="1"/>
          <p:nvPr/>
        </p:nvSpPr>
        <p:spPr>
          <a:xfrm>
            <a:off x="838200" y="1548140"/>
            <a:ext cx="1051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Intensywność dofinansowania (dotacja):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3A21C929-2BE6-DAE2-C9FD-9DB6516F0685}"/>
              </a:ext>
            </a:extLst>
          </p:cNvPr>
          <p:cNvSpPr txBox="1"/>
          <p:nvPr/>
        </p:nvSpPr>
        <p:spPr>
          <a:xfrm>
            <a:off x="836612" y="5792242"/>
            <a:ext cx="105156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400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Warunkiem udzielenia dotacji jest zaciągnięcie pożyczki z NFOŚiGW, w części stanowiącej uzupełnienie do 100% k.k.</a:t>
            </a:r>
          </a:p>
        </p:txBody>
      </p:sp>
    </p:spTree>
    <p:extLst>
      <p:ext uri="{BB962C8B-B14F-4D97-AF65-F5344CB8AC3E}">
        <p14:creationId xmlns:p14="http://schemas.microsoft.com/office/powerpoint/2010/main" val="42193252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1193382" y="1793233"/>
            <a:ext cx="2324928" cy="1301496"/>
            <a:chOff x="0" y="0"/>
            <a:chExt cx="4649856" cy="2602992"/>
          </a:xfrm>
          <a:solidFill>
            <a:schemeClr val="accent1">
              <a:lumMod val="50000"/>
            </a:schemeClr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4649851" cy="2602992"/>
            </a:xfrm>
            <a:custGeom>
              <a:avLst/>
              <a:gdLst/>
              <a:ahLst/>
              <a:cxnLst/>
              <a:rect l="l" t="t" r="r" b="b"/>
              <a:pathLst>
                <a:path w="4649851" h="2602992">
                  <a:moveTo>
                    <a:pt x="0" y="0"/>
                  </a:moveTo>
                  <a:lnTo>
                    <a:pt x="4649851" y="0"/>
                  </a:lnTo>
                  <a:lnTo>
                    <a:pt x="4649851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4560044" y="2705684"/>
            <a:ext cx="2626319" cy="1301496"/>
            <a:chOff x="0" y="0"/>
            <a:chExt cx="5252639" cy="2602992"/>
          </a:xfrm>
          <a:solidFill>
            <a:schemeClr val="accent1">
              <a:lumMod val="5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5252593" cy="2602992"/>
            </a:xfrm>
            <a:custGeom>
              <a:avLst/>
              <a:gdLst/>
              <a:ahLst/>
              <a:cxnLst/>
              <a:rect l="l" t="t" r="r" b="b"/>
              <a:pathLst>
                <a:path w="5252593" h="2602992">
                  <a:moveTo>
                    <a:pt x="0" y="0"/>
                  </a:moveTo>
                  <a:lnTo>
                    <a:pt x="5252593" y="0"/>
                  </a:lnTo>
                  <a:lnTo>
                    <a:pt x="5252593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9" name="Group 9"/>
          <p:cNvGrpSpPr/>
          <p:nvPr/>
        </p:nvGrpSpPr>
        <p:grpSpPr>
          <a:xfrm>
            <a:off x="8799039" y="2705684"/>
            <a:ext cx="2324928" cy="1301496"/>
            <a:chOff x="0" y="0"/>
            <a:chExt cx="4649856" cy="2602992"/>
          </a:xfrm>
          <a:solidFill>
            <a:schemeClr val="accent1">
              <a:lumMod val="5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49851" cy="2602992"/>
            </a:xfrm>
            <a:custGeom>
              <a:avLst/>
              <a:gdLst/>
              <a:ahLst/>
              <a:cxnLst/>
              <a:rect l="l" t="t" r="r" b="b"/>
              <a:pathLst>
                <a:path w="4649851" h="2602992">
                  <a:moveTo>
                    <a:pt x="0" y="0"/>
                  </a:moveTo>
                  <a:lnTo>
                    <a:pt x="4649851" y="0"/>
                  </a:lnTo>
                  <a:lnTo>
                    <a:pt x="4649851" y="2602992"/>
                  </a:lnTo>
                  <a:lnTo>
                    <a:pt x="0" y="2602992"/>
                  </a:lnTo>
                  <a:lnTo>
                    <a:pt x="0" y="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1" name="Group 11"/>
          <p:cNvGrpSpPr/>
          <p:nvPr/>
        </p:nvGrpSpPr>
        <p:grpSpPr>
          <a:xfrm>
            <a:off x="3112453" y="4910208"/>
            <a:ext cx="5967095" cy="1261993"/>
            <a:chOff x="0" y="0"/>
            <a:chExt cx="11934191" cy="25239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934190" cy="2523998"/>
            </a:xfrm>
            <a:custGeom>
              <a:avLst/>
              <a:gdLst/>
              <a:ahLst/>
              <a:cxnLst/>
              <a:rect l="l" t="t" r="r" b="b"/>
              <a:pathLst>
                <a:path w="11934190" h="2523998">
                  <a:moveTo>
                    <a:pt x="0" y="0"/>
                  </a:moveTo>
                  <a:lnTo>
                    <a:pt x="11934190" y="0"/>
                  </a:lnTo>
                  <a:lnTo>
                    <a:pt x="11934190" y="2523998"/>
                  </a:lnTo>
                  <a:lnTo>
                    <a:pt x="0" y="25239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82345" b="-82344"/>
              </a:stretch>
            </a:blipFill>
          </p:spPr>
        </p:sp>
      </p:grpSp>
      <p:sp>
        <p:nvSpPr>
          <p:cNvPr id="13" name="Freeform 13"/>
          <p:cNvSpPr/>
          <p:nvPr/>
        </p:nvSpPr>
        <p:spPr>
          <a:xfrm rot="1623060">
            <a:off x="3458300" y="1985201"/>
            <a:ext cx="1718882" cy="651027"/>
          </a:xfrm>
          <a:custGeom>
            <a:avLst/>
            <a:gdLst/>
            <a:ahLst/>
            <a:cxnLst/>
            <a:rect l="l" t="t" r="r" b="b"/>
            <a:pathLst>
              <a:path w="2578323" h="976540">
                <a:moveTo>
                  <a:pt x="0" y="0"/>
                </a:moveTo>
                <a:lnTo>
                  <a:pt x="2578323" y="0"/>
                </a:lnTo>
                <a:lnTo>
                  <a:pt x="2578323" y="976540"/>
                </a:lnTo>
                <a:lnTo>
                  <a:pt x="0" y="9765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61" b="-661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564918" y="2928649"/>
            <a:ext cx="855567" cy="855567"/>
          </a:xfrm>
          <a:custGeom>
            <a:avLst/>
            <a:gdLst/>
            <a:ahLst/>
            <a:cxnLst/>
            <a:rect l="l" t="t" r="r" b="b"/>
            <a:pathLst>
              <a:path w="1283351" h="1283351">
                <a:moveTo>
                  <a:pt x="0" y="0"/>
                </a:moveTo>
                <a:lnTo>
                  <a:pt x="1283351" y="0"/>
                </a:lnTo>
                <a:lnTo>
                  <a:pt x="1283351" y="1283351"/>
                </a:lnTo>
                <a:lnTo>
                  <a:pt x="0" y="12833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685799" y="328656"/>
            <a:ext cx="10820400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                            </a:t>
            </a:r>
            <a:r>
              <a:rPr lang="en-US" sz="8000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off-grid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70001" y="1986265"/>
            <a:ext cx="2134259" cy="835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Brak</a:t>
            </a:r>
            <a:r>
              <a:rPr lang="en-US" sz="24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dostępu</a:t>
            </a:r>
            <a:r>
              <a:rPr lang="en-US" sz="24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sieci</a:t>
            </a:r>
            <a:endParaRPr lang="en-US" sz="2400" dirty="0">
              <a:solidFill>
                <a:srgbClr val="FAFBF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560044" y="2928649"/>
            <a:ext cx="2626319" cy="83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Własne</a:t>
            </a:r>
            <a:r>
              <a:rPr lang="en-US" sz="24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źródło</a:t>
            </a:r>
            <a:r>
              <a:rPr lang="en-US" sz="24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OZE (off-grid)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799039" y="3094663"/>
            <a:ext cx="2324928" cy="399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Magazyn</a:t>
            </a:r>
            <a:r>
              <a:rPr lang="en-US" sz="24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4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endParaRPr lang="en-US" sz="2400" dirty="0">
              <a:solidFill>
                <a:srgbClr val="FAFBF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112453" y="4910207"/>
            <a:ext cx="5967095" cy="127118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endParaRPr lang="pl-PL" sz="3200" dirty="0">
              <a:solidFill>
                <a:srgbClr val="FAFBF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360"/>
              </a:lnSpc>
            </a:pPr>
            <a:r>
              <a:rPr lang="en-US" sz="32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Samowystarczalność</a:t>
            </a:r>
            <a:r>
              <a:rPr lang="en-US" sz="3200" dirty="0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dirty="0" err="1">
                <a:solidFill>
                  <a:srgbClr val="FAFBFB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energetyczna</a:t>
            </a:r>
            <a:endParaRPr lang="en-US" sz="3200" dirty="0">
              <a:solidFill>
                <a:srgbClr val="FAFBF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360"/>
              </a:lnSpc>
            </a:pPr>
            <a:endParaRPr lang="en-US" sz="2400" dirty="0">
              <a:solidFill>
                <a:srgbClr val="FAFBFB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21" name="Freeform 21"/>
          <p:cNvSpPr/>
          <p:nvPr/>
        </p:nvSpPr>
        <p:spPr>
          <a:xfrm rot="7823963">
            <a:off x="8751372" y="4353663"/>
            <a:ext cx="1502467" cy="569059"/>
          </a:xfrm>
          <a:custGeom>
            <a:avLst/>
            <a:gdLst/>
            <a:ahLst/>
            <a:cxnLst/>
            <a:rect l="l" t="t" r="r" b="b"/>
            <a:pathLst>
              <a:path w="2253701" h="853589">
                <a:moveTo>
                  <a:pt x="0" y="0"/>
                </a:moveTo>
                <a:lnTo>
                  <a:pt x="2253701" y="0"/>
                </a:lnTo>
                <a:lnTo>
                  <a:pt x="2253701" y="853589"/>
                </a:lnTo>
                <a:lnTo>
                  <a:pt x="0" y="8535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688" b="-688"/>
            </a:stretch>
          </a:blipFill>
        </p:spPr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524A7467-11A2-5EFC-1A05-F1FF355466D5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Problemy przyłączenia do sieci 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074124" y="2383917"/>
            <a:ext cx="43752" cy="3788283"/>
            <a:chOff x="0" y="0"/>
            <a:chExt cx="87504" cy="75765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503" cy="7576566"/>
            </a:xfrm>
            <a:custGeom>
              <a:avLst/>
              <a:gdLst/>
              <a:ahLst/>
              <a:cxnLst/>
              <a:rect l="l" t="t" r="r" b="b"/>
              <a:pathLst>
                <a:path w="87503" h="7576566">
                  <a:moveTo>
                    <a:pt x="0" y="0"/>
                  </a:moveTo>
                  <a:lnTo>
                    <a:pt x="87503" y="0"/>
                  </a:lnTo>
                  <a:lnTo>
                    <a:pt x="87503" y="7576566"/>
                  </a:lnTo>
                  <a:lnTo>
                    <a:pt x="0" y="7576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246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2173254" y="2032120"/>
            <a:ext cx="2429469" cy="1242301"/>
            <a:chOff x="0" y="0"/>
            <a:chExt cx="4184920" cy="213994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184904" cy="2139950"/>
            </a:xfrm>
            <a:custGeom>
              <a:avLst/>
              <a:gdLst/>
              <a:ahLst/>
              <a:cxnLst/>
              <a:rect l="l" t="t" r="r" b="b"/>
              <a:pathLst>
                <a:path w="4184904" h="2139950">
                  <a:moveTo>
                    <a:pt x="0" y="0"/>
                  </a:moveTo>
                  <a:lnTo>
                    <a:pt x="4184904" y="0"/>
                  </a:lnTo>
                  <a:lnTo>
                    <a:pt x="4184904" y="2139950"/>
                  </a:lnTo>
                  <a:lnTo>
                    <a:pt x="0" y="21399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" r="-1"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8337316" y="2168033"/>
            <a:ext cx="1153833" cy="1042645"/>
          </a:xfrm>
          <a:custGeom>
            <a:avLst/>
            <a:gdLst/>
            <a:ahLst/>
            <a:cxnLst/>
            <a:rect l="l" t="t" r="r" b="b"/>
            <a:pathLst>
              <a:path w="1730749" h="1563968">
                <a:moveTo>
                  <a:pt x="0" y="0"/>
                </a:moveTo>
                <a:lnTo>
                  <a:pt x="1730748" y="0"/>
                </a:lnTo>
                <a:lnTo>
                  <a:pt x="1730748" y="1563967"/>
                </a:lnTo>
                <a:lnTo>
                  <a:pt x="0" y="15639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685800" y="340367"/>
            <a:ext cx="10820400" cy="55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pl-PL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</a:t>
            </a: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roblem</a:t>
            </a:r>
            <a:r>
              <a:rPr lang="pl-PL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y</a:t>
            </a:r>
            <a:r>
              <a:rPr lang="en-US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przyłączenia</a:t>
            </a:r>
            <a:r>
              <a:rPr lang="en-US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do </a:t>
            </a: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sieci</a:t>
            </a:r>
            <a:endParaRPr lang="en-US" sz="5400" i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301038" y="3402804"/>
            <a:ext cx="3641132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CABLE POOLING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277041" y="3402804"/>
            <a:ext cx="5121507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LINIA BEZPOŚREDNIA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46186" y="3940915"/>
            <a:ext cx="4550836" cy="17440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endParaRPr lang="pl-PL" sz="2399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>
              <a:lnSpc>
                <a:spcPts val="3359"/>
              </a:lnSpc>
            </a:pP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spóln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infrastruktur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przesyłow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l-PL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różne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źródła</a:t>
            </a:r>
            <a:r>
              <a:rPr lang="en-US" sz="32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2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energii</a:t>
            </a:r>
            <a:r>
              <a:rPr lang="en-US" sz="2399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562376" y="4368383"/>
            <a:ext cx="4550836" cy="872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pl-PL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producenta</a:t>
            </a:r>
            <a:r>
              <a:rPr lang="en-US" sz="3600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do </a:t>
            </a:r>
            <a:r>
              <a:rPr lang="en-US" sz="3600" i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odbiorcy</a:t>
            </a:r>
            <a:r>
              <a:rPr lang="en-US" sz="2399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</a:p>
        </p:txBody>
      </p:sp>
      <p:sp>
        <p:nvSpPr>
          <p:cNvPr id="16" name="AutoShape 16"/>
          <p:cNvSpPr/>
          <p:nvPr/>
        </p:nvSpPr>
        <p:spPr>
          <a:xfrm flipV="1">
            <a:off x="3561791" y="2886848"/>
            <a:ext cx="0" cy="252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</p:sp>
      <p:sp>
        <p:nvSpPr>
          <p:cNvPr id="17" name="AutoShape 17"/>
          <p:cNvSpPr/>
          <p:nvPr/>
        </p:nvSpPr>
        <p:spPr>
          <a:xfrm flipV="1">
            <a:off x="2700852" y="2886848"/>
            <a:ext cx="0" cy="25241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pl-PL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2700852" y="3139257"/>
            <a:ext cx="860939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 flipV="1">
            <a:off x="3131321" y="3139258"/>
            <a:ext cx="0" cy="13888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685800" y="2108200"/>
            <a:ext cx="9433344" cy="4064000"/>
            <a:chOff x="0" y="0"/>
            <a:chExt cx="18866688" cy="874942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8866738" cy="8749411"/>
            </a:xfrm>
            <a:custGeom>
              <a:avLst/>
              <a:gdLst/>
              <a:ahLst/>
              <a:cxnLst/>
              <a:rect l="l" t="t" r="r" b="b"/>
              <a:pathLst>
                <a:path w="18866738" h="8749411">
                  <a:moveTo>
                    <a:pt x="0" y="0"/>
                  </a:moveTo>
                  <a:lnTo>
                    <a:pt x="18866738" y="0"/>
                  </a:lnTo>
                  <a:lnTo>
                    <a:pt x="18866738" y="8749411"/>
                  </a:lnTo>
                  <a:lnTo>
                    <a:pt x="0" y="87494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30" b="-31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3647115" y="2003432"/>
            <a:ext cx="790988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lang="pl-PL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>
              <a:lnSpc>
                <a:spcPts val="3173"/>
              </a:lnSpc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Udziałem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OZE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402538" y="2834189"/>
            <a:ext cx="7239956" cy="12066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lang="pl-PL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>
              <a:lnSpc>
                <a:spcPts val="3173"/>
              </a:lnSpc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Inteligentnymi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,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cyfrowymi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sieciami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energetycznymi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016850" y="4050535"/>
            <a:ext cx="67601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lang="pl-PL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>
              <a:lnSpc>
                <a:spcPts val="3173"/>
              </a:lnSpc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Elektromobilnością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-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rozproszone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magazyny</a:t>
            </a:r>
            <a:endParaRPr lang="en-US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287600" y="5110674"/>
            <a:ext cx="6218600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3"/>
              </a:lnSpc>
            </a:pPr>
            <a:endParaRPr lang="pl-PL" sz="2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  <a:p>
            <a:pPr>
              <a:lnSpc>
                <a:spcPts val="3173"/>
              </a:lnSpc>
            </a:pP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Wsparciem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finansowym</a:t>
            </a:r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01940" y="328656"/>
            <a:ext cx="10940554" cy="4800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Wzrost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zainteresowania</a:t>
            </a:r>
            <a:endParaRPr 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47941" y="1975728"/>
            <a:ext cx="10896119" cy="3488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8585" lvl="2" indent="-182862">
              <a:lnSpc>
                <a:spcPts val="3359"/>
              </a:lnSpc>
              <a:buFont typeface="Arial"/>
              <a:buChar char="⚬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Przyłączenie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do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sieci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obligatoryjna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zgoda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OSD</a:t>
            </a:r>
          </a:p>
          <a:p>
            <a:pPr marL="548585" lvl="2" indent="-182862">
              <a:lnSpc>
                <a:spcPts val="3359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585" lvl="2" indent="-182862">
              <a:lnSpc>
                <a:spcPts val="3359"/>
              </a:lnSpc>
              <a:buFont typeface="Arial"/>
              <a:buChar char="⚬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Koncesje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Prezesa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URE: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powyżej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10 MW.</a:t>
            </a:r>
          </a:p>
          <a:p>
            <a:pPr marL="548585" lvl="2" indent="-182862">
              <a:lnSpc>
                <a:spcPts val="3359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585" lvl="2" indent="-182862">
              <a:lnSpc>
                <a:spcPts val="3359"/>
              </a:lnSpc>
              <a:buFont typeface="Arial"/>
              <a:buChar char="⚬"/>
            </a:pP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Wpis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do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rejestru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magazynów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: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OSD -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już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8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powyżej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50 kW.</a:t>
            </a:r>
            <a:endParaRPr lang="pl-PL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585" lvl="2" indent="-182862">
              <a:lnSpc>
                <a:spcPts val="3359"/>
              </a:lnSpc>
              <a:buFont typeface="Arial"/>
              <a:buChar char="⚬"/>
            </a:pPr>
            <a:endParaRPr lang="en-US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585" lvl="2" indent="-182862">
              <a:lnSpc>
                <a:spcPts val="3359"/>
              </a:lnSpc>
              <a:buFont typeface="Arial"/>
              <a:buChar char="⚬"/>
            </a:pP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Instalacja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może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wymagać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pl-PL" sz="36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PnB</a:t>
            </a:r>
            <a:r>
              <a:rPr lang="pl-PL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marL="548585" lvl="2" indent="-182862">
              <a:lnSpc>
                <a:spcPts val="3359"/>
              </a:lnSpc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379162" y="4285713"/>
            <a:ext cx="1256398" cy="1259547"/>
          </a:xfrm>
          <a:custGeom>
            <a:avLst/>
            <a:gdLst/>
            <a:ahLst/>
            <a:cxnLst/>
            <a:rect l="l" t="t" r="r" b="b"/>
            <a:pathLst>
              <a:path w="1884597" h="1889321">
                <a:moveTo>
                  <a:pt x="0" y="0"/>
                </a:moveTo>
                <a:lnTo>
                  <a:pt x="1884597" y="0"/>
                </a:lnTo>
                <a:lnTo>
                  <a:pt x="1884597" y="1889321"/>
                </a:lnTo>
                <a:lnTo>
                  <a:pt x="0" y="18893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25" r="-125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85800" y="328656"/>
            <a:ext cx="10820400" cy="55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06"/>
              </a:lnSpc>
            </a:pP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Wymagania</a:t>
            </a:r>
            <a:r>
              <a:rPr lang="en-US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</a:t>
            </a: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formalno</a:t>
            </a:r>
            <a:r>
              <a:rPr lang="en-US" sz="54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 – </a:t>
            </a:r>
            <a:r>
              <a:rPr lang="en-US" sz="5400" i="1" dirty="0" err="1">
                <a:solidFill>
                  <a:srgbClr val="FFFFFF"/>
                </a:solidFill>
                <a:latin typeface="Times New Roman" panose="02020603050405020304" pitchFamily="18" charset="0"/>
                <a:ea typeface="Times New Roman Bold"/>
                <a:cs typeface="Times New Roman" panose="02020603050405020304" pitchFamily="18" charset="0"/>
                <a:sym typeface="Times New Roman Bold"/>
              </a:rPr>
              <a:t>prawne</a:t>
            </a:r>
            <a:endParaRPr lang="en-US" sz="5400" i="1" dirty="0">
              <a:solidFill>
                <a:srgbClr val="FFFFFF"/>
              </a:solidFill>
              <a:latin typeface="Times New Roman" panose="02020603050405020304" pitchFamily="18" charset="0"/>
              <a:ea typeface="Times New Roman Bold"/>
              <a:cs typeface="Times New Roman" panose="02020603050405020304" pitchFamily="18" charset="0"/>
              <a:sym typeface="Times New Roman 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072779A-4094-A5A0-805C-A2B598480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0203" y="439361"/>
            <a:ext cx="8240487" cy="531481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pPr algn="ctr"/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Ryszard Ochwat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 508 611 727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r.ochwat@euro-most.eu</a:t>
            </a:r>
          </a:p>
          <a:p>
            <a:pPr marL="0" indent="0" algn="ctr">
              <a:buNone/>
            </a:pPr>
            <a:endParaRPr lang="pl-PL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Euro-Most Energia Sp. z o.o.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ul. Wiertnicza 138, 02-952 Warszawa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tel./fax:(22) 827 27 30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e-mail: biuro@euro-most.eu</a:t>
            </a:r>
          </a:p>
          <a:p>
            <a:pPr marL="0" indent="0" algn="ctr"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http://euro-most.eu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82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AEA1D0A-3493-010C-660C-7A28E344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05770"/>
            <a:ext cx="10515600" cy="1003628"/>
          </a:xfrm>
        </p:spPr>
        <p:txBody>
          <a:bodyPr>
            <a:normAutofit/>
          </a:bodyPr>
          <a:lstStyle/>
          <a:p>
            <a: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Warunki dofinansowania - pożyczka</a:t>
            </a:r>
            <a:br>
              <a:rPr kumimoji="0" lang="pl-PL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800" dirty="0"/>
          </a:p>
        </p:txBody>
      </p:sp>
      <p:sp>
        <p:nvSpPr>
          <p:cNvPr id="26" name="Symbol zastępczy zawartości 25">
            <a:extLst>
              <a:ext uri="{FF2B5EF4-FFF2-40B4-BE49-F238E27FC236}">
                <a16:creationId xmlns:a16="http://schemas.microsoft.com/office/drawing/2014/main" id="{19A41BDC-4002-6D34-0A1D-FA8D7A994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0463"/>
            <a:ext cx="10515600" cy="4476499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Intensywność dofinansowania: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Pożyczka do 100% k.k.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 wartość pożyczki – 0,1 mln zł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Maks. wartość pożyczki – 300 mln zł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Oprocentowanie: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warunkach preferencyjnych: WIBOR 3M, nie mniej niż 1,5 % w skali roku</a:t>
            </a:r>
          </a:p>
          <a:p>
            <a:pPr>
              <a:spcAft>
                <a:spcPts val="600"/>
              </a:spcAft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warunkach rynkowych: oprocentowanie na poziomie stopy referencyjnej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 spłaty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15 lat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pl-PL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Okres karencji 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12 miesięcy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29506F1-24B8-83AC-3840-AFA655BA5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5096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AD013D-D88B-AB9C-2396-EC21081BD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358" y="350252"/>
            <a:ext cx="10515600" cy="661570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Rodzaje inwestycji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32252AC-3ADA-CF03-3530-2E3688931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Budowa/przebudowa jednostek wytwórczych ≥0,5 MW,</a:t>
            </a:r>
          </a:p>
          <a:p>
            <a:pPr marL="0" indent="0"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wykorzystujące: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ciepło odpadowe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OZE (biogaz, </a:t>
            </a:r>
            <a:r>
              <a:rPr lang="pl-PL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biometan</a:t>
            </a: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paliwa gazowe, mieszanki gazów, gaz syntetyczny, wodór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Możliwe: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przyłącze do sieci</a:t>
            </a:r>
          </a:p>
          <a:p>
            <a:r>
              <a:rPr lang="pl-P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magazyn energii (zintegrowany z jednostką wytwórczą)</a:t>
            </a:r>
          </a:p>
          <a:p>
            <a:pPr marL="0" indent="0">
              <a:buNone/>
            </a:pPr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68CC356-EAA5-9A36-9A82-7E7F72E34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6163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705B447E-13C2-DB94-4C5E-E4465555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737" y="18255"/>
            <a:ext cx="10515600" cy="1325563"/>
          </a:xfrm>
        </p:spPr>
        <p:txBody>
          <a:bodyPr>
            <a:norm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Kryteria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6A713120-CB75-B875-4CC0-A13BA8BDA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l-PL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Nie więcej niż 50% ciepła użytkowego do publicznej sieci ciepłowniczej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pl-PL" sz="32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Wykluczenia: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nstalacje współspalania stałych paliw kopalnych z innymi paliwami (np. biomasa)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pl-PL" sz="2800" b="0" i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instalacje termicznego przekształcania odpadów i paliw z odpadów komunalnych</a:t>
            </a: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2D555924-023F-5E24-B71E-745C17EB6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5376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416DA38-DA82-D233-E584-C0A83CFCE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147" y="18255"/>
            <a:ext cx="10515600" cy="1325563"/>
          </a:xfrm>
        </p:spPr>
        <p:txBody>
          <a:bodyPr>
            <a:noAutofit/>
          </a:bodyPr>
          <a:lstStyle/>
          <a:p>
            <a: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Kryteria kwalifikacji</a:t>
            </a:r>
            <a:br>
              <a:rPr lang="pl-PL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Dotyczą wykorzystania paliwa gazowego, mieszanki gazów, gazu syntetycznego lub wodoru</a:t>
            </a:r>
            <a:endParaRPr lang="pl-P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9019C21-0DC3-BF44-CA34-63EEF75E8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916"/>
            <a:ext cx="10515600" cy="52295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Należy spełnić kryterium: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Poziom emisji GHG &lt; 100 g CO₂/kWh w cyklu życia kogeneracji z paliw gazowych	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</a:t>
            </a:r>
          </a:p>
          <a:p>
            <a:pPr marL="0" indent="0">
              <a:buNone/>
            </a:pPr>
            <a:r>
              <a:rPr lang="pl-PL" sz="22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Kryteria łącznie: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Oszczędność energii pierwotnej ≥ 10% względem rozdzielnej produkcji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Bezpośrednie emisje &lt; 270 g CO₂/kWh energii wyjściowej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Zastępowana energia nie pochodzi z OZE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Zastępuje wysokoemisyjną produkcję energii z paliw kopalnych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Nowa moc nie przekracza mocy zastępowanego obiektu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Obiekt przygotowany do przejścia na odnawialne/niskoemisyjne paliwa gazowe do 31.12.2035 r.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Redukcja emisji GHG o ≥ 55% na kWh energii wyjściowej</a:t>
            </a:r>
          </a:p>
          <a:p>
            <a:pPr>
              <a:spcBef>
                <a:spcPts val="0"/>
              </a:spcBef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Modernizacja nie zwiększy zdolności produkcyjnych obiektu</a:t>
            </a:r>
          </a:p>
          <a:p>
            <a:pPr marL="0" indent="0">
              <a:buNone/>
            </a:pPr>
            <a:r>
              <a:rPr lang="pl-PL" sz="2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Weryfikowana będzie zgodność przez niezależną jednostkę zewnętrzną, coroczne raporty dla Komisji – emisje GHG i postęp dekarbonizacji.</a:t>
            </a:r>
          </a:p>
          <a:p>
            <a:pPr marL="0" indent="0">
              <a:buNone/>
            </a:pPr>
            <a:endParaRPr lang="pl-PL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2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2C40F85-10DD-6768-1F6F-9940B729D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9230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A7884C6-6A27-E6D7-4E58-E54C84A6E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F91451-93B7-2764-D6C1-3AFC2E452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8000" dirty="0"/>
              <a:t>             </a:t>
            </a:r>
          </a:p>
          <a:p>
            <a:pPr marL="0" indent="0">
              <a:buNone/>
            </a:pPr>
            <a:r>
              <a:rPr lang="pl-PL" sz="8000" dirty="0"/>
              <a:t>         Biogazownie</a:t>
            </a:r>
          </a:p>
          <a:p>
            <a:pPr marL="0" indent="0">
              <a:buNone/>
            </a:pPr>
            <a:endParaRPr lang="pl-PL" sz="8000" dirty="0"/>
          </a:p>
          <a:p>
            <a:pPr marL="0" indent="0">
              <a:buNone/>
            </a:pPr>
            <a:r>
              <a:rPr lang="pl-PL" sz="7200" dirty="0"/>
              <a:t>    rolnicze/komunalne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4DCADAF-DCD3-9017-EABB-326D7658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D51BF-5940-4BC0-A1BA-2AE61C881B7F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7780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FA40A2CA-7163-A014-ED5E-EAD790C0D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743" y="1923838"/>
            <a:ext cx="2411371" cy="3010324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CBF1FCDB-F785-57E9-9F2D-DC26B1163649}"/>
              </a:ext>
            </a:extLst>
          </p:cNvPr>
          <p:cNvSpPr txBox="1">
            <a:spLocks/>
          </p:cNvSpPr>
          <p:nvPr/>
        </p:nvSpPr>
        <p:spPr>
          <a:xfrm>
            <a:off x="468787" y="9018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7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pl-PL" sz="72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jest?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242F3EA-B768-E572-9362-25372F6FB572}"/>
              </a:ext>
            </a:extLst>
          </p:cNvPr>
          <p:cNvSpPr txBox="1">
            <a:spLocks/>
          </p:cNvSpPr>
          <p:nvPr/>
        </p:nvSpPr>
        <p:spPr>
          <a:xfrm>
            <a:off x="677332" y="2047435"/>
            <a:ext cx="6902787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pl-PL" sz="20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Biogazownia rolnicza 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instalacja odnawialnego źródła służącą do wytwarzania biogazu rolniczego. Z biogazu, odnawialne:</a:t>
            </a:r>
          </a:p>
          <a:p>
            <a:pPr marL="612000" indent="-288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energia elektryczna,      </a:t>
            </a:r>
          </a:p>
          <a:p>
            <a:pPr marL="612000" indent="-288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ciepło,</a:t>
            </a:r>
          </a:p>
          <a:p>
            <a:pPr marL="612000" indent="-288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biometan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612000" indent="-288000">
              <a:lnSpc>
                <a:spcPct val="107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wodór.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Małe instalacje 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 50 </a:t>
            </a:r>
            <a:r>
              <a:rPr lang="pl-PL" sz="2000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kWe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do 1 000 </a:t>
            </a:r>
            <a:r>
              <a:rPr lang="pl-PL" sz="2000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kWe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 </a:t>
            </a:r>
            <a:r>
              <a:rPr lang="pl-PL" sz="2000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MWe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000" b="1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Mikro instalacje 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do  50 </a:t>
            </a:r>
            <a:r>
              <a:rPr lang="pl-PL" sz="2000" kern="1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kWe</a:t>
            </a:r>
            <a:r>
              <a:rPr lang="pl-PL" sz="2000" kern="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l-PL" sz="2000" kern="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1E8F462-6647-4455-AFB1-34988C3E5309}"/>
              </a:ext>
            </a:extLst>
          </p:cNvPr>
          <p:cNvSpPr txBox="1"/>
          <p:nvPr/>
        </p:nvSpPr>
        <p:spPr>
          <a:xfrm>
            <a:off x="677332" y="5145572"/>
            <a:ext cx="70309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l-PL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20 lutego 2015 r. o odnawialnych źródłach energii </a:t>
            </a:r>
          </a:p>
          <a:p>
            <a:pPr algn="l"/>
            <a:r>
              <a:rPr lang="pl-PL" sz="1200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Ustawa z dnia 13 lipca 2023 r. o ułatwieniach w przygotowaniu i realizacji inwestycji w zakresie biogazowni rolniczych, a także ich funkcjonowaniu</a:t>
            </a:r>
          </a:p>
          <a:p>
            <a:pPr algn="l"/>
            <a:endParaRPr lang="pl-PL" b="1" i="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2047</Words>
  <Application>Microsoft Office PowerPoint</Application>
  <PresentationFormat>Panoramiczny</PresentationFormat>
  <Paragraphs>398</Paragraphs>
  <Slides>34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34</vt:i4>
      </vt:variant>
    </vt:vector>
  </HeadingPairs>
  <TitlesOfParts>
    <vt:vector size="44" baseType="lpstr"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Wingdings 3</vt:lpstr>
      <vt:lpstr>Motyw pakietu Office</vt:lpstr>
      <vt:lpstr>1_Motyw pakietu Office</vt:lpstr>
      <vt:lpstr>Prezentacja programu PowerPoint</vt:lpstr>
      <vt:lpstr>Kogeneracja dla Energetyki i Przemysłu podstawowe infromacje</vt:lpstr>
      <vt:lpstr>Prezentacja programu PowerPoint</vt:lpstr>
      <vt:lpstr>Warunki dofinansowania - pożyczka </vt:lpstr>
      <vt:lpstr>Rodzaje inwestycji</vt:lpstr>
      <vt:lpstr>Kryteria</vt:lpstr>
      <vt:lpstr>Kryteria kwalifikacji Dotyczą wykorzystania paliwa gazowego, mieszanki gazów, gazu syntetycznego lub wodoru</vt:lpstr>
      <vt:lpstr>Prezentacja programu PowerPoint</vt:lpstr>
      <vt:lpstr>Prezentacja programu PowerPoint</vt:lpstr>
      <vt:lpstr>        Jak to działa?</vt:lpstr>
      <vt:lpstr>200 DJP </vt:lpstr>
      <vt:lpstr>Cykl w biogazowni wynosi 22-26 dni i zależy od:</vt:lpstr>
      <vt:lpstr>         poferment</vt:lpstr>
      <vt:lpstr>Dlaczego warto inwestować?</vt:lpstr>
      <vt:lpstr>2. Dla środowiskowa:</vt:lpstr>
      <vt:lpstr>Prezentacja programu PowerPoint</vt:lpstr>
      <vt:lpstr>     WSPARCIE INWESTYCYJNE            „Energia dla wsi”</vt:lpstr>
      <vt:lpstr>Prezentacja programu PowerPoint</vt:lpstr>
      <vt:lpstr>Prezentacja programu PowerPoint</vt:lpstr>
      <vt:lpstr>Wymagana gotowość w programach:</vt:lpstr>
      <vt:lpstr>Prezentacja programu PowerPoint</vt:lpstr>
      <vt:lpstr>Funkcje magazynów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Damian Bartosiak</dc:creator>
  <cp:lastModifiedBy>Ryszard Ochwat</cp:lastModifiedBy>
  <cp:revision>73</cp:revision>
  <cp:lastPrinted>2025-06-03T09:08:42Z</cp:lastPrinted>
  <dcterms:created xsi:type="dcterms:W3CDTF">2024-07-04T08:26:48Z</dcterms:created>
  <dcterms:modified xsi:type="dcterms:W3CDTF">2025-06-05T15:43:34Z</dcterms:modified>
</cp:coreProperties>
</file>