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24" r:id="rId3"/>
    <p:sldId id="327" r:id="rId4"/>
    <p:sldId id="323" r:id="rId5"/>
    <p:sldId id="325" r:id="rId6"/>
    <p:sldId id="328" r:id="rId7"/>
    <p:sldId id="331" r:id="rId8"/>
    <p:sldId id="332" r:id="rId9"/>
    <p:sldId id="329" r:id="rId10"/>
    <p:sldId id="326" r:id="rId11"/>
    <p:sldId id="330" r:id="rId12"/>
    <p:sldId id="339" r:id="rId13"/>
    <p:sldId id="344" r:id="rId14"/>
    <p:sldId id="343" r:id="rId15"/>
    <p:sldId id="333" r:id="rId16"/>
    <p:sldId id="321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B4AF93-4E8A-4044-B721-1066606E4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cs-CZ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3B17753-1280-4384-8065-D9A6DE068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cs-CZ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70C5479-E3A7-4F09-ACFF-415843031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FC3B-51E1-443E-8B5A-6DA318467FC3}" type="datetimeFigureOut">
              <a:rPr lang="cs-CZ" smtClean="0"/>
              <a:t>05.06.2025</a:t>
            </a:fld>
            <a:endParaRPr lang="cs-CZ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1DBC7B-CC51-4FE7-8CDD-36F0471FC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9F2D8D-A00A-49F2-AA74-441BDDB5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90C5A-866F-4058-8173-0138F6FCF5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46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29284F-AA6A-46D1-B186-649CBD2C9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cs-CZ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A2E6D9C-0C60-42BE-99E8-7D6987C33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cs-CZ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182E5FE-16DF-47F8-ABDB-257982B89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FC3B-51E1-443E-8B5A-6DA318467FC3}" type="datetimeFigureOut">
              <a:rPr lang="cs-CZ" smtClean="0"/>
              <a:t>05.06.2025</a:t>
            </a:fld>
            <a:endParaRPr lang="cs-CZ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5DA480B-D3DE-43ED-95B9-722EB75E4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2E21D3B-AFE7-4B6C-9CE6-3C210450D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90C5A-866F-4058-8173-0138F6FCF5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18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EB79DF6-2073-4C4B-ADC9-D25D0C38B2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cs-CZ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D9CA373-7E30-4606-9450-302BA3EB3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cs-CZ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5F1123-9E71-4B81-92F2-6A8284F84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FC3B-51E1-443E-8B5A-6DA318467FC3}" type="datetimeFigureOut">
              <a:rPr lang="cs-CZ" smtClean="0"/>
              <a:t>05.06.2025</a:t>
            </a:fld>
            <a:endParaRPr lang="cs-CZ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CA1DE9C-F709-47B9-94EF-69C75024D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74A750A-9DB9-4973-A075-46AF480F1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90C5A-866F-4058-8173-0138F6FCF5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00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45AF7F-9D80-4415-947C-29D2941E0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cs-CZ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3CBDCB-D0E9-4836-890F-C819F27F3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cs-CZ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129C718-8942-46EF-A164-79E575706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FC3B-51E1-443E-8B5A-6DA318467FC3}" type="datetimeFigureOut">
              <a:rPr lang="cs-CZ" smtClean="0"/>
              <a:t>05.06.2025</a:t>
            </a:fld>
            <a:endParaRPr lang="cs-CZ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AD2731B-8B03-4951-87D2-F9902EA8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2BEF369-A9AA-4E62-ACD4-5E87D73B7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90C5A-866F-4058-8173-0138F6FCF5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84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EC1A1C-604E-483B-8FB9-FD250C989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cs-CZ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F5B4D9D-C398-4DF5-AAB2-D9854D636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91EDB31-CE6F-4727-A503-A8C288908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FC3B-51E1-443E-8B5A-6DA318467FC3}" type="datetimeFigureOut">
              <a:rPr lang="cs-CZ" smtClean="0"/>
              <a:t>05.06.2025</a:t>
            </a:fld>
            <a:endParaRPr lang="cs-CZ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2155869-9A69-40C6-B3C5-7B97E787B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BD1CF2-C7B6-4319-BEF2-21BFFDC4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90C5A-866F-4058-8173-0138F6FCF5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32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33BAF7-ADA6-4E5D-BE83-7DC6FF7BD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cs-CZ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E1026F-3405-4099-99FA-28F273A83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cs-CZ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AF65D72-A376-4335-B636-808879F04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cs-CZ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27526D3-D5E7-4186-86F0-44D26B17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FC3B-51E1-443E-8B5A-6DA318467FC3}" type="datetimeFigureOut">
              <a:rPr lang="cs-CZ" smtClean="0"/>
              <a:t>05.06.2025</a:t>
            </a:fld>
            <a:endParaRPr lang="cs-CZ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7E1C7E8-3C20-4CB1-836B-AC539C961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08CF1A5-A500-4A1C-A507-58544098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90C5A-866F-4058-8173-0138F6FCF5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46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5299CA-20A7-4F91-966B-48C8E9F2A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cs-CZ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E6FBD28-4E9B-4E95-96C5-1316B308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CF60D99-8F96-4E78-936D-495C9CE3A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cs-CZ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4540A17-CA15-4B67-BF8A-004FDF3A1B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44CEF67-4330-4EF0-BB1F-D6ED4E34BE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cs-CZ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FF00AD0-990F-4CCB-88AA-7F3B5DB2E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FC3B-51E1-443E-8B5A-6DA318467FC3}" type="datetimeFigureOut">
              <a:rPr lang="cs-CZ" smtClean="0"/>
              <a:t>05.06.2025</a:t>
            </a:fld>
            <a:endParaRPr lang="cs-CZ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D497236-4FFF-4A00-A445-BED15AE0A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B596EB7-DB6C-4415-96DF-78A329877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90C5A-866F-4058-8173-0138F6FCF5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57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C2DF13-BC88-49EB-8B56-5D2BC192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cs-CZ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261A58C-611C-4C8E-99F6-C786C255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FC3B-51E1-443E-8B5A-6DA318467FC3}" type="datetimeFigureOut">
              <a:rPr lang="cs-CZ" smtClean="0"/>
              <a:t>05.06.2025</a:t>
            </a:fld>
            <a:endParaRPr lang="cs-CZ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D48D6F3-4FF1-4CE9-86B1-1849E6AEE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E8001EE-6A93-46E1-AEA6-87A7BE493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90C5A-866F-4058-8173-0138F6FCF5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328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D2BDA45-254C-4BC6-AA5D-8899DAE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FC3B-51E1-443E-8B5A-6DA318467FC3}" type="datetimeFigureOut">
              <a:rPr lang="cs-CZ" smtClean="0"/>
              <a:t>05.06.2025</a:t>
            </a:fld>
            <a:endParaRPr lang="cs-CZ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B838ED2-1C0C-46B7-A7B0-D390AB7C0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C4127F9-D80E-486C-9A2A-739F5EFFB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90C5A-866F-4058-8173-0138F6FCF5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858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69FA83-6FCB-4865-AE01-92E3C9286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cs-CZ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3F6A2C-8C73-491A-A092-3CA6F3A39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cs-CZ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5109E3C-F045-4F25-9352-ACBD8EDF0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CD90613-6801-45DB-86B7-3485C7383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FC3B-51E1-443E-8B5A-6DA318467FC3}" type="datetimeFigureOut">
              <a:rPr lang="cs-CZ" smtClean="0"/>
              <a:t>05.06.2025</a:t>
            </a:fld>
            <a:endParaRPr lang="cs-CZ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CD0D545-41EB-4362-9DB3-34A1654B2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CD0A7B0-673B-452F-8302-59B24DC3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90C5A-866F-4058-8173-0138F6FCF5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87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13F509-9E49-4B33-B358-CB990B29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cs-CZ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AC9848A-FEC3-4410-9BCA-4C782B4ADA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3E6F552-6F85-404F-B844-9D0C2D268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2037266-484F-41CC-B387-5F0711441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FC3B-51E1-443E-8B5A-6DA318467FC3}" type="datetimeFigureOut">
              <a:rPr lang="cs-CZ" smtClean="0"/>
              <a:t>05.06.2025</a:t>
            </a:fld>
            <a:endParaRPr lang="cs-CZ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8E018D0-258B-472D-909C-64A092505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F0E321D-71F0-48FD-B954-CDDD5186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90C5A-866F-4058-8173-0138F6FCF5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52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C97D53D-7BEC-4D4B-B58B-D5E4509CC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cs-CZ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B8DCC15-C511-4272-8979-8266BE7BE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cs-CZ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82ED04F-D5AF-4468-9F40-77D288246C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4FC3B-51E1-443E-8B5A-6DA318467FC3}" type="datetimeFigureOut">
              <a:rPr lang="cs-CZ" smtClean="0"/>
              <a:t>05.06.2025</a:t>
            </a:fld>
            <a:endParaRPr lang="cs-CZ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81C75BB-9725-4D19-A9C7-3AE7350C5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537E53B-F19B-426C-A81E-886ACD548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90C5A-866F-4058-8173-0138F6FCF5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82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EFD8FF3-AED7-497A-B7FF-8B666C230A31}"/>
              </a:ext>
            </a:extLst>
          </p:cNvPr>
          <p:cNvSpPr/>
          <p:nvPr/>
        </p:nvSpPr>
        <p:spPr>
          <a:xfrm>
            <a:off x="1027115" y="2392334"/>
            <a:ext cx="101377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0070C0"/>
                </a:solidFill>
              </a:rPr>
              <a:t>Kompleksowe usługi biogazowe dla branży rolno-spożywczej</a:t>
            </a:r>
          </a:p>
        </p:txBody>
      </p:sp>
    </p:spTree>
    <p:extLst>
      <p:ext uri="{BB962C8B-B14F-4D97-AF65-F5344CB8AC3E}">
        <p14:creationId xmlns:p14="http://schemas.microsoft.com/office/powerpoint/2010/main" val="426799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F709106-FFFA-49D3-9F04-B8C730E61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74" y="588304"/>
            <a:ext cx="2443396" cy="84987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7B969CDC-76B1-4F37-891B-298754A41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2690"/>
            <a:ext cx="12192000" cy="248179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FA49682-5368-4339-81FD-D762DABCF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45808"/>
            <a:ext cx="12192000" cy="124777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C8CE99F5-AA33-42B7-89A9-5876220CA87A}"/>
              </a:ext>
            </a:extLst>
          </p:cNvPr>
          <p:cNvSpPr/>
          <p:nvPr/>
        </p:nvSpPr>
        <p:spPr>
          <a:xfrm>
            <a:off x="1504331" y="6033540"/>
            <a:ext cx="106876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Mirosława Dyjak-Wojciechowska tel. 784 923 366</a:t>
            </a:r>
          </a:p>
        </p:txBody>
      </p:sp>
    </p:spTree>
    <p:extLst>
      <p:ext uri="{BB962C8B-B14F-4D97-AF65-F5344CB8AC3E}">
        <p14:creationId xmlns:p14="http://schemas.microsoft.com/office/powerpoint/2010/main" val="966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Obrázek">
            <a:extLst>
              <a:ext uri="{FF2B5EF4-FFF2-40B4-BE49-F238E27FC236}">
                <a16:creationId xmlns:a16="http://schemas.microsoft.com/office/drawing/2014/main" id="{65F16FC1-3B3B-4696-BC24-36B53C5A78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D6084EB-9E60-45A8-AC82-F670CF2F0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44AB875C-8F0E-425B-83E6-F9BA3F412FB9}"/>
              </a:ext>
            </a:extLst>
          </p:cNvPr>
          <p:cNvSpPr/>
          <p:nvPr/>
        </p:nvSpPr>
        <p:spPr>
          <a:xfrm>
            <a:off x="5502251" y="6087970"/>
            <a:ext cx="6936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Tomasz Janiak tel. 664 059 179</a:t>
            </a:r>
          </a:p>
        </p:txBody>
      </p:sp>
    </p:spTree>
    <p:extLst>
      <p:ext uri="{BB962C8B-B14F-4D97-AF65-F5344CB8AC3E}">
        <p14:creationId xmlns:p14="http://schemas.microsoft.com/office/powerpoint/2010/main" val="87104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F22BD90-0353-42AB-8E8B-E948428EC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62" y="5879690"/>
            <a:ext cx="2395231" cy="810966"/>
          </a:xfrm>
          <a:prstGeom prst="rect">
            <a:avLst/>
          </a:prstGeom>
        </p:spPr>
      </p:pic>
      <p:sp>
        <p:nvSpPr>
          <p:cNvPr id="5" name="pole tekstowe 10">
            <a:extLst>
              <a:ext uri="{FF2B5EF4-FFF2-40B4-BE49-F238E27FC236}">
                <a16:creationId xmlns:a16="http://schemas.microsoft.com/office/drawing/2014/main" id="{5A80615B-B69F-4EB9-9382-BAC13F64D877}"/>
              </a:ext>
            </a:extLst>
          </p:cNvPr>
          <p:cNvSpPr txBox="1"/>
          <p:nvPr/>
        </p:nvSpPr>
        <p:spPr>
          <a:xfrm>
            <a:off x="8071546" y="5992244"/>
            <a:ext cx="3396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2060"/>
                </a:solidFill>
              </a:rPr>
              <a:t>Inwestycje pod klucz</a:t>
            </a:r>
            <a:endParaRPr lang="cs-CZ" dirty="0"/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22975E2C-700D-4B32-8AD3-4124D4514FBD}"/>
              </a:ext>
            </a:extLst>
          </p:cNvPr>
          <p:cNvCxnSpPr>
            <a:cxnSpLocks/>
          </p:cNvCxnSpPr>
          <p:nvPr/>
        </p:nvCxnSpPr>
        <p:spPr>
          <a:xfrm>
            <a:off x="353962" y="5879690"/>
            <a:ext cx="11484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7">
            <a:extLst>
              <a:ext uri="{FF2B5EF4-FFF2-40B4-BE49-F238E27FC236}">
                <a16:creationId xmlns:a16="http://schemas.microsoft.com/office/drawing/2014/main" id="{600BA824-2544-4D55-8F89-B6360E1D4404}"/>
              </a:ext>
            </a:extLst>
          </p:cNvPr>
          <p:cNvSpPr/>
          <p:nvPr/>
        </p:nvSpPr>
        <p:spPr>
          <a:xfrm>
            <a:off x="909669" y="430776"/>
            <a:ext cx="10137769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u="sng" dirty="0">
                <a:solidFill>
                  <a:srgbClr val="0070C0"/>
                </a:solidFill>
              </a:rPr>
              <a:t>Ścieżka budowy biogazowni</a:t>
            </a:r>
          </a:p>
          <a:p>
            <a:pPr algn="ctr"/>
            <a:endParaRPr lang="pl-PL" sz="800" b="1" dirty="0">
              <a:solidFill>
                <a:srgbClr val="0070C0"/>
              </a:solidFill>
            </a:endParaRPr>
          </a:p>
          <a:p>
            <a:pPr algn="ctr"/>
            <a:endParaRPr lang="pl-PL" sz="800" b="1" dirty="0">
              <a:solidFill>
                <a:srgbClr val="0070C0"/>
              </a:solidFill>
            </a:endParaRPr>
          </a:p>
          <a:p>
            <a:pPr algn="ctr"/>
            <a:r>
              <a:rPr lang="pl-PL" sz="4000" b="1" dirty="0">
                <a:solidFill>
                  <a:srgbClr val="0070C0"/>
                </a:solidFill>
              </a:rPr>
              <a:t>Koncepcja i analiza substratu </a:t>
            </a:r>
            <a:r>
              <a:rPr lang="pl-PL" sz="2800" b="1" dirty="0">
                <a:solidFill>
                  <a:srgbClr val="0070C0"/>
                </a:solidFill>
              </a:rPr>
              <a:t>( 2-3 miesiące)</a:t>
            </a:r>
          </a:p>
          <a:p>
            <a:pPr algn="ctr"/>
            <a:endParaRPr lang="pl-PL" sz="800" b="1" dirty="0">
              <a:solidFill>
                <a:srgbClr val="0070C0"/>
              </a:solidFill>
            </a:endParaRPr>
          </a:p>
          <a:p>
            <a:pPr algn="ctr"/>
            <a:r>
              <a:rPr lang="pl-PL" sz="4000" b="1" dirty="0">
                <a:solidFill>
                  <a:srgbClr val="0070C0"/>
                </a:solidFill>
              </a:rPr>
              <a:t>Pozwolenia (WZ, przyłącze itp.) </a:t>
            </a:r>
            <a:r>
              <a:rPr lang="pl-PL" sz="2800" b="1" dirty="0">
                <a:solidFill>
                  <a:srgbClr val="0070C0"/>
                </a:solidFill>
              </a:rPr>
              <a:t>(średnio 6 miesięcy)</a:t>
            </a:r>
          </a:p>
          <a:p>
            <a:pPr algn="ctr"/>
            <a:endParaRPr lang="pl-PL" sz="800" b="1" dirty="0">
              <a:solidFill>
                <a:srgbClr val="0070C0"/>
              </a:solidFill>
            </a:endParaRPr>
          </a:p>
          <a:p>
            <a:pPr algn="ctr"/>
            <a:r>
              <a:rPr lang="pl-PL" sz="4000" b="1" dirty="0">
                <a:solidFill>
                  <a:srgbClr val="0070C0"/>
                </a:solidFill>
              </a:rPr>
              <a:t>Projekt, zgody na budowę </a:t>
            </a:r>
            <a:r>
              <a:rPr lang="pl-PL" sz="2800" b="1" dirty="0">
                <a:solidFill>
                  <a:srgbClr val="0070C0"/>
                </a:solidFill>
              </a:rPr>
              <a:t>( 3-6 miesięcy)</a:t>
            </a:r>
          </a:p>
          <a:p>
            <a:pPr algn="ctr"/>
            <a:endParaRPr lang="pl-PL" sz="800" b="1" dirty="0">
              <a:solidFill>
                <a:srgbClr val="0070C0"/>
              </a:solidFill>
            </a:endParaRPr>
          </a:p>
          <a:p>
            <a:pPr algn="ctr"/>
            <a:r>
              <a:rPr lang="pl-PL" sz="4000" b="1" dirty="0">
                <a:solidFill>
                  <a:srgbClr val="0070C0"/>
                </a:solidFill>
              </a:rPr>
              <a:t>Budowa </a:t>
            </a:r>
            <a:r>
              <a:rPr lang="pl-PL" sz="2800" b="1" dirty="0">
                <a:solidFill>
                  <a:srgbClr val="0070C0"/>
                </a:solidFill>
              </a:rPr>
              <a:t>( 9 miesięcy)</a:t>
            </a:r>
          </a:p>
          <a:p>
            <a:pPr algn="ctr"/>
            <a:endParaRPr lang="pl-PL" sz="800" b="1" dirty="0">
              <a:solidFill>
                <a:srgbClr val="0070C0"/>
              </a:solidFill>
            </a:endParaRPr>
          </a:p>
          <a:p>
            <a:pPr algn="ctr"/>
            <a:r>
              <a:rPr lang="pl-PL" sz="4000" b="1" dirty="0">
                <a:solidFill>
                  <a:srgbClr val="0070C0"/>
                </a:solidFill>
              </a:rPr>
              <a:t>Uruchomienie </a:t>
            </a:r>
            <a:r>
              <a:rPr lang="pl-PL" sz="2800" b="1" dirty="0">
                <a:solidFill>
                  <a:srgbClr val="0070C0"/>
                </a:solidFill>
              </a:rPr>
              <a:t>( 3 miesiące)</a:t>
            </a:r>
          </a:p>
          <a:p>
            <a:pPr algn="ctr"/>
            <a:endParaRPr lang="pl-PL" sz="2800" b="1" dirty="0">
              <a:solidFill>
                <a:srgbClr val="0070C0"/>
              </a:solidFill>
            </a:endParaRPr>
          </a:p>
          <a:p>
            <a:pPr algn="ctr"/>
            <a:endParaRPr lang="pl-PL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1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F22BD90-0353-42AB-8E8B-E948428EC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62" y="5879690"/>
            <a:ext cx="2395231" cy="810966"/>
          </a:xfrm>
          <a:prstGeom prst="rect">
            <a:avLst/>
          </a:prstGeom>
        </p:spPr>
      </p:pic>
      <p:sp>
        <p:nvSpPr>
          <p:cNvPr id="5" name="pole tekstowe 10">
            <a:extLst>
              <a:ext uri="{FF2B5EF4-FFF2-40B4-BE49-F238E27FC236}">
                <a16:creationId xmlns:a16="http://schemas.microsoft.com/office/drawing/2014/main" id="{5A80615B-B69F-4EB9-9382-BAC13F64D877}"/>
              </a:ext>
            </a:extLst>
          </p:cNvPr>
          <p:cNvSpPr txBox="1"/>
          <p:nvPr/>
        </p:nvSpPr>
        <p:spPr>
          <a:xfrm>
            <a:off x="8071546" y="5992244"/>
            <a:ext cx="3396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2060"/>
                </a:solidFill>
              </a:rPr>
              <a:t>Inwestycje pod klucz</a:t>
            </a:r>
            <a:endParaRPr lang="cs-CZ" dirty="0"/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22975E2C-700D-4B32-8AD3-4124D4514FBD}"/>
              </a:ext>
            </a:extLst>
          </p:cNvPr>
          <p:cNvCxnSpPr>
            <a:cxnSpLocks/>
          </p:cNvCxnSpPr>
          <p:nvPr/>
        </p:nvCxnSpPr>
        <p:spPr>
          <a:xfrm>
            <a:off x="353962" y="5879690"/>
            <a:ext cx="11484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7">
            <a:extLst>
              <a:ext uri="{FF2B5EF4-FFF2-40B4-BE49-F238E27FC236}">
                <a16:creationId xmlns:a16="http://schemas.microsoft.com/office/drawing/2014/main" id="{600BA824-2544-4D55-8F89-B6360E1D4404}"/>
              </a:ext>
            </a:extLst>
          </p:cNvPr>
          <p:cNvSpPr/>
          <p:nvPr/>
        </p:nvSpPr>
        <p:spPr>
          <a:xfrm>
            <a:off x="909669" y="430776"/>
            <a:ext cx="101377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u="sng" dirty="0">
                <a:solidFill>
                  <a:srgbClr val="0070C0"/>
                </a:solidFill>
              </a:rPr>
              <a:t>Ścieżka budowy biogazowni</a:t>
            </a:r>
          </a:p>
          <a:p>
            <a:pPr algn="ctr"/>
            <a:endParaRPr lang="pl-PL" sz="800" b="1" dirty="0">
              <a:solidFill>
                <a:srgbClr val="0070C0"/>
              </a:solidFill>
            </a:endParaRPr>
          </a:p>
          <a:p>
            <a:pPr algn="ctr"/>
            <a:endParaRPr lang="pl-PL" sz="800" b="1" dirty="0">
              <a:solidFill>
                <a:srgbClr val="0070C0"/>
              </a:solidFill>
            </a:endParaRPr>
          </a:p>
          <a:p>
            <a:pPr algn="ctr"/>
            <a:r>
              <a:rPr lang="pl-PL" sz="4000" b="1" dirty="0">
                <a:solidFill>
                  <a:srgbClr val="0070C0"/>
                </a:solidFill>
              </a:rPr>
              <a:t>Koncepcja i analiza substratu </a:t>
            </a:r>
            <a:r>
              <a:rPr lang="pl-PL" sz="2800" b="1" dirty="0">
                <a:solidFill>
                  <a:srgbClr val="0070C0"/>
                </a:solidFill>
              </a:rPr>
              <a:t>( 2-3 miesiące)</a:t>
            </a:r>
          </a:p>
          <a:p>
            <a:pPr algn="ctr"/>
            <a:endParaRPr lang="pl-PL" sz="800" b="1" dirty="0">
              <a:solidFill>
                <a:srgbClr val="0070C0"/>
              </a:solidFill>
            </a:endParaRPr>
          </a:p>
          <a:p>
            <a:pPr algn="ctr"/>
            <a:endParaRPr lang="pl-PL" sz="2800" b="1" dirty="0">
              <a:solidFill>
                <a:srgbClr val="0070C0"/>
              </a:solidFill>
            </a:endParaRPr>
          </a:p>
          <a:p>
            <a:pPr algn="ctr"/>
            <a:endParaRPr lang="pl-PL" sz="2800" b="1" dirty="0">
              <a:solidFill>
                <a:srgbClr val="0070C0"/>
              </a:solidFill>
            </a:endParaRPr>
          </a:p>
          <a:p>
            <a:pPr algn="ctr"/>
            <a:endParaRPr lang="pl-PL" sz="4000" b="1" dirty="0">
              <a:solidFill>
                <a:srgbClr val="0070C0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6BBA885-B64F-4B88-BDA0-949AC7F5E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15825"/>
            <a:ext cx="5239295" cy="3676881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37B7C0E9-624E-432C-AC15-DF106A499E01}"/>
              </a:ext>
            </a:extLst>
          </p:cNvPr>
          <p:cNvSpPr/>
          <p:nvPr/>
        </p:nvSpPr>
        <p:spPr>
          <a:xfrm>
            <a:off x="353962" y="3151444"/>
            <a:ext cx="53673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0070C0"/>
                </a:solidFill>
              </a:rPr>
              <a:t>Bezpieczeństwo inwestycji</a:t>
            </a:r>
          </a:p>
          <a:p>
            <a:pPr algn="ctr"/>
            <a:r>
              <a:rPr lang="pl-PL" sz="2800" b="1" dirty="0">
                <a:solidFill>
                  <a:srgbClr val="0070C0"/>
                </a:solidFill>
              </a:rPr>
              <a:t>min. 70% substratu od 1 podmiotu</a:t>
            </a:r>
          </a:p>
          <a:p>
            <a:pPr algn="ctr"/>
            <a:endParaRPr lang="pl-PL" sz="800" b="1" dirty="0">
              <a:solidFill>
                <a:srgbClr val="0070C0"/>
              </a:solidFill>
            </a:endParaRPr>
          </a:p>
          <a:p>
            <a:pPr algn="ctr"/>
            <a:endParaRPr lang="pl-PL" sz="2800" b="1" dirty="0">
              <a:solidFill>
                <a:srgbClr val="0070C0"/>
              </a:solidFill>
            </a:endParaRPr>
          </a:p>
          <a:p>
            <a:pPr algn="ctr"/>
            <a:endParaRPr lang="pl-PL" sz="2800" b="1" dirty="0">
              <a:solidFill>
                <a:srgbClr val="0070C0"/>
              </a:solidFill>
            </a:endParaRPr>
          </a:p>
          <a:p>
            <a:pPr algn="ctr"/>
            <a:endParaRPr lang="pl-PL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1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F22BD90-0353-42AB-8E8B-E948428EC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62" y="5879690"/>
            <a:ext cx="2395231" cy="810966"/>
          </a:xfrm>
          <a:prstGeom prst="rect">
            <a:avLst/>
          </a:prstGeom>
        </p:spPr>
      </p:pic>
      <p:sp>
        <p:nvSpPr>
          <p:cNvPr id="5" name="pole tekstowe 10">
            <a:extLst>
              <a:ext uri="{FF2B5EF4-FFF2-40B4-BE49-F238E27FC236}">
                <a16:creationId xmlns:a16="http://schemas.microsoft.com/office/drawing/2014/main" id="{5A80615B-B69F-4EB9-9382-BAC13F64D877}"/>
              </a:ext>
            </a:extLst>
          </p:cNvPr>
          <p:cNvSpPr txBox="1"/>
          <p:nvPr/>
        </p:nvSpPr>
        <p:spPr>
          <a:xfrm>
            <a:off x="8071546" y="5992244"/>
            <a:ext cx="3396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2060"/>
                </a:solidFill>
              </a:rPr>
              <a:t>Inwestycje pod klucz</a:t>
            </a:r>
            <a:endParaRPr lang="cs-CZ" dirty="0"/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22975E2C-700D-4B32-8AD3-4124D4514FBD}"/>
              </a:ext>
            </a:extLst>
          </p:cNvPr>
          <p:cNvCxnSpPr>
            <a:cxnSpLocks/>
          </p:cNvCxnSpPr>
          <p:nvPr/>
        </p:nvCxnSpPr>
        <p:spPr>
          <a:xfrm>
            <a:off x="353962" y="5879690"/>
            <a:ext cx="11484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6">
            <a:extLst>
              <a:ext uri="{FF2B5EF4-FFF2-40B4-BE49-F238E27FC236}">
                <a16:creationId xmlns:a16="http://schemas.microsoft.com/office/drawing/2014/main" id="{83296404-A9E8-46A8-80E3-CDCFC899610D}"/>
              </a:ext>
            </a:extLst>
          </p:cNvPr>
          <p:cNvSpPr/>
          <p:nvPr/>
        </p:nvSpPr>
        <p:spPr>
          <a:xfrm>
            <a:off x="909669" y="241868"/>
            <a:ext cx="101377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0070C0"/>
                </a:solidFill>
              </a:rPr>
              <a:t>Koszt: </a:t>
            </a:r>
          </a:p>
          <a:p>
            <a:pPr algn="ctr"/>
            <a:r>
              <a:rPr lang="pl-PL" sz="4000" b="1" dirty="0" err="1">
                <a:solidFill>
                  <a:srgbClr val="0070C0"/>
                </a:solidFill>
              </a:rPr>
              <a:t>mikrobiogazownia</a:t>
            </a:r>
            <a:r>
              <a:rPr lang="pl-PL" sz="4000" b="1" dirty="0">
                <a:solidFill>
                  <a:srgbClr val="0070C0"/>
                </a:solidFill>
              </a:rPr>
              <a:t> 50kW 3-4 mln PLN</a:t>
            </a:r>
          </a:p>
          <a:p>
            <a:pPr algn="ctr"/>
            <a:r>
              <a:rPr lang="pl-PL" sz="4000" b="1" dirty="0">
                <a:solidFill>
                  <a:srgbClr val="0070C0"/>
                </a:solidFill>
              </a:rPr>
              <a:t>biogazownia 0,5 MW od 15 mln PLN </a:t>
            </a:r>
          </a:p>
          <a:p>
            <a:pPr algn="ctr"/>
            <a:endParaRPr lang="pl-PL" sz="4000" b="1" dirty="0">
              <a:solidFill>
                <a:srgbClr val="0070C0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744F77E-932D-44E0-80BF-18D9FCA1A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669" y="2413735"/>
            <a:ext cx="4657937" cy="314321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7527D05-5785-455D-99D4-C5D563EE6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62" y="2357459"/>
            <a:ext cx="6792318" cy="314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Obrázek">
            <a:extLst>
              <a:ext uri="{FF2B5EF4-FFF2-40B4-BE49-F238E27FC236}">
                <a16:creationId xmlns:a16="http://schemas.microsoft.com/office/drawing/2014/main" id="{65F16FC1-3B3B-4696-BC24-36B53C5A78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E233468-FC20-4848-B893-AC894C3B6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7232" cy="516680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F86C9CB-D601-4954-990C-637F1E581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1047"/>
            <a:ext cx="12192000" cy="212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7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F22BD90-0353-42AB-8E8B-E948428EC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781" y="166217"/>
            <a:ext cx="3269847" cy="1107089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9C8B6359-6475-482C-B6BA-2D308226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05" y="465482"/>
            <a:ext cx="3044349" cy="7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BF07F64-2E24-4ED9-B709-337EE953E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62" y="4917675"/>
            <a:ext cx="2108333" cy="1940325"/>
          </a:xfrm>
          <a:prstGeom prst="rect">
            <a:avLst/>
          </a:prstGeom>
        </p:spPr>
      </p:pic>
      <p:pic>
        <p:nvPicPr>
          <p:cNvPr id="8196" name="Picture 4" descr="Nagroda Brylant Polskiej Gospodarki 2023 dla Agrofert Polska">
            <a:extLst>
              <a:ext uri="{FF2B5EF4-FFF2-40B4-BE49-F238E27FC236}">
                <a16:creationId xmlns:a16="http://schemas.microsoft.com/office/drawing/2014/main" id="{BC3D0365-3883-4594-A189-95AD1FCF9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323" y="6231180"/>
            <a:ext cx="2415651" cy="36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AA41D94-15AB-4700-A811-D69CFF905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9183" y="5770578"/>
            <a:ext cx="1337569" cy="921205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EF68F3A1-46DB-48E7-8748-A11FB7697F1B}"/>
              </a:ext>
            </a:extLst>
          </p:cNvPr>
          <p:cNvSpPr/>
          <p:nvPr/>
        </p:nvSpPr>
        <p:spPr>
          <a:xfrm>
            <a:off x="1647609" y="1976682"/>
            <a:ext cx="8724247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4000" b="1" dirty="0">
                <a:solidFill>
                  <a:srgbClr val="0070C0"/>
                </a:solidFill>
              </a:rPr>
              <a:t>Sebastian Gregorczyk </a:t>
            </a:r>
          </a:p>
          <a:p>
            <a:pPr algn="ctr"/>
            <a:r>
              <a:rPr lang="cs-CZ" sz="4000" b="1" dirty="0">
                <a:solidFill>
                  <a:srgbClr val="0070C0"/>
                </a:solidFill>
              </a:rPr>
              <a:t>tel. 574 695 057</a:t>
            </a:r>
          </a:p>
          <a:p>
            <a:pPr algn="ctr"/>
            <a:endParaRPr lang="pl-PL" sz="4000" b="1" dirty="0">
              <a:solidFill>
                <a:srgbClr val="0070C0"/>
              </a:solidFill>
            </a:endParaRPr>
          </a:p>
          <a:p>
            <a:pPr algn="ctr"/>
            <a:r>
              <a:rPr lang="cs-CZ" sz="4000" b="1" dirty="0">
                <a:solidFill>
                  <a:srgbClr val="0070C0"/>
                </a:solidFill>
              </a:rPr>
              <a:t>sebastian.gregorczyk@agrofertpolska.pl</a:t>
            </a:r>
          </a:p>
        </p:txBody>
      </p:sp>
    </p:spTree>
    <p:extLst>
      <p:ext uri="{BB962C8B-B14F-4D97-AF65-F5344CB8AC3E}">
        <p14:creationId xmlns:p14="http://schemas.microsoft.com/office/powerpoint/2010/main" val="3551422187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4FAE27D-C7BA-484A-9CE4-B4675BBF7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29" y="62144"/>
            <a:ext cx="11593141" cy="6572897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82D0E6CA-3BF7-48E1-9072-702762930BA3}"/>
              </a:ext>
            </a:extLst>
          </p:cNvPr>
          <p:cNvSpPr/>
          <p:nvPr/>
        </p:nvSpPr>
        <p:spPr>
          <a:xfrm>
            <a:off x="4659781" y="2109746"/>
            <a:ext cx="1519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0070C0"/>
                </a:solidFill>
              </a:rPr>
              <a:t>Energia </a:t>
            </a:r>
            <a:endParaRPr lang="cs-CZ" sz="2800" b="1" dirty="0">
              <a:solidFill>
                <a:srgbClr val="0070C0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984140A-D453-4716-93E6-A2D59459786C}"/>
              </a:ext>
            </a:extLst>
          </p:cNvPr>
          <p:cNvSpPr/>
          <p:nvPr/>
        </p:nvSpPr>
        <p:spPr>
          <a:xfrm>
            <a:off x="5806756" y="5432397"/>
            <a:ext cx="1561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0070C0"/>
                </a:solidFill>
              </a:rPr>
              <a:t>Hodowla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0979A8-C6D7-4BE2-8E25-6E1AB26573E2}"/>
              </a:ext>
            </a:extLst>
          </p:cNvPr>
          <p:cNvSpPr/>
          <p:nvPr/>
        </p:nvSpPr>
        <p:spPr>
          <a:xfrm>
            <a:off x="985906" y="5252166"/>
            <a:ext cx="2335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0070C0"/>
                </a:solidFill>
              </a:rPr>
              <a:t>Uprawy rolna</a:t>
            </a:r>
            <a:endParaRPr lang="cs-CZ" sz="2800" b="1" dirty="0">
              <a:solidFill>
                <a:srgbClr val="0070C0"/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2D31C36-F3B0-4500-9423-02789E3DE589}"/>
              </a:ext>
            </a:extLst>
          </p:cNvPr>
          <p:cNvSpPr/>
          <p:nvPr/>
        </p:nvSpPr>
        <p:spPr>
          <a:xfrm>
            <a:off x="9364946" y="1486554"/>
            <a:ext cx="23358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0070C0"/>
                </a:solidFill>
              </a:rPr>
              <a:t>Przemysł spożywczy</a:t>
            </a:r>
            <a:endParaRPr lang="cs-CZ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2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4FAE27D-C7BA-484A-9CE4-B4675BBF7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29" y="142551"/>
            <a:ext cx="11593141" cy="6572897"/>
          </a:xfrm>
          <a:prstGeom prst="rect">
            <a:avLst/>
          </a:prstGeom>
        </p:spPr>
      </p:pic>
      <p:pic>
        <p:nvPicPr>
          <p:cNvPr id="9" name="Picture 2" descr="Locations -">
            <a:extLst>
              <a:ext uri="{FF2B5EF4-FFF2-40B4-BE49-F238E27FC236}">
                <a16:creationId xmlns:a16="http://schemas.microsoft.com/office/drawing/2014/main" id="{794BFE26-D019-4393-9B8D-F7A5D8ED8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3" y="1858684"/>
            <a:ext cx="1430424" cy="111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ZA (logo)">
            <a:extLst>
              <a:ext uri="{FF2B5EF4-FFF2-40B4-BE49-F238E27FC236}">
                <a16:creationId xmlns:a16="http://schemas.microsoft.com/office/drawing/2014/main" id="{0EE4F2DF-9C98-44DD-8009-5EC50D23C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72" y="1548985"/>
            <a:ext cx="605116" cy="34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4BA150A-0C37-4889-BB2B-0252608D2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221" y="2179050"/>
            <a:ext cx="1139459" cy="52322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CD3FDFA-88B8-4EFE-B32C-4A6B17BFC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446" y="1581530"/>
            <a:ext cx="1286523" cy="28303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86232D4-9314-4341-8E49-855C7B31E6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6194" y="935783"/>
            <a:ext cx="1880229" cy="43130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DEFFAA4-CB88-473F-B69B-CDE5DACE94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7777" y="6020579"/>
            <a:ext cx="1038222" cy="18688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FCDBC71-C24C-4150-91B5-EF74B0CA65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9909" y="5256155"/>
            <a:ext cx="1004831" cy="58102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E1ABF510-6CE1-4523-A73E-4FC74F70F0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7125" y="5391052"/>
            <a:ext cx="1149609" cy="39986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BEBEEA7-06A3-4939-A36F-E80E12F1B7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5975" y="5917673"/>
            <a:ext cx="1302324" cy="39269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F215D565-853D-4170-9AB0-85F6059BCA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551" y="935783"/>
            <a:ext cx="698507" cy="419104"/>
          </a:xfrm>
          <a:prstGeom prst="rect">
            <a:avLst/>
          </a:prstGeom>
        </p:spPr>
      </p:pic>
      <p:pic>
        <p:nvPicPr>
          <p:cNvPr id="2056" name="Picture 8" descr="PETROCHEMIA-BLACHOWNIA S.A. | PIPC - Polska Izba Przemysłu Chemicznego">
            <a:extLst>
              <a:ext uri="{FF2B5EF4-FFF2-40B4-BE49-F238E27FC236}">
                <a16:creationId xmlns:a16="http://schemas.microsoft.com/office/drawing/2014/main" id="{53C0A16D-6FDE-4B90-AA8C-7FCB51656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312" y="1731392"/>
            <a:ext cx="1265875" cy="126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0AACEE07-31AF-4720-ACCF-D82D69F610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20223" y="1486554"/>
            <a:ext cx="655377" cy="43437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750D36BD-D60D-43DB-AAE4-0E9A018FB0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47529" y="5490166"/>
            <a:ext cx="859995" cy="20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298D03C4-5AF4-4E54-87C6-F290F2B8CAEC}"/>
              </a:ext>
            </a:extLst>
          </p:cNvPr>
          <p:cNvSpPr/>
          <p:nvPr/>
        </p:nvSpPr>
        <p:spPr>
          <a:xfrm>
            <a:off x="1027115" y="1093507"/>
            <a:ext cx="1013776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0070C0"/>
                </a:solidFill>
              </a:rPr>
              <a:t>Co nas łączy ?</a:t>
            </a:r>
          </a:p>
          <a:p>
            <a:pPr algn="ctr"/>
            <a:endParaRPr lang="pl-PL" sz="4000" b="1" dirty="0">
              <a:solidFill>
                <a:srgbClr val="0070C0"/>
              </a:solidFill>
            </a:endParaRPr>
          </a:p>
          <a:p>
            <a:pPr algn="ctr"/>
            <a:r>
              <a:rPr lang="pl-PL" sz="4000" b="1" dirty="0">
                <a:solidFill>
                  <a:srgbClr val="0070C0"/>
                </a:solidFill>
              </a:rPr>
              <a:t>Kompleksowość, solidność i sprawdzone partnerstwo</a:t>
            </a:r>
          </a:p>
          <a:p>
            <a:pPr algn="ctr"/>
            <a:endParaRPr lang="pl-PL" sz="4000" b="1" dirty="0">
              <a:solidFill>
                <a:srgbClr val="0070C0"/>
              </a:solidFill>
            </a:endParaRPr>
          </a:p>
          <a:p>
            <a:pPr algn="ctr"/>
            <a:r>
              <a:rPr lang="pl-PL" sz="4000" b="1" dirty="0">
                <a:solidFill>
                  <a:srgbClr val="0070C0"/>
                </a:solidFill>
              </a:rPr>
              <a:t>Jesteśmy stabilnym partnerem dla rolników i przedsiębiorców</a:t>
            </a:r>
          </a:p>
        </p:txBody>
      </p:sp>
    </p:spTree>
    <p:extLst>
      <p:ext uri="{BB962C8B-B14F-4D97-AF65-F5344CB8AC3E}">
        <p14:creationId xmlns:p14="http://schemas.microsoft.com/office/powerpoint/2010/main" val="37745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EZA (logo)">
            <a:extLst>
              <a:ext uri="{FF2B5EF4-FFF2-40B4-BE49-F238E27FC236}">
                <a16:creationId xmlns:a16="http://schemas.microsoft.com/office/drawing/2014/main" id="{0EE4F2DF-9C98-44DD-8009-5EC50D23C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053" y="575456"/>
            <a:ext cx="605116" cy="34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4BA150A-0C37-4889-BB2B-0252608D2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931" y="538589"/>
            <a:ext cx="1139459" cy="52322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CD3FDFA-88B8-4EFE-B32C-4A6B17BFC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9913" y="633496"/>
            <a:ext cx="1286523" cy="28303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86232D4-9314-4341-8E49-855C7B31E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494" y="535400"/>
            <a:ext cx="1880229" cy="431307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F215D565-853D-4170-9AB0-85F6059BC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12" y="510434"/>
            <a:ext cx="698507" cy="419104"/>
          </a:xfrm>
          <a:prstGeom prst="rect">
            <a:avLst/>
          </a:prstGeom>
        </p:spPr>
      </p:pic>
      <p:pic>
        <p:nvPicPr>
          <p:cNvPr id="2056" name="Picture 8" descr="PETROCHEMIA-BLACHOWNIA S.A. | PIPC - Polska Izba Przemysłu Chemicznego">
            <a:extLst>
              <a:ext uri="{FF2B5EF4-FFF2-40B4-BE49-F238E27FC236}">
                <a16:creationId xmlns:a16="http://schemas.microsoft.com/office/drawing/2014/main" id="{53C0A16D-6FDE-4B90-AA8C-7FCB51656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53" y="87048"/>
            <a:ext cx="1265875" cy="126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0AACEE07-31AF-4720-ACCF-D82D69F610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1914" y="532329"/>
            <a:ext cx="655377" cy="43437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1E95BE19-E770-440C-B349-EF1D7E975F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7928" y="1692957"/>
            <a:ext cx="8750116" cy="223466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D3D49C4-6582-4498-A048-8B77EE3E26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5653447"/>
            <a:ext cx="12192000" cy="1247775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210B126F-FEAB-4FEA-9385-DAD6341D1CC2}"/>
              </a:ext>
            </a:extLst>
          </p:cNvPr>
          <p:cNvSpPr/>
          <p:nvPr/>
        </p:nvSpPr>
        <p:spPr>
          <a:xfrm>
            <a:off x="-47542" y="6089839"/>
            <a:ext cx="12287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>
                <a:solidFill>
                  <a:srgbClr val="0070C0"/>
                </a:solidFill>
              </a:rPr>
              <a:t>Joanna </a:t>
            </a:r>
            <a:r>
              <a:rPr lang="cs-CZ" sz="3600" b="1" dirty="0" err="1">
                <a:solidFill>
                  <a:srgbClr val="0070C0"/>
                </a:solidFill>
              </a:rPr>
              <a:t>Cieślik</a:t>
            </a:r>
            <a:r>
              <a:rPr lang="cs-CZ" sz="3600" b="1" dirty="0">
                <a:solidFill>
                  <a:srgbClr val="0070C0"/>
                </a:solidFill>
              </a:rPr>
              <a:t>  tel. 502 872 505  </a:t>
            </a:r>
            <a:r>
              <a:rPr lang="pl-PL" sz="3600" b="1" dirty="0">
                <a:solidFill>
                  <a:srgbClr val="0070C0"/>
                </a:solidFill>
              </a:rPr>
              <a:t>  L</a:t>
            </a:r>
            <a:r>
              <a:rPr lang="cs-CZ" sz="3600" b="1" dirty="0" err="1">
                <a:solidFill>
                  <a:srgbClr val="0070C0"/>
                </a:solidFill>
              </a:rPr>
              <a:t>eszek</a:t>
            </a:r>
            <a:r>
              <a:rPr lang="cs-CZ" sz="3600" b="1" dirty="0">
                <a:solidFill>
                  <a:srgbClr val="0070C0"/>
                </a:solidFill>
              </a:rPr>
              <a:t> Koltun tel. 604 599 612</a:t>
            </a:r>
          </a:p>
        </p:txBody>
      </p:sp>
    </p:spTree>
    <p:extLst>
      <p:ext uri="{BB962C8B-B14F-4D97-AF65-F5344CB8AC3E}">
        <p14:creationId xmlns:p14="http://schemas.microsoft.com/office/powerpoint/2010/main" val="379731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lantenservice #adblue #greenchem | GreenChem AdBlue4you - Benelux">
            <a:extLst>
              <a:ext uri="{FF2B5EF4-FFF2-40B4-BE49-F238E27FC236}">
                <a16:creationId xmlns:a16="http://schemas.microsoft.com/office/drawing/2014/main" id="{CF3DB335-BA63-4284-B260-E1C7C95E7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206" y="0"/>
            <a:ext cx="10512794" cy="591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ED2A1E5-67A4-4CB6-9063-940369837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95573"/>
            <a:ext cx="12192000" cy="124777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C17B10E7-7123-4A0F-BD26-FE7067AE9C6D}"/>
              </a:ext>
            </a:extLst>
          </p:cNvPr>
          <p:cNvSpPr/>
          <p:nvPr/>
        </p:nvSpPr>
        <p:spPr>
          <a:xfrm>
            <a:off x="4846848" y="5991204"/>
            <a:ext cx="73451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Paulina </a:t>
            </a:r>
            <a:r>
              <a:rPr lang="cs-CZ" sz="4000" b="1" dirty="0" err="1">
                <a:solidFill>
                  <a:srgbClr val="0070C0"/>
                </a:solidFill>
              </a:rPr>
              <a:t>Chałupka</a:t>
            </a:r>
            <a:r>
              <a:rPr lang="cs-CZ" sz="4000" b="1" dirty="0">
                <a:solidFill>
                  <a:srgbClr val="0070C0"/>
                </a:solidFill>
              </a:rPr>
              <a:t> tel. 608 689 389</a:t>
            </a:r>
          </a:p>
        </p:txBody>
      </p:sp>
      <p:pic>
        <p:nvPicPr>
          <p:cNvPr id="9" name="Picture 2" descr="Locations -">
            <a:extLst>
              <a:ext uri="{FF2B5EF4-FFF2-40B4-BE49-F238E27FC236}">
                <a16:creationId xmlns:a16="http://schemas.microsoft.com/office/drawing/2014/main" id="{794BFE26-D019-4393-9B8D-F7A5D8ED8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0" y="184698"/>
            <a:ext cx="3014269" cy="234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57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Obrázek">
            <a:extLst>
              <a:ext uri="{FF2B5EF4-FFF2-40B4-BE49-F238E27FC236}">
                <a16:creationId xmlns:a16="http://schemas.microsoft.com/office/drawing/2014/main" id="{65F16FC1-3B3B-4696-BC24-36B53C5A78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7A90013-7B18-4010-BC28-18C4AC25D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66" y="887829"/>
            <a:ext cx="11305667" cy="586357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1CF4FD9-38B0-416A-9622-3E0798621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04" y="193793"/>
            <a:ext cx="2603516" cy="61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Obrázek">
            <a:extLst>
              <a:ext uri="{FF2B5EF4-FFF2-40B4-BE49-F238E27FC236}">
                <a16:creationId xmlns:a16="http://schemas.microsoft.com/office/drawing/2014/main" id="{65F16FC1-3B3B-4696-BC24-36B53C5A78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4942640-67D9-4628-A340-F838BDA82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4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7FCDBC71-C24C-4150-91B5-EF74B0CA6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16" y="157340"/>
            <a:ext cx="2859934" cy="165370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CAA0E9C-202E-47BA-B581-D5B9C3683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964" y="119712"/>
            <a:ext cx="6040956" cy="571551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6ED4D19-F90C-46D4-8A54-59E99119C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43" y="1813562"/>
            <a:ext cx="1894272" cy="416323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A978811-558F-4454-AFA3-94719825D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45808"/>
            <a:ext cx="12192000" cy="1247775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4654A982-5A7F-481A-AFF8-B2600D927E97}"/>
              </a:ext>
            </a:extLst>
          </p:cNvPr>
          <p:cNvSpPr/>
          <p:nvPr/>
        </p:nvSpPr>
        <p:spPr>
          <a:xfrm>
            <a:off x="3594135" y="6030402"/>
            <a:ext cx="85122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Hana Durčáková  tel. + 420 725 560 739</a:t>
            </a:r>
          </a:p>
        </p:txBody>
      </p:sp>
    </p:spTree>
    <p:extLst>
      <p:ext uri="{BB962C8B-B14F-4D97-AF65-F5344CB8AC3E}">
        <p14:creationId xmlns:p14="http://schemas.microsoft.com/office/powerpoint/2010/main" val="403308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</TotalTime>
  <Words>174</Words>
  <Application>Microsoft Office PowerPoint</Application>
  <PresentationFormat>Panoramiczny</PresentationFormat>
  <Paragraphs>47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Gregorczyk Sebastian</dc:creator>
  <cp:lastModifiedBy>Gregorczyk Sebastian</cp:lastModifiedBy>
  <cp:revision>67</cp:revision>
  <dcterms:created xsi:type="dcterms:W3CDTF">2022-05-17T18:55:38Z</dcterms:created>
  <dcterms:modified xsi:type="dcterms:W3CDTF">2025-06-05T21:51:33Z</dcterms:modified>
</cp:coreProperties>
</file>